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38"/>
  </p:notesMasterIdLst>
  <p:sldIdLst>
    <p:sldId id="256" r:id="rId2"/>
    <p:sldId id="265" r:id="rId3"/>
    <p:sldId id="267" r:id="rId4"/>
    <p:sldId id="266" r:id="rId5"/>
    <p:sldId id="268" r:id="rId6"/>
    <p:sldId id="269" r:id="rId7"/>
    <p:sldId id="270" r:id="rId8"/>
    <p:sldId id="301" r:id="rId9"/>
    <p:sldId id="272" r:id="rId10"/>
    <p:sldId id="274" r:id="rId11"/>
    <p:sldId id="276" r:id="rId12"/>
    <p:sldId id="291" r:id="rId13"/>
    <p:sldId id="278" r:id="rId14"/>
    <p:sldId id="275" r:id="rId15"/>
    <p:sldId id="281" r:id="rId16"/>
    <p:sldId id="280" r:id="rId17"/>
    <p:sldId id="279" r:id="rId18"/>
    <p:sldId id="288" r:id="rId19"/>
    <p:sldId id="282" r:id="rId20"/>
    <p:sldId id="283" r:id="rId21"/>
    <p:sldId id="285" r:id="rId22"/>
    <p:sldId id="284" r:id="rId23"/>
    <p:sldId id="286" r:id="rId24"/>
    <p:sldId id="289" r:id="rId25"/>
    <p:sldId id="290" r:id="rId26"/>
    <p:sldId id="277" r:id="rId27"/>
    <p:sldId id="294" r:id="rId28"/>
    <p:sldId id="293" r:id="rId29"/>
    <p:sldId id="295" r:id="rId30"/>
    <p:sldId id="296" r:id="rId31"/>
    <p:sldId id="271" r:id="rId32"/>
    <p:sldId id="297" r:id="rId33"/>
    <p:sldId id="299" r:id="rId34"/>
    <p:sldId id="298" r:id="rId35"/>
    <p:sldId id="300" r:id="rId36"/>
    <p:sldId id="264" r:id="rId37"/>
  </p:sldIdLst>
  <p:sldSz cx="9144000" cy="5143500" type="screen16x9"/>
  <p:notesSz cx="7315200" cy="9601200"/>
  <p:embeddedFontLst>
    <p:embeddedFont>
      <p:font typeface="Comic Sans MS" panose="030F0702030302020204" pitchFamily="66" charset="0"/>
      <p:regular r:id="rId39"/>
      <p:bold r:id="rId40"/>
      <p:italic r:id="rId41"/>
      <p:boldItalic r:id="rId42"/>
    </p:embeddedFont>
    <p:embeddedFont>
      <p:font typeface="Mulish" panose="020B0604020202020204" charset="0"/>
      <p:regular r:id="rId43"/>
      <p:bold r:id="rId44"/>
      <p:italic r:id="rId45"/>
      <p:boldItalic r:id="rId46"/>
    </p:embeddedFont>
    <p:embeddedFont>
      <p:font typeface="Mulish SemiBold"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43"/>
    <a:srgbClr val="89CC40"/>
    <a:srgbClr val="CC00CC"/>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0A34DD-0A4C-4664-8AD8-19D32AF65BA9}">
  <a:tblStyle styleId="{6C0A34DD-0A4C-4664-8AD8-19D32AF65BA9}"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1396" autoAdjust="0"/>
  </p:normalViewPr>
  <p:slideViewPr>
    <p:cSldViewPr snapToGrid="0">
      <p:cViewPr>
        <p:scale>
          <a:sx n="74" d="100"/>
          <a:sy n="74" d="100"/>
        </p:scale>
        <p:origin x="621" y="13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eef73ce2a_2_42:notes"/>
          <p:cNvSpPr txBox="1">
            <a:spLocks noGrp="1"/>
          </p:cNvSpPr>
          <p:nvPr>
            <p:ph type="body" idx="1"/>
          </p:nvPr>
        </p:nvSpPr>
        <p:spPr>
          <a:xfrm>
            <a:off x="731517" y="4560556"/>
            <a:ext cx="5852158" cy="4320534"/>
          </a:xfrm>
          <a:prstGeom prst="rect">
            <a:avLst/>
          </a:prstGeom>
        </p:spPr>
        <p:txBody>
          <a:bodyPr spcFirstLastPara="1" wrap="square" lIns="48019" tIns="48019" rIns="48019" bIns="48019" anchor="t" anchorCtr="0">
            <a:noAutofit/>
          </a:bodyPr>
          <a:lstStyle/>
          <a:p>
            <a:pPr marL="0" indent="0">
              <a:buNone/>
            </a:pPr>
            <a:endParaRPr/>
          </a:p>
        </p:txBody>
      </p:sp>
      <p:sp>
        <p:nvSpPr>
          <p:cNvPr id="78" name="Google Shape;78;g2ceef73ce2a_2_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On the slide are all the prompts in the Book of Ideas.</a:t>
            </a:r>
          </a:p>
          <a:p>
            <a:pPr marL="167815" indent="0">
              <a:buNone/>
            </a:pPr>
            <a:endParaRPr lang="en-US" dirty="0"/>
          </a:p>
          <a:p>
            <a:pPr marL="167815" indent="0">
              <a:buNone/>
            </a:pPr>
            <a:r>
              <a:rPr lang="en-US" dirty="0"/>
              <a:t>Read through them as a group. While you’re doing this handout 1 – 2 pieces of scratch paper to each student.</a:t>
            </a:r>
          </a:p>
          <a:p>
            <a:pPr marL="167815" indent="0">
              <a:buNone/>
            </a:pPr>
            <a:endParaRPr lang="en-US" dirty="0"/>
          </a:p>
          <a:p>
            <a:pPr marL="167815" indent="0">
              <a:buNone/>
            </a:pPr>
            <a:r>
              <a:rPr lang="en-US" dirty="0"/>
              <a:t>After you have read through all the prompts, have the students each pick one and spend 2 -3  minutes INDIVIDUALLY brainstorming all the things they can think about to address that prompt or challenge. They should write either the prompt (ideally) or the prompt number (alternative) on the top of their page. Writing down the full prompt will help them keep focused on it as they brainstorm. </a:t>
            </a:r>
          </a:p>
          <a:p>
            <a:pPr marL="167815" indent="0">
              <a:buNone/>
            </a:pPr>
            <a:endParaRPr lang="en-US" dirty="0"/>
          </a:p>
          <a:p>
            <a:pPr marL="167815" indent="0">
              <a:buNone/>
            </a:pPr>
            <a:r>
              <a:rPr lang="en-US" dirty="0"/>
              <a:t>After 2 – 3 minutes have the students share out some of their ideas. </a:t>
            </a:r>
          </a:p>
          <a:p>
            <a:pPr marL="167815" indent="0">
              <a:buNone/>
            </a:pPr>
            <a:endParaRPr lang="en-US" dirty="0"/>
          </a:p>
          <a:p>
            <a:pPr marL="167815" indent="0">
              <a:buNone/>
            </a:pPr>
            <a:r>
              <a:rPr lang="en-US" dirty="0"/>
              <a:t>Depending on the time remaining, do a repeat session with a new prompt.</a:t>
            </a:r>
          </a:p>
          <a:p>
            <a:pPr marL="167815" indent="0">
              <a:buNone/>
            </a:pPr>
            <a:endParaRPr lang="en-US" dirty="0"/>
          </a:p>
          <a:p>
            <a:pPr marL="167815" indent="0">
              <a:buNone/>
            </a:pPr>
            <a:endParaRPr lang="en-US" dirty="0"/>
          </a:p>
        </p:txBody>
      </p:sp>
    </p:spTree>
    <p:extLst>
      <p:ext uri="{BB962C8B-B14F-4D97-AF65-F5344CB8AC3E}">
        <p14:creationId xmlns:p14="http://schemas.microsoft.com/office/powerpoint/2010/main" val="632798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eef73ce2a_2_42:notes"/>
          <p:cNvSpPr txBox="1">
            <a:spLocks noGrp="1"/>
          </p:cNvSpPr>
          <p:nvPr>
            <p:ph type="body" idx="1"/>
          </p:nvPr>
        </p:nvSpPr>
        <p:spPr>
          <a:xfrm>
            <a:off x="731517" y="4560556"/>
            <a:ext cx="5852158" cy="4320534"/>
          </a:xfrm>
          <a:prstGeom prst="rect">
            <a:avLst/>
          </a:prstGeom>
        </p:spPr>
        <p:txBody>
          <a:bodyPr spcFirstLastPara="1" wrap="square" lIns="48019" tIns="48019" rIns="48019" bIns="48019" anchor="t" anchorCtr="0">
            <a:noAutofit/>
          </a:bodyPr>
          <a:lstStyle/>
          <a:p>
            <a:pPr marL="0" indent="0">
              <a:buNone/>
            </a:pPr>
            <a:endParaRPr dirty="0"/>
          </a:p>
        </p:txBody>
      </p:sp>
      <p:sp>
        <p:nvSpPr>
          <p:cNvPr id="78" name="Google Shape;78;g2ceef73ce2a_2_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166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Remind students of the plan for the week</a:t>
            </a:r>
          </a:p>
        </p:txBody>
      </p:sp>
    </p:spTree>
    <p:extLst>
      <p:ext uri="{BB962C8B-B14F-4D97-AF65-F5344CB8AC3E}">
        <p14:creationId xmlns:p14="http://schemas.microsoft.com/office/powerpoint/2010/main" val="276727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Then have a quick (2 – 3 minute) recap discussion about what innovation is.</a:t>
            </a:r>
          </a:p>
        </p:txBody>
      </p:sp>
    </p:spTree>
    <p:extLst>
      <p:ext uri="{BB962C8B-B14F-4D97-AF65-F5344CB8AC3E}">
        <p14:creationId xmlns:p14="http://schemas.microsoft.com/office/powerpoint/2010/main" val="2427667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sz="1200" dirty="0">
                <a:latin typeface="+mj-lt"/>
                <a:ea typeface="Aptos" panose="020B0004020202020204" pitchFamily="34" charset="0"/>
                <a:cs typeface="Aptos Display" panose="020B0004020202020204" pitchFamily="34" charset="0"/>
              </a:rPr>
              <a:t>Go over the steps on the slide and point out to the group that the “Engineering Design Process is just a formal (or fancy) title for something they do all the time. </a:t>
            </a:r>
            <a:endParaRPr lang="en-US" sz="1200" dirty="0">
              <a:latin typeface="+mj-lt"/>
            </a:endParaRPr>
          </a:p>
        </p:txBody>
      </p:sp>
    </p:spTree>
    <p:extLst>
      <p:ext uri="{BB962C8B-B14F-4D97-AF65-F5344CB8AC3E}">
        <p14:creationId xmlns:p14="http://schemas.microsoft.com/office/powerpoint/2010/main" val="1925673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dirty="0"/>
              <a:t>You can show them that is similar to processes they use in art or writing – just with science and engineering. </a:t>
            </a:r>
          </a:p>
          <a:p>
            <a:endParaRPr lang="en-US" dirty="0"/>
          </a:p>
        </p:txBody>
      </p:sp>
    </p:spTree>
    <p:extLst>
      <p:ext uri="{BB962C8B-B14F-4D97-AF65-F5344CB8AC3E}">
        <p14:creationId xmlns:p14="http://schemas.microsoft.com/office/powerpoint/2010/main" val="2040141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solidFill>
                  <a:schemeClr val="tx1"/>
                </a:solidFill>
              </a:rPr>
              <a:t>Take a minute to point out the final step in the cycle is feedback – we’ll talk a bit more about that later – and that it is a key step in keeping the cycle going. </a:t>
            </a:r>
          </a:p>
        </p:txBody>
      </p:sp>
    </p:spTree>
    <p:extLst>
      <p:ext uri="{BB962C8B-B14F-4D97-AF65-F5344CB8AC3E}">
        <p14:creationId xmlns:p14="http://schemas.microsoft.com/office/powerpoint/2010/main" val="4070404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Click on the picture to load the YouTube video. https://youtu.be/8I3FVFclvss</a:t>
            </a:r>
          </a:p>
          <a:p>
            <a:pPr marL="167815" indent="0">
              <a:buNone/>
            </a:pPr>
            <a:endParaRPr lang="en-US" dirty="0"/>
          </a:p>
          <a:p>
            <a:pPr marL="167815" indent="0">
              <a:buNone/>
            </a:pPr>
            <a:r>
              <a:rPr lang="en-US" dirty="0"/>
              <a:t>After the video reflect with the group by having them answer the following things:</a:t>
            </a:r>
          </a:p>
          <a:p>
            <a:pPr marL="483306" indent="-315491"/>
            <a:r>
              <a:rPr lang="en-US" dirty="0"/>
              <a:t>What is the problem that was being solved?</a:t>
            </a:r>
          </a:p>
          <a:p>
            <a:pPr marL="483306" indent="-315491"/>
            <a:r>
              <a:rPr lang="en-US" dirty="0"/>
              <a:t>What is the solution?</a:t>
            </a:r>
          </a:p>
          <a:p>
            <a:pPr marL="483306" indent="-315491"/>
            <a:r>
              <a:rPr lang="en-US" dirty="0"/>
              <a:t>What resources did they use to come up with their solution?</a:t>
            </a:r>
          </a:p>
        </p:txBody>
      </p:sp>
    </p:spTree>
    <p:extLst>
      <p:ext uri="{BB962C8B-B14F-4D97-AF65-F5344CB8AC3E}">
        <p14:creationId xmlns:p14="http://schemas.microsoft.com/office/powerpoint/2010/main" val="1661591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Hand out the Book of Ideas have the group start working on individual inventions. </a:t>
            </a:r>
          </a:p>
          <a:p>
            <a:pPr marL="167815" indent="0">
              <a:buNone/>
            </a:pPr>
            <a:endParaRPr lang="en-US" dirty="0"/>
          </a:p>
          <a:p>
            <a:pPr marL="167815" indent="0">
              <a:buNone/>
            </a:pPr>
            <a:r>
              <a:rPr lang="en-US" dirty="0"/>
              <a:t>It does NOT need to be the one they worked on before. They should try to work solidly for 15 – 20 minutes. They can switch prompts if they want. </a:t>
            </a:r>
          </a:p>
        </p:txBody>
      </p:sp>
    </p:spTree>
    <p:extLst>
      <p:ext uri="{BB962C8B-B14F-4D97-AF65-F5344CB8AC3E}">
        <p14:creationId xmlns:p14="http://schemas.microsoft.com/office/powerpoint/2010/main" val="314316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endParaRPr lang="en-US" dirty="0"/>
          </a:p>
          <a:p>
            <a:pPr marL="167815" indent="0" defTabSz="966612">
              <a:buNone/>
            </a:pPr>
            <a:r>
              <a:rPr lang="en-US" dirty="0"/>
              <a:t>Kindling Cracker - https://www.youtube.com/watch?v=LmEbjC0xY60 - Click on the picture to load the YouTube video</a:t>
            </a:r>
          </a:p>
          <a:p>
            <a:pPr marL="167815" indent="0">
              <a:buNone/>
            </a:pPr>
            <a:endParaRPr lang="en-US" dirty="0"/>
          </a:p>
          <a:p>
            <a:pPr marL="167815" indent="0">
              <a:buNone/>
            </a:pPr>
            <a:endParaRPr lang="en-US" dirty="0"/>
          </a:p>
          <a:p>
            <a:pPr marL="167815" indent="0">
              <a:buNone/>
            </a:pPr>
            <a:r>
              <a:rPr lang="en-US" dirty="0"/>
              <a:t>This video isn’t the best but it provides enough information to reflect on. You can also check out the product website (https://www.kindlingcracker.com/blogs/about-ayla)</a:t>
            </a:r>
          </a:p>
          <a:p>
            <a:pPr marL="167815" indent="0">
              <a:buNone/>
            </a:pPr>
            <a:endParaRPr lang="en-US" dirty="0"/>
          </a:p>
          <a:p>
            <a:pPr marL="167815" indent="0">
              <a:buNone/>
            </a:pPr>
            <a:r>
              <a:rPr lang="en-US" dirty="0"/>
              <a:t>After watching the video, reflect on the following questions</a:t>
            </a:r>
          </a:p>
          <a:p>
            <a:pPr marL="483306" indent="-315491"/>
            <a:r>
              <a:rPr lang="en-US" dirty="0"/>
              <a:t>What is the problem that was being solved?</a:t>
            </a:r>
          </a:p>
          <a:p>
            <a:pPr marL="483306" indent="-315491"/>
            <a:r>
              <a:rPr lang="en-US" dirty="0"/>
              <a:t>What is the solution?</a:t>
            </a:r>
          </a:p>
          <a:p>
            <a:pPr marL="167815" indent="0">
              <a:buNone/>
            </a:pPr>
            <a:endParaRPr lang="en-US" dirty="0"/>
          </a:p>
          <a:p>
            <a:pPr marL="167815" indent="0">
              <a:buNone/>
            </a:pPr>
            <a:r>
              <a:rPr lang="en-US" dirty="0"/>
              <a:t>YouTube is full of great reviews – which are a good intro to the feedback section. Show a video review (https://www.youtube.com/watch?v=4-RhakR3Hg8) and then ask the students:</a:t>
            </a:r>
          </a:p>
          <a:p>
            <a:pPr marL="483306" indent="-315491">
              <a:buFontTx/>
              <a:buChar char="-"/>
            </a:pPr>
            <a:r>
              <a:rPr lang="en-US" dirty="0"/>
              <a:t>What did you notice (often both positive observations/experiences and negative experiences were mentioned).</a:t>
            </a:r>
          </a:p>
          <a:p>
            <a:pPr marL="483306" indent="-315491">
              <a:buFontTx/>
              <a:buChar char="-"/>
            </a:pPr>
            <a:r>
              <a:rPr lang="en-US" dirty="0"/>
              <a:t>How might these reviews be helpful to Ayla (they could help her make changes to improve her product)</a:t>
            </a:r>
          </a:p>
        </p:txBody>
      </p:sp>
    </p:spTree>
    <p:extLst>
      <p:ext uri="{BB962C8B-B14F-4D97-AF65-F5344CB8AC3E}">
        <p14:creationId xmlns:p14="http://schemas.microsoft.com/office/powerpoint/2010/main" val="18269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Use this slide to list out the frustrations the group comes up with.</a:t>
            </a:r>
          </a:p>
        </p:txBody>
      </p:sp>
    </p:spTree>
    <p:extLst>
      <p:ext uri="{BB962C8B-B14F-4D97-AF65-F5344CB8AC3E}">
        <p14:creationId xmlns:p14="http://schemas.microsoft.com/office/powerpoint/2010/main" val="340530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To begin with, make sure students know what the word feedback means and when you might get or give it?</a:t>
            </a:r>
          </a:p>
        </p:txBody>
      </p:sp>
    </p:spTree>
    <p:extLst>
      <p:ext uri="{BB962C8B-B14F-4D97-AF65-F5344CB8AC3E}">
        <p14:creationId xmlns:p14="http://schemas.microsoft.com/office/powerpoint/2010/main" val="2937316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To begin with, make sure students know what the word feedback means and when you might get or give it?</a:t>
            </a:r>
          </a:p>
        </p:txBody>
      </p:sp>
    </p:spTree>
    <p:extLst>
      <p:ext uri="{BB962C8B-B14F-4D97-AF65-F5344CB8AC3E}">
        <p14:creationId xmlns:p14="http://schemas.microsoft.com/office/powerpoint/2010/main" val="1787161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To begin with, make sure students know what the word feedback means and when you might get or give it?</a:t>
            </a:r>
          </a:p>
          <a:p>
            <a:pPr marL="167815" indent="0">
              <a:buNone/>
            </a:pPr>
            <a:endParaRPr lang="en-US" dirty="0"/>
          </a:p>
          <a:p>
            <a:pPr marL="167815" indent="0">
              <a:buNone/>
            </a:pPr>
            <a:r>
              <a:rPr lang="en-US" dirty="0"/>
              <a:t>Time and interest permitting, revisit some of the product reviews or product improvements made with the Kindling Cracker (e.g., between version 1 and the XL – which basically got bigger so that larger logs could be used). </a:t>
            </a:r>
          </a:p>
        </p:txBody>
      </p:sp>
    </p:spTree>
    <p:extLst>
      <p:ext uri="{BB962C8B-B14F-4D97-AF65-F5344CB8AC3E}">
        <p14:creationId xmlns:p14="http://schemas.microsoft.com/office/powerpoint/2010/main" val="223853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Go over the useful phrases with the group. </a:t>
            </a:r>
          </a:p>
          <a:p>
            <a:pPr marL="167815" indent="0">
              <a:buNone/>
            </a:pPr>
            <a:r>
              <a:rPr lang="en-US" dirty="0"/>
              <a:t>If possible, hand out a printed list of useful phrases.</a:t>
            </a:r>
          </a:p>
          <a:p>
            <a:endParaRPr lang="en-US" dirty="0"/>
          </a:p>
          <a:p>
            <a:pPr marL="167815" indent="0">
              <a:buNone/>
            </a:pPr>
            <a:endParaRPr lang="en-US" dirty="0"/>
          </a:p>
          <a:p>
            <a:endParaRPr lang="en-US" dirty="0"/>
          </a:p>
        </p:txBody>
      </p:sp>
    </p:spTree>
    <p:extLst>
      <p:ext uri="{BB962C8B-B14F-4D97-AF65-F5344CB8AC3E}">
        <p14:creationId xmlns:p14="http://schemas.microsoft.com/office/powerpoint/2010/main" val="154140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Have the students each find someone with a different innovation prompt.</a:t>
            </a:r>
          </a:p>
          <a:p>
            <a:pPr marL="167815" indent="0">
              <a:buNone/>
            </a:pPr>
            <a:endParaRPr lang="en-US" dirty="0"/>
          </a:p>
          <a:p>
            <a:pPr marL="167815" indent="0">
              <a:buNone/>
            </a:pPr>
            <a:r>
              <a:rPr lang="en-US" dirty="0"/>
              <a:t>Have them take turns explaining their innovation and then have the other person give feedback. Encourage everyone to say something nice then also say something constructive using one of the phrases. This should take about 2 – 4 min each person.</a:t>
            </a:r>
          </a:p>
          <a:p>
            <a:pPr marL="167815" indent="0">
              <a:buNone/>
            </a:pPr>
            <a:endParaRPr lang="en-US" dirty="0"/>
          </a:p>
          <a:p>
            <a:pPr marL="167815" indent="0">
              <a:buNone/>
            </a:pPr>
            <a:r>
              <a:rPr lang="en-US" dirty="0"/>
              <a:t>After 1 round of feedback, let the students work on their inventions for the rest of the session. </a:t>
            </a:r>
          </a:p>
        </p:txBody>
      </p:sp>
    </p:spTree>
    <p:extLst>
      <p:ext uri="{BB962C8B-B14F-4D97-AF65-F5344CB8AC3E}">
        <p14:creationId xmlns:p14="http://schemas.microsoft.com/office/powerpoint/2010/main" val="155937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eef73ce2a_2_42:notes"/>
          <p:cNvSpPr txBox="1">
            <a:spLocks noGrp="1"/>
          </p:cNvSpPr>
          <p:nvPr>
            <p:ph type="body" idx="1"/>
          </p:nvPr>
        </p:nvSpPr>
        <p:spPr>
          <a:xfrm>
            <a:off x="731517" y="4560556"/>
            <a:ext cx="5852158" cy="4320534"/>
          </a:xfrm>
          <a:prstGeom prst="rect">
            <a:avLst/>
          </a:prstGeom>
        </p:spPr>
        <p:txBody>
          <a:bodyPr spcFirstLastPara="1" wrap="square" lIns="48019" tIns="48019" rIns="48019" bIns="48019" anchor="t" anchorCtr="0">
            <a:noAutofit/>
          </a:bodyPr>
          <a:lstStyle/>
          <a:p>
            <a:pPr marL="0" indent="0">
              <a:buNone/>
            </a:pPr>
            <a:endParaRPr dirty="0"/>
          </a:p>
        </p:txBody>
      </p:sp>
      <p:sp>
        <p:nvSpPr>
          <p:cNvPr id="78" name="Google Shape;78;g2ceef73ce2a_2_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6495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Remind students of the plan for the week</a:t>
            </a:r>
          </a:p>
        </p:txBody>
      </p:sp>
    </p:spTree>
    <p:extLst>
      <p:ext uri="{BB962C8B-B14F-4D97-AF65-F5344CB8AC3E}">
        <p14:creationId xmlns:p14="http://schemas.microsoft.com/office/powerpoint/2010/main" val="1121773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Go through the innovator profile and then give students 5 - 10 minutes to get reacquainted with their inventions. </a:t>
            </a:r>
          </a:p>
          <a:p>
            <a:pPr marL="167815" indent="0">
              <a:buNone/>
            </a:pPr>
            <a:r>
              <a:rPr lang="en-US" dirty="0"/>
              <a:t>If a lot of students want to start in on a new innovation prompt, then give them up to 20 minutes to work on it before the next round of feedback</a:t>
            </a:r>
          </a:p>
          <a:p>
            <a:pPr marL="167815" indent="0">
              <a:buNone/>
            </a:pPr>
            <a:endParaRPr lang="en-US" dirty="0"/>
          </a:p>
          <a:p>
            <a:pPr marL="167815" indent="0" defTabSz="966612">
              <a:buNone/>
            </a:pPr>
            <a:r>
              <a:rPr lang="en-US" dirty="0"/>
              <a:t>Click on the picture to load the YouTube video - https://youtu.be/EGPo7gnvlhE?si=ZVIUkA7hDrugxPz6</a:t>
            </a:r>
          </a:p>
          <a:p>
            <a:pPr marL="167815" indent="0">
              <a:buNone/>
            </a:pPr>
            <a:endParaRPr lang="en-US" dirty="0"/>
          </a:p>
          <a:p>
            <a:pPr marL="167815" indent="0">
              <a:buNone/>
            </a:pPr>
            <a:r>
              <a:rPr lang="en-US" dirty="0"/>
              <a:t>After the video reflect with the group by having them answer the following things:</a:t>
            </a:r>
          </a:p>
          <a:p>
            <a:pPr marL="483306" indent="-315491"/>
            <a:r>
              <a:rPr lang="en-US" dirty="0"/>
              <a:t>What is the problem that was being solved?</a:t>
            </a:r>
          </a:p>
          <a:p>
            <a:pPr marL="483306" indent="-315491"/>
            <a:r>
              <a:rPr lang="en-US" dirty="0"/>
              <a:t>What is the solution?</a:t>
            </a:r>
          </a:p>
          <a:p>
            <a:pPr marL="483306" indent="-315491"/>
            <a:r>
              <a:rPr lang="en-US" dirty="0"/>
              <a:t>What resources did they use to come up with their solution? How did they incorporate feedback?</a:t>
            </a:r>
          </a:p>
          <a:p>
            <a:pPr marL="167815" indent="0">
              <a:buNone/>
            </a:pPr>
            <a:endParaRPr lang="en-US" dirty="0"/>
          </a:p>
        </p:txBody>
      </p:sp>
    </p:spTree>
    <p:extLst>
      <p:ext uri="{BB962C8B-B14F-4D97-AF65-F5344CB8AC3E}">
        <p14:creationId xmlns:p14="http://schemas.microsoft.com/office/powerpoint/2010/main" val="12357763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If necessary, Give a quick refresher on feedback.</a:t>
            </a:r>
          </a:p>
          <a:p>
            <a:pPr marL="167815" indent="0">
              <a:buNone/>
            </a:pPr>
            <a:endParaRPr lang="en-US" dirty="0"/>
          </a:p>
        </p:txBody>
      </p:sp>
    </p:spTree>
    <p:extLst>
      <p:ext uri="{BB962C8B-B14F-4D97-AF65-F5344CB8AC3E}">
        <p14:creationId xmlns:p14="http://schemas.microsoft.com/office/powerpoint/2010/main" val="777429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Remind students of the helpful phrases</a:t>
            </a:r>
          </a:p>
          <a:p>
            <a:pPr marL="167815" indent="0">
              <a:buNone/>
            </a:pPr>
            <a:endParaRPr lang="en-US" dirty="0"/>
          </a:p>
          <a:p>
            <a:endParaRPr lang="en-US" dirty="0"/>
          </a:p>
        </p:txBody>
      </p:sp>
    </p:spTree>
    <p:extLst>
      <p:ext uri="{BB962C8B-B14F-4D97-AF65-F5344CB8AC3E}">
        <p14:creationId xmlns:p14="http://schemas.microsoft.com/office/powerpoint/2010/main" val="2657908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Ask the group if there is something they know about innovation.</a:t>
            </a:r>
          </a:p>
          <a:p>
            <a:pPr marL="167815" indent="0">
              <a:buNone/>
            </a:pPr>
            <a:endParaRPr lang="en-US" dirty="0"/>
          </a:p>
        </p:txBody>
      </p:sp>
    </p:spTree>
    <p:extLst>
      <p:ext uri="{BB962C8B-B14F-4D97-AF65-F5344CB8AC3E}">
        <p14:creationId xmlns:p14="http://schemas.microsoft.com/office/powerpoint/2010/main" val="1341896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Have the students each find someone with the same innovation prompt (if possible).</a:t>
            </a:r>
          </a:p>
          <a:p>
            <a:pPr marL="167815" indent="0">
              <a:buNone/>
            </a:pPr>
            <a:endParaRPr lang="en-US" dirty="0"/>
          </a:p>
          <a:p>
            <a:pPr marL="167815" indent="0">
              <a:buNone/>
            </a:pPr>
            <a:r>
              <a:rPr lang="en-US" dirty="0"/>
              <a:t>Have them take turns explaining their innovation and then have the other person give feedback. Encourage everyone to say something nice then also say something constructive using one of the phrases. This should take about 2 – 4 min each person.</a:t>
            </a:r>
          </a:p>
          <a:p>
            <a:pPr marL="167815" indent="0">
              <a:buNone/>
            </a:pPr>
            <a:endParaRPr lang="en-US" dirty="0"/>
          </a:p>
          <a:p>
            <a:pPr marL="167815" indent="0">
              <a:buNone/>
            </a:pPr>
            <a:r>
              <a:rPr lang="en-US" dirty="0"/>
              <a:t>Keep track of the time and then at the end have them go back to working on their innovations.</a:t>
            </a:r>
          </a:p>
          <a:p>
            <a:pPr marL="167815" indent="0">
              <a:buNone/>
            </a:pPr>
            <a:endParaRPr lang="en-US" dirty="0"/>
          </a:p>
          <a:p>
            <a:pPr marL="167815" indent="0">
              <a:buNone/>
            </a:pPr>
            <a:r>
              <a:rPr lang="en-US" dirty="0"/>
              <a:t>After 1 round of feedback, let the students work on their inventions for the rest of the session. </a:t>
            </a:r>
          </a:p>
        </p:txBody>
      </p:sp>
    </p:spTree>
    <p:extLst>
      <p:ext uri="{BB962C8B-B14F-4D97-AF65-F5344CB8AC3E}">
        <p14:creationId xmlns:p14="http://schemas.microsoft.com/office/powerpoint/2010/main" val="1286042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9286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eef73ce2a_2_42:notes"/>
          <p:cNvSpPr txBox="1">
            <a:spLocks noGrp="1"/>
          </p:cNvSpPr>
          <p:nvPr>
            <p:ph type="body" idx="1"/>
          </p:nvPr>
        </p:nvSpPr>
        <p:spPr>
          <a:xfrm>
            <a:off x="731517" y="4560556"/>
            <a:ext cx="5852158" cy="4320534"/>
          </a:xfrm>
          <a:prstGeom prst="rect">
            <a:avLst/>
          </a:prstGeom>
        </p:spPr>
        <p:txBody>
          <a:bodyPr spcFirstLastPara="1" wrap="square" lIns="48019" tIns="48019" rIns="48019" bIns="48019" anchor="t" anchorCtr="0">
            <a:noAutofit/>
          </a:bodyPr>
          <a:lstStyle/>
          <a:p>
            <a:pPr marL="0" indent="0">
              <a:buNone/>
            </a:pPr>
            <a:endParaRPr dirty="0"/>
          </a:p>
        </p:txBody>
      </p:sp>
      <p:sp>
        <p:nvSpPr>
          <p:cNvPr id="78" name="Google Shape;78;g2ceef73ce2a_2_4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1025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Remind students of the plan for the week</a:t>
            </a:r>
          </a:p>
        </p:txBody>
      </p:sp>
    </p:spTree>
    <p:extLst>
      <p:ext uri="{BB962C8B-B14F-4D97-AF65-F5344CB8AC3E}">
        <p14:creationId xmlns:p14="http://schemas.microsoft.com/office/powerpoint/2010/main" val="3929783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Take the next 20 minutes and finish up your inventions and think about what you want to say to the group. If possible, hand out printouts of the script template so that they can fill it out. </a:t>
            </a:r>
          </a:p>
        </p:txBody>
      </p:sp>
    </p:spTree>
    <p:extLst>
      <p:ext uri="{BB962C8B-B14F-4D97-AF65-F5344CB8AC3E}">
        <p14:creationId xmlns:p14="http://schemas.microsoft.com/office/powerpoint/2010/main" val="1700519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endParaRPr lang="en-US" dirty="0"/>
          </a:p>
        </p:txBody>
      </p:sp>
    </p:spTree>
    <p:extLst>
      <p:ext uri="{BB962C8B-B14F-4D97-AF65-F5344CB8AC3E}">
        <p14:creationId xmlns:p14="http://schemas.microsoft.com/office/powerpoint/2010/main" val="1797837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ceef73ce2a_2_162:notes"/>
          <p:cNvSpPr txBox="1">
            <a:spLocks noGrp="1"/>
          </p:cNvSpPr>
          <p:nvPr>
            <p:ph type="body" idx="1"/>
          </p:nvPr>
        </p:nvSpPr>
        <p:spPr>
          <a:xfrm>
            <a:off x="731517" y="4560556"/>
            <a:ext cx="5852158" cy="4320534"/>
          </a:xfrm>
          <a:prstGeom prst="rect">
            <a:avLst/>
          </a:prstGeom>
        </p:spPr>
        <p:txBody>
          <a:bodyPr spcFirstLastPara="1" wrap="square" lIns="48019" tIns="48019" rIns="48019" bIns="48019" anchor="t" anchorCtr="0">
            <a:noAutofit/>
          </a:bodyPr>
          <a:lstStyle/>
          <a:p>
            <a:pPr marL="0" indent="0">
              <a:buNone/>
            </a:pPr>
            <a:endParaRPr/>
          </a:p>
        </p:txBody>
      </p:sp>
      <p:sp>
        <p:nvSpPr>
          <p:cNvPr id="211" name="Google Shape;211;g2ceef73ce2a_2_16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solidFill>
                  <a:schemeClr val="tx1"/>
                </a:solidFill>
              </a:rPr>
              <a:t>To help organize the discussion and encourage the group to see themselves as inventors/innovators, direct the group discussion to fill out the table on slide 4. Some general/possible entries for the five categories are below.</a:t>
            </a:r>
          </a:p>
        </p:txBody>
      </p:sp>
    </p:spTree>
    <p:extLst>
      <p:ext uri="{BB962C8B-B14F-4D97-AF65-F5344CB8AC3E}">
        <p14:creationId xmlns:p14="http://schemas.microsoft.com/office/powerpoint/2010/main" val="226802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Click on the picture to load the YouTube video   https://www.youtube.com/watch?v=8RR6shO-FHg</a:t>
            </a:r>
          </a:p>
          <a:p>
            <a:pPr marL="167815" indent="0">
              <a:buNone/>
            </a:pPr>
            <a:endParaRPr lang="en-US" dirty="0"/>
          </a:p>
          <a:p>
            <a:pPr marL="167815" indent="0">
              <a:buNone/>
            </a:pPr>
            <a:r>
              <a:rPr lang="en-US" dirty="0"/>
              <a:t>After the video reflect with the group by having them answer the following things:</a:t>
            </a:r>
          </a:p>
          <a:p>
            <a:pPr marL="483306" indent="-315491"/>
            <a:r>
              <a:rPr lang="en-US" dirty="0"/>
              <a:t>What is the problem that was being solved?</a:t>
            </a:r>
          </a:p>
          <a:p>
            <a:pPr marL="483306" indent="-315491"/>
            <a:r>
              <a:rPr lang="en-US" dirty="0"/>
              <a:t>What is the solution?</a:t>
            </a:r>
          </a:p>
          <a:p>
            <a:pPr marL="483306" indent="-315491"/>
            <a:r>
              <a:rPr lang="en-US" dirty="0"/>
              <a:t>What resources did they use to come up with their solution?</a:t>
            </a:r>
          </a:p>
          <a:p>
            <a:pPr marL="167815" indent="0">
              <a:buNone/>
            </a:pPr>
            <a:endParaRPr lang="en-US" dirty="0"/>
          </a:p>
        </p:txBody>
      </p:sp>
    </p:spTree>
    <p:extLst>
      <p:ext uri="{BB962C8B-B14F-4D97-AF65-F5344CB8AC3E}">
        <p14:creationId xmlns:p14="http://schemas.microsoft.com/office/powerpoint/2010/main" val="1202990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Click on the picture to load the YouTube video - https://www.youtube.com/watch?v=Px1v20R7Dgo</a:t>
            </a:r>
          </a:p>
          <a:p>
            <a:pPr marL="167815" indent="0">
              <a:buNone/>
            </a:pPr>
            <a:endParaRPr lang="en-US" dirty="0"/>
          </a:p>
          <a:p>
            <a:pPr marL="167815" indent="0">
              <a:buNone/>
            </a:pPr>
            <a:r>
              <a:rPr lang="en-US" dirty="0"/>
              <a:t>After the video reflect with the group by having them answer the following things:</a:t>
            </a:r>
          </a:p>
          <a:p>
            <a:pPr marL="483306" indent="-315491"/>
            <a:r>
              <a:rPr lang="en-US" dirty="0"/>
              <a:t>What is the problem that was being solved?</a:t>
            </a:r>
          </a:p>
          <a:p>
            <a:pPr marL="483306" indent="-315491"/>
            <a:r>
              <a:rPr lang="en-US" dirty="0"/>
              <a:t>What is the solution?</a:t>
            </a:r>
          </a:p>
          <a:p>
            <a:pPr marL="483306" indent="-315491"/>
            <a:r>
              <a:rPr lang="en-US" dirty="0"/>
              <a:t>What resources did they use to come up with their solution?</a:t>
            </a:r>
          </a:p>
        </p:txBody>
      </p:sp>
    </p:spTree>
    <p:extLst>
      <p:ext uri="{BB962C8B-B14F-4D97-AF65-F5344CB8AC3E}">
        <p14:creationId xmlns:p14="http://schemas.microsoft.com/office/powerpoint/2010/main" val="212597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pPr>
            <a:r>
              <a:rPr lang="en-US" dirty="0"/>
              <a:t>Copy the frustration list from slide 2 to slide 7.</a:t>
            </a:r>
          </a:p>
          <a:p>
            <a:pPr marL="167815" indent="0" defTabSz="966612">
              <a:buNone/>
            </a:pPr>
            <a:endParaRPr lang="en-US" dirty="0"/>
          </a:p>
          <a:p>
            <a:pPr marL="167815" indent="0" defTabSz="966612">
              <a:buNone/>
            </a:pPr>
            <a:r>
              <a:rPr lang="en-US" dirty="0"/>
              <a:t>Have the group pick one or two of their frustrations and recast as a challenge that is actionable (it might already be this way, but if not take a couple of minutes to do this). </a:t>
            </a:r>
          </a:p>
          <a:p>
            <a:pPr marL="167815" indent="0" defTabSz="966612">
              <a:buNone/>
            </a:pPr>
            <a:endParaRPr lang="en-US" dirty="0"/>
          </a:p>
          <a:p>
            <a:pPr marL="167815" indent="0" defTabSz="966612">
              <a:buNone/>
            </a:pPr>
            <a:r>
              <a:rPr lang="en-US" dirty="0"/>
              <a:t>Example – I hate feeding the dog </a:t>
            </a:r>
            <a:r>
              <a:rPr lang="en-US" dirty="0">
                <a:sym typeface="Wingdings" panose="05000000000000000000" pitchFamily="2" charset="2"/>
              </a:rPr>
              <a:t> The dog’s food gets everywhere when he/she eats, and I wish it didn’t. </a:t>
            </a:r>
            <a:endParaRPr lang="en-US" dirty="0"/>
          </a:p>
          <a:p>
            <a:endParaRPr lang="en-US" dirty="0"/>
          </a:p>
        </p:txBody>
      </p:sp>
    </p:spTree>
    <p:extLst>
      <p:ext uri="{BB962C8B-B14F-4D97-AF65-F5344CB8AC3E}">
        <p14:creationId xmlns:p14="http://schemas.microsoft.com/office/powerpoint/2010/main" val="391086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defTabSz="966612">
              <a:buNone/>
              <a:defRPr/>
            </a:pPr>
            <a:r>
              <a:rPr lang="en-US" dirty="0"/>
              <a:t>Ask the group if someone can tell you what brainstorming is – coming up with as many ideas around a challenge or topic or problem as possible. Remind the group that we don’t judge ideas as good or bad in brainstorming, we’re just trying to come up with as many ideas as possible. </a:t>
            </a:r>
          </a:p>
          <a:p>
            <a:pPr marL="167815" indent="0" defTabSz="966612">
              <a:buNone/>
              <a:defRPr/>
            </a:pPr>
            <a:endParaRPr lang="en-US" dirty="0"/>
          </a:p>
          <a:p>
            <a:pPr marL="167815" indent="0" defTabSz="966612">
              <a:buNone/>
              <a:defRPr/>
            </a:pPr>
            <a:r>
              <a:rPr lang="en-US" dirty="0"/>
              <a:t>Pick one of the frustrations from the previous page and have the group work on coming up with as many ideas around that frustration as possible. </a:t>
            </a:r>
          </a:p>
          <a:p>
            <a:endParaRPr lang="en-US" dirty="0"/>
          </a:p>
        </p:txBody>
      </p:sp>
    </p:spTree>
    <p:extLst>
      <p:ext uri="{BB962C8B-B14F-4D97-AF65-F5344CB8AC3E}">
        <p14:creationId xmlns:p14="http://schemas.microsoft.com/office/powerpoint/2010/main" val="2174188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indent="0">
              <a:buNone/>
            </a:pPr>
            <a:r>
              <a:rPr lang="en-US" dirty="0"/>
              <a:t>Show students the </a:t>
            </a:r>
            <a:r>
              <a:rPr lang="en-US" i="1" dirty="0"/>
              <a:t>Book of Ideas </a:t>
            </a:r>
            <a:r>
              <a:rPr lang="en-US" dirty="0"/>
              <a:t>but don’t hand them out yet. </a:t>
            </a:r>
          </a:p>
        </p:txBody>
      </p:sp>
    </p:spTree>
    <p:extLst>
      <p:ext uri="{BB962C8B-B14F-4D97-AF65-F5344CB8AC3E}">
        <p14:creationId xmlns:p14="http://schemas.microsoft.com/office/powerpoint/2010/main" val="2728499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1" type="obj">
  <p:cSld name="OBJEC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2381" y="2385"/>
            <a:ext cx="9142743" cy="5140843"/>
          </a:xfrm>
          <a:custGeom>
            <a:avLst/>
            <a:gdLst/>
            <a:ahLst/>
            <a:cxnLst/>
            <a:rect l="l" t="t" r="r" b="b"/>
            <a:pathLst>
              <a:path w="20093940" h="11298555" extrusionOk="0">
                <a:moveTo>
                  <a:pt x="20093629" y="0"/>
                </a:moveTo>
                <a:lnTo>
                  <a:pt x="0" y="0"/>
                </a:lnTo>
                <a:lnTo>
                  <a:pt x="0" y="11298074"/>
                </a:lnTo>
                <a:lnTo>
                  <a:pt x="20093629" y="11298074"/>
                </a:lnTo>
                <a:lnTo>
                  <a:pt x="20093629" y="0"/>
                </a:lnTo>
                <a:close/>
              </a:path>
            </a:pathLst>
          </a:custGeom>
          <a:solidFill>
            <a:srgbClr val="1E8ABE"/>
          </a:solidFill>
          <a:ln>
            <a:noFill/>
          </a:ln>
        </p:spPr>
        <p:txBody>
          <a:bodyPr spcFirstLastPara="1" wrap="square" lIns="0" tIns="0" rIns="0" bIns="0" anchor="t" anchorCtr="0">
            <a:noAutofit/>
          </a:bodyPr>
          <a:lstStyle/>
          <a:p>
            <a:pPr marL="0" lvl="0" indent="0" algn="l" rtl="0">
              <a:spcBef>
                <a:spcPts val="0"/>
              </a:spcBef>
              <a:spcAft>
                <a:spcPts val="0"/>
              </a:spcAft>
              <a:buNone/>
            </a:pPr>
            <a:endParaRPr sz="600"/>
          </a:p>
        </p:txBody>
      </p:sp>
      <p:sp>
        <p:nvSpPr>
          <p:cNvPr id="52" name="Google Shape;52;p1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General Content">
    <p:bg>
      <p:bgPr>
        <a:solidFill>
          <a:schemeClr val="lt1"/>
        </a:solidFill>
        <a:effectLst/>
      </p:bgPr>
    </p:bg>
    <p:spTree>
      <p:nvGrpSpPr>
        <p:cNvPr id="1" name="Shape 61"/>
        <p:cNvGrpSpPr/>
        <p:nvPr/>
      </p:nvGrpSpPr>
      <p:grpSpPr>
        <a:xfrm>
          <a:off x="0" y="0"/>
          <a:ext cx="0" cy="0"/>
          <a:chOff x="0" y="0"/>
          <a:chExt cx="0" cy="0"/>
        </a:xfrm>
      </p:grpSpPr>
      <p:pic>
        <p:nvPicPr>
          <p:cNvPr id="64" name="Google Shape;64;p15"/>
          <p:cNvPicPr preferRelativeResize="0"/>
          <p:nvPr/>
        </p:nvPicPr>
        <p:blipFill rotWithShape="1">
          <a:blip r:embed="rId2">
            <a:alphaModFix/>
          </a:blip>
          <a:srcRect/>
          <a:stretch/>
        </p:blipFill>
        <p:spPr>
          <a:xfrm>
            <a:off x="225222" y="319791"/>
            <a:ext cx="3390661" cy="2735387"/>
          </a:xfrm>
          <a:prstGeom prst="rect">
            <a:avLst/>
          </a:prstGeom>
          <a:noFill/>
          <a:ln>
            <a:noFill/>
          </a:ln>
        </p:spPr>
      </p:pic>
      <p:sp>
        <p:nvSpPr>
          <p:cNvPr id="65" name="Google Shape;65;p15"/>
          <p:cNvSpPr/>
          <p:nvPr/>
        </p:nvSpPr>
        <p:spPr>
          <a:xfrm>
            <a:off x="171450" y="171438"/>
            <a:ext cx="8804412" cy="483083"/>
          </a:xfrm>
          <a:custGeom>
            <a:avLst/>
            <a:gdLst/>
            <a:ahLst/>
            <a:cxnLst/>
            <a:rect l="l" t="t" r="r" b="b"/>
            <a:pathLst>
              <a:path w="19350355" h="1061720" extrusionOk="0">
                <a:moveTo>
                  <a:pt x="18847593" y="0"/>
                </a:moveTo>
                <a:lnTo>
                  <a:pt x="502602" y="0"/>
                </a:lnTo>
                <a:lnTo>
                  <a:pt x="454197" y="2300"/>
                </a:lnTo>
                <a:lnTo>
                  <a:pt x="407095" y="9062"/>
                </a:lnTo>
                <a:lnTo>
                  <a:pt x="361505" y="20074"/>
                </a:lnTo>
                <a:lnTo>
                  <a:pt x="317638" y="35126"/>
                </a:lnTo>
                <a:lnTo>
                  <a:pt x="275705" y="54008"/>
                </a:lnTo>
                <a:lnTo>
                  <a:pt x="235916" y="76508"/>
                </a:lnTo>
                <a:lnTo>
                  <a:pt x="198482" y="102416"/>
                </a:lnTo>
                <a:lnTo>
                  <a:pt x="163613" y="131521"/>
                </a:lnTo>
                <a:lnTo>
                  <a:pt x="131521" y="163613"/>
                </a:lnTo>
                <a:lnTo>
                  <a:pt x="102416" y="198482"/>
                </a:lnTo>
                <a:lnTo>
                  <a:pt x="76508" y="235916"/>
                </a:lnTo>
                <a:lnTo>
                  <a:pt x="54008" y="275705"/>
                </a:lnTo>
                <a:lnTo>
                  <a:pt x="35126" y="317638"/>
                </a:lnTo>
                <a:lnTo>
                  <a:pt x="20074" y="361505"/>
                </a:lnTo>
                <a:lnTo>
                  <a:pt x="9062" y="407095"/>
                </a:lnTo>
                <a:lnTo>
                  <a:pt x="2300" y="454197"/>
                </a:lnTo>
                <a:lnTo>
                  <a:pt x="0" y="502602"/>
                </a:lnTo>
                <a:lnTo>
                  <a:pt x="0" y="558967"/>
                </a:lnTo>
                <a:lnTo>
                  <a:pt x="2300" y="607371"/>
                </a:lnTo>
                <a:lnTo>
                  <a:pt x="9062" y="654474"/>
                </a:lnTo>
                <a:lnTo>
                  <a:pt x="20074" y="700064"/>
                </a:lnTo>
                <a:lnTo>
                  <a:pt x="35126" y="743931"/>
                </a:lnTo>
                <a:lnTo>
                  <a:pt x="54008" y="785864"/>
                </a:lnTo>
                <a:lnTo>
                  <a:pt x="76508" y="825653"/>
                </a:lnTo>
                <a:lnTo>
                  <a:pt x="102416" y="863087"/>
                </a:lnTo>
                <a:lnTo>
                  <a:pt x="131521" y="897955"/>
                </a:lnTo>
                <a:lnTo>
                  <a:pt x="163613" y="930048"/>
                </a:lnTo>
                <a:lnTo>
                  <a:pt x="198482" y="959153"/>
                </a:lnTo>
                <a:lnTo>
                  <a:pt x="235916" y="985061"/>
                </a:lnTo>
                <a:lnTo>
                  <a:pt x="275705" y="1007561"/>
                </a:lnTo>
                <a:lnTo>
                  <a:pt x="317638" y="1026442"/>
                </a:lnTo>
                <a:lnTo>
                  <a:pt x="361505" y="1041494"/>
                </a:lnTo>
                <a:lnTo>
                  <a:pt x="407095" y="1052507"/>
                </a:lnTo>
                <a:lnTo>
                  <a:pt x="454197" y="1059269"/>
                </a:lnTo>
                <a:lnTo>
                  <a:pt x="502602" y="1061569"/>
                </a:lnTo>
                <a:lnTo>
                  <a:pt x="18847593" y="1061569"/>
                </a:lnTo>
                <a:lnTo>
                  <a:pt x="18895998" y="1059269"/>
                </a:lnTo>
                <a:lnTo>
                  <a:pt x="18943100" y="1052507"/>
                </a:lnTo>
                <a:lnTo>
                  <a:pt x="18988690" y="1041494"/>
                </a:lnTo>
                <a:lnTo>
                  <a:pt x="19032557" y="1026442"/>
                </a:lnTo>
                <a:lnTo>
                  <a:pt x="19074491" y="1007561"/>
                </a:lnTo>
                <a:lnTo>
                  <a:pt x="19114280" y="985061"/>
                </a:lnTo>
                <a:lnTo>
                  <a:pt x="19151713" y="959153"/>
                </a:lnTo>
                <a:lnTo>
                  <a:pt x="19186582" y="930048"/>
                </a:lnTo>
                <a:lnTo>
                  <a:pt x="19218674" y="897955"/>
                </a:lnTo>
                <a:lnTo>
                  <a:pt x="19247779" y="863087"/>
                </a:lnTo>
                <a:lnTo>
                  <a:pt x="19273687" y="825653"/>
                </a:lnTo>
                <a:lnTo>
                  <a:pt x="19296187" y="785864"/>
                </a:lnTo>
                <a:lnTo>
                  <a:pt x="19315069" y="743931"/>
                </a:lnTo>
                <a:lnTo>
                  <a:pt x="19330121" y="700064"/>
                </a:lnTo>
                <a:lnTo>
                  <a:pt x="19341133" y="654474"/>
                </a:lnTo>
                <a:lnTo>
                  <a:pt x="19347895" y="607371"/>
                </a:lnTo>
                <a:lnTo>
                  <a:pt x="19350196" y="558967"/>
                </a:lnTo>
                <a:lnTo>
                  <a:pt x="19350196" y="502602"/>
                </a:lnTo>
                <a:lnTo>
                  <a:pt x="19347895" y="454197"/>
                </a:lnTo>
                <a:lnTo>
                  <a:pt x="19341133" y="407095"/>
                </a:lnTo>
                <a:lnTo>
                  <a:pt x="19330121" y="361505"/>
                </a:lnTo>
                <a:lnTo>
                  <a:pt x="19315069" y="317638"/>
                </a:lnTo>
                <a:lnTo>
                  <a:pt x="19296187" y="275705"/>
                </a:lnTo>
                <a:lnTo>
                  <a:pt x="19273687" y="235916"/>
                </a:lnTo>
                <a:lnTo>
                  <a:pt x="19247779" y="198482"/>
                </a:lnTo>
                <a:lnTo>
                  <a:pt x="19218674" y="163613"/>
                </a:lnTo>
                <a:lnTo>
                  <a:pt x="19186582" y="131521"/>
                </a:lnTo>
                <a:lnTo>
                  <a:pt x="19151713" y="102416"/>
                </a:lnTo>
                <a:lnTo>
                  <a:pt x="19114280" y="76508"/>
                </a:lnTo>
                <a:lnTo>
                  <a:pt x="19074491" y="54008"/>
                </a:lnTo>
                <a:lnTo>
                  <a:pt x="19032557" y="35126"/>
                </a:lnTo>
                <a:lnTo>
                  <a:pt x="18988690" y="20074"/>
                </a:lnTo>
                <a:lnTo>
                  <a:pt x="18943100" y="9062"/>
                </a:lnTo>
                <a:lnTo>
                  <a:pt x="18895998" y="2300"/>
                </a:lnTo>
                <a:lnTo>
                  <a:pt x="18847593" y="0"/>
                </a:lnTo>
                <a:close/>
              </a:path>
            </a:pathLst>
          </a:custGeom>
          <a:solidFill>
            <a:srgbClr val="0065A7"/>
          </a:solidFill>
          <a:ln>
            <a:noFill/>
          </a:ln>
        </p:spPr>
        <p:txBody>
          <a:bodyPr spcFirstLastPara="1" wrap="square" lIns="0" tIns="0" rIns="0" bIns="0" anchor="t" anchorCtr="0">
            <a:noAutofit/>
          </a:bodyPr>
          <a:lstStyle/>
          <a:p>
            <a:pPr marL="0" lvl="0" indent="0" algn="l" rtl="0">
              <a:spcBef>
                <a:spcPts val="0"/>
              </a:spcBef>
              <a:spcAft>
                <a:spcPts val="0"/>
              </a:spcAft>
              <a:buNone/>
            </a:pPr>
            <a:endParaRPr sz="600"/>
          </a:p>
        </p:txBody>
      </p:sp>
      <p:sp>
        <p:nvSpPr>
          <p:cNvPr id="66" name="Google Shape;66;p15"/>
          <p:cNvSpPr txBox="1">
            <a:spLocks noGrp="1"/>
          </p:cNvSpPr>
          <p:nvPr>
            <p:ph type="title"/>
          </p:nvPr>
        </p:nvSpPr>
        <p:spPr>
          <a:xfrm>
            <a:off x="934864" y="293341"/>
            <a:ext cx="7274400" cy="285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1800" b="0" i="0">
                <a:solidFill>
                  <a:schemeClr val="lt1"/>
                </a:solidFill>
                <a:latin typeface="Mulish SemiBold" panose="020B0604020202020204" charset="0"/>
                <a:ea typeface="Mulish SemiBold" panose="020B0604020202020204" charset="0"/>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8" name="Google Shape;68;p15"/>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 name="Google Shape;69;p15"/>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 name="Google Shape;70;p15"/>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lvl="0" indent="0" algn="r" rtl="0">
              <a:spcBef>
                <a:spcPts val="0"/>
              </a:spcBef>
              <a:buNone/>
              <a:defRPr>
                <a:solidFill>
                  <a:srgbClr val="888888"/>
                </a:solidFill>
              </a:defRPr>
            </a:lvl1pPr>
            <a:lvl2pPr lvl="1" indent="0" algn="r" rtl="0">
              <a:spcBef>
                <a:spcPts val="0"/>
              </a:spcBef>
              <a:buNone/>
              <a:defRPr>
                <a:solidFill>
                  <a:srgbClr val="888888"/>
                </a:solidFill>
              </a:defRPr>
            </a:lvl2pPr>
            <a:lvl3pPr lvl="2" indent="0" algn="r" rtl="0">
              <a:spcBef>
                <a:spcPts val="0"/>
              </a:spcBef>
              <a:buNone/>
              <a:defRPr>
                <a:solidFill>
                  <a:srgbClr val="888888"/>
                </a:solidFill>
              </a:defRPr>
            </a:lvl3pPr>
            <a:lvl4pPr lvl="3" indent="0" algn="r" rtl="0">
              <a:spcBef>
                <a:spcPts val="0"/>
              </a:spcBef>
              <a:buNone/>
              <a:defRPr>
                <a:solidFill>
                  <a:srgbClr val="888888"/>
                </a:solidFill>
              </a:defRPr>
            </a:lvl4pPr>
            <a:lvl5pPr lvl="4" indent="0" algn="r" rtl="0">
              <a:spcBef>
                <a:spcPts val="0"/>
              </a:spcBef>
              <a:buNone/>
              <a:defRPr>
                <a:solidFill>
                  <a:srgbClr val="888888"/>
                </a:solidFill>
              </a:defRPr>
            </a:lvl5pPr>
            <a:lvl6pPr lvl="5" indent="0" algn="r" rtl="0">
              <a:spcBef>
                <a:spcPts val="0"/>
              </a:spcBef>
              <a:buNone/>
              <a:defRPr>
                <a:solidFill>
                  <a:srgbClr val="888888"/>
                </a:solidFill>
              </a:defRPr>
            </a:lvl6pPr>
            <a:lvl7pPr lvl="6" indent="0" algn="r" rtl="0">
              <a:spcBef>
                <a:spcPts val="0"/>
              </a:spcBef>
              <a:buNone/>
              <a:defRPr>
                <a:solidFill>
                  <a:srgbClr val="888888"/>
                </a:solidFill>
              </a:defRPr>
            </a:lvl7pPr>
            <a:lvl8pPr lvl="7" indent="0" algn="r" rtl="0">
              <a:spcBef>
                <a:spcPts val="0"/>
              </a:spcBef>
              <a:buNone/>
              <a:defRPr>
                <a:solidFill>
                  <a:srgbClr val="888888"/>
                </a:solidFill>
              </a:defRPr>
            </a:lvl8pPr>
            <a:lvl9pPr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pic>
        <p:nvPicPr>
          <p:cNvPr id="2" name="Google Shape;110;p20">
            <a:extLst>
              <a:ext uri="{FF2B5EF4-FFF2-40B4-BE49-F238E27FC236}">
                <a16:creationId xmlns:a16="http://schemas.microsoft.com/office/drawing/2014/main" id="{019E878B-5F11-287A-E479-3290FBD1E412}"/>
              </a:ext>
            </a:extLst>
          </p:cNvPr>
          <p:cNvPicPr preferRelativeResize="0"/>
          <p:nvPr userDrawn="1"/>
        </p:nvPicPr>
        <p:blipFill rotWithShape="1">
          <a:blip r:embed="rId3">
            <a:alphaModFix/>
          </a:blip>
          <a:srcRect/>
          <a:stretch/>
        </p:blipFill>
        <p:spPr>
          <a:xfrm>
            <a:off x="7238999" y="4647885"/>
            <a:ext cx="1885817" cy="482331"/>
          </a:xfrm>
          <a:prstGeom prst="rect">
            <a:avLst/>
          </a:prstGeom>
          <a:noFill/>
          <a:ln>
            <a:noFill/>
          </a:ln>
        </p:spPr>
      </p:pic>
      <p:sp>
        <p:nvSpPr>
          <p:cNvPr id="5" name="Google Shape;67;p15">
            <a:extLst>
              <a:ext uri="{FF2B5EF4-FFF2-40B4-BE49-F238E27FC236}">
                <a16:creationId xmlns:a16="http://schemas.microsoft.com/office/drawing/2014/main" id="{F83C4179-7F51-0270-1F08-A1D4BF6D4D7E}"/>
              </a:ext>
            </a:extLst>
          </p:cNvPr>
          <p:cNvSpPr txBox="1">
            <a:spLocks noGrp="1"/>
          </p:cNvSpPr>
          <p:nvPr>
            <p:ph type="body" idx="1"/>
          </p:nvPr>
        </p:nvSpPr>
        <p:spPr>
          <a:xfrm>
            <a:off x="991820" y="1079141"/>
            <a:ext cx="6706800" cy="24776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800"/>
              <a:buNone/>
              <a:defRPr sz="1400" b="0" i="0">
                <a:solidFill>
                  <a:schemeClr val="dk1"/>
                </a:solidFill>
                <a:latin typeface="Mulish" panose="020B0604020202020204" charset="0"/>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dirty="0"/>
          </a:p>
        </p:txBody>
      </p:sp>
    </p:spTree>
    <p:extLst>
      <p:ext uri="{BB962C8B-B14F-4D97-AF65-F5344CB8AC3E}">
        <p14:creationId xmlns:p14="http://schemas.microsoft.com/office/powerpoint/2010/main" val="58510156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hyperlink" Target="https://youtu.be/8I3FVFclvs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LmEbjC0xY60"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ww.youtube.com/watch?v=4-RhakR3Hg8" TargetMode="External"/><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EGPo7gnvlhE?si=ZVIUkA7hDrugxPz6"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hyperlink" Target="https://www.youtube.com/watch?v=8RR6shO-FHg"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Px1v20R7Dgo"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1" name="Google Shape;81;p17"/>
          <p:cNvPicPr preferRelativeResize="0"/>
          <p:nvPr/>
        </p:nvPicPr>
        <p:blipFill rotWithShape="1">
          <a:blip r:embed="rId3">
            <a:alphaModFix/>
          </a:blip>
          <a:srcRect/>
          <a:stretch/>
        </p:blipFill>
        <p:spPr>
          <a:xfrm>
            <a:off x="0" y="1128633"/>
            <a:ext cx="9144000" cy="4014506"/>
          </a:xfrm>
          <a:prstGeom prst="rect">
            <a:avLst/>
          </a:prstGeom>
          <a:noFill/>
          <a:ln>
            <a:noFill/>
          </a:ln>
        </p:spPr>
      </p:pic>
      <p:sp>
        <p:nvSpPr>
          <p:cNvPr id="2" name="Rectangle: Rounded Corners 1">
            <a:extLst>
              <a:ext uri="{FF2B5EF4-FFF2-40B4-BE49-F238E27FC236}">
                <a16:creationId xmlns:a16="http://schemas.microsoft.com/office/drawing/2014/main" id="{58EA5C4E-C3EB-5631-DCF3-D40DAEA200D4}"/>
              </a:ext>
            </a:extLst>
          </p:cNvPr>
          <p:cNvSpPr/>
          <p:nvPr/>
        </p:nvSpPr>
        <p:spPr>
          <a:xfrm>
            <a:off x="2249179" y="1350505"/>
            <a:ext cx="4645642" cy="122124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95C943"/>
                </a:solidFill>
                <a:latin typeface="Mulish SemiBold" panose="020B0604020202020204" charset="0"/>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Lightning Round Brainstorming</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75857" y="966965"/>
            <a:ext cx="4149958" cy="3500958"/>
          </a:xfrm>
          <a:noFill/>
        </p:spPr>
        <p:txBody>
          <a:bodyPr/>
          <a:lstStyle/>
          <a:p>
            <a:pPr marL="571500" indent="-342900">
              <a:lnSpc>
                <a:spcPct val="125000"/>
              </a:lnSpc>
              <a:spcAft>
                <a:spcPts val="600"/>
              </a:spcAft>
              <a:buSzPct val="100000"/>
              <a:buFont typeface="+mj-lt"/>
              <a:buAutoNum type="arabicPeriod"/>
            </a:pPr>
            <a:r>
              <a:rPr lang="en-US" dirty="0"/>
              <a:t>Today in school I had a great idea...</a:t>
            </a:r>
          </a:p>
          <a:p>
            <a:pPr marL="571500" indent="-342900">
              <a:lnSpc>
                <a:spcPct val="125000"/>
              </a:lnSpc>
              <a:spcAft>
                <a:spcPts val="600"/>
              </a:spcAft>
              <a:buSzPct val="100000"/>
              <a:buFont typeface="+mj-lt"/>
              <a:buAutoNum type="arabicPeriod"/>
            </a:pPr>
            <a:r>
              <a:rPr lang="en-US" dirty="0"/>
              <a:t>We should reuse car tires to make...</a:t>
            </a:r>
          </a:p>
          <a:p>
            <a:pPr marL="571500" indent="-342900">
              <a:lnSpc>
                <a:spcPct val="125000"/>
              </a:lnSpc>
              <a:spcAft>
                <a:spcPts val="600"/>
              </a:spcAft>
              <a:buSzPct val="100000"/>
              <a:buFont typeface="+mj-lt"/>
              <a:buAutoNum type="arabicPeriod"/>
            </a:pPr>
            <a:r>
              <a:rPr lang="en-US" dirty="0"/>
              <a:t>How cool would it be if we could make electricity from...</a:t>
            </a:r>
          </a:p>
          <a:p>
            <a:pPr marL="571500" indent="-342900">
              <a:lnSpc>
                <a:spcPct val="125000"/>
              </a:lnSpc>
              <a:spcAft>
                <a:spcPts val="600"/>
              </a:spcAft>
              <a:buSzPct val="100000"/>
              <a:buFont typeface="+mj-lt"/>
              <a:buAutoNum type="arabicPeriod"/>
            </a:pPr>
            <a:r>
              <a:rPr lang="en-US" dirty="0"/>
              <a:t>This could help keep our oceans clean and safe...</a:t>
            </a:r>
          </a:p>
          <a:p>
            <a:pPr marL="571500" indent="-342900">
              <a:lnSpc>
                <a:spcPct val="125000"/>
              </a:lnSpc>
              <a:spcAft>
                <a:spcPts val="600"/>
              </a:spcAft>
              <a:buSzPct val="100000"/>
              <a:buFont typeface="+mj-lt"/>
              <a:buAutoNum type="arabicPeriod"/>
            </a:pPr>
            <a:r>
              <a:rPr lang="en-US" dirty="0"/>
              <a:t>What if we put solar panels on...</a:t>
            </a:r>
          </a:p>
          <a:p>
            <a:pPr marL="571500" indent="-342900">
              <a:lnSpc>
                <a:spcPct val="125000"/>
              </a:lnSpc>
              <a:spcAft>
                <a:spcPts val="600"/>
              </a:spcAft>
              <a:buSzPct val="100000"/>
              <a:buFont typeface="+mj-lt"/>
              <a:buAutoNum type="arabicPeriod"/>
            </a:pPr>
            <a:r>
              <a:rPr lang="en-US" dirty="0"/>
              <a:t>I wish we could run airplanes, cars and trucks on...</a:t>
            </a:r>
          </a:p>
          <a:p>
            <a:pPr marL="571500" indent="-342900">
              <a:lnSpc>
                <a:spcPct val="125000"/>
              </a:lnSpc>
              <a:spcAft>
                <a:spcPts val="600"/>
              </a:spcAft>
              <a:buSzPct val="100000"/>
              <a:buFont typeface="+mj-lt"/>
              <a:buAutoNum type="arabicPeriod"/>
            </a:pPr>
            <a:r>
              <a:rPr lang="en-US" dirty="0"/>
              <a:t>What if we used heat from the Earth to power...</a:t>
            </a:r>
          </a:p>
        </p:txBody>
      </p:sp>
      <p:sp>
        <p:nvSpPr>
          <p:cNvPr id="4" name="Text Placeholder 2">
            <a:extLst>
              <a:ext uri="{FF2B5EF4-FFF2-40B4-BE49-F238E27FC236}">
                <a16:creationId xmlns:a16="http://schemas.microsoft.com/office/drawing/2014/main" id="{942B76C8-9C54-B68E-FEB7-58DCDB624F93}"/>
              </a:ext>
            </a:extLst>
          </p:cNvPr>
          <p:cNvSpPr txBox="1">
            <a:spLocks/>
          </p:cNvSpPr>
          <p:nvPr/>
        </p:nvSpPr>
        <p:spPr>
          <a:xfrm>
            <a:off x="4621237" y="966965"/>
            <a:ext cx="4044462" cy="350095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800"/>
              <a:buFont typeface="Arial"/>
              <a:buNone/>
              <a:defRPr sz="1400" b="0" i="0" u="none" strike="noStrike" cap="none">
                <a:solidFill>
                  <a:schemeClr val="dk1"/>
                </a:solidFill>
                <a:latin typeface="Mulish" panose="020B0604020202020204" charset="0"/>
                <a:ea typeface="Arial"/>
                <a:cs typeface="Arial"/>
                <a:sym typeface="Arial"/>
              </a:defRPr>
            </a:lvl1pPr>
            <a:lvl2pPr marL="914400" marR="0" lvl="1"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200"/>
              </a:spcBef>
              <a:spcAft>
                <a:spcPts val="12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571500" indent="-342900">
              <a:lnSpc>
                <a:spcPct val="125000"/>
              </a:lnSpc>
              <a:spcAft>
                <a:spcPts val="600"/>
              </a:spcAft>
              <a:buSzPct val="100000"/>
              <a:buFont typeface="+mj-lt"/>
              <a:buAutoNum type="arabicPeriod" startAt="8"/>
            </a:pPr>
            <a:r>
              <a:rPr lang="en-US" dirty="0"/>
              <a:t>What if we used heat from the Earth to power...</a:t>
            </a:r>
          </a:p>
          <a:p>
            <a:pPr marL="571500" indent="-342900">
              <a:lnSpc>
                <a:spcPct val="125000"/>
              </a:lnSpc>
              <a:spcAft>
                <a:spcPts val="600"/>
              </a:spcAft>
              <a:buSzPct val="100000"/>
              <a:buFont typeface="+mj-lt"/>
              <a:buAutoNum type="arabicPeriod" startAt="8"/>
            </a:pPr>
            <a:r>
              <a:rPr lang="en-US" dirty="0"/>
              <a:t>This would make it easier for people to save energy...</a:t>
            </a:r>
          </a:p>
          <a:p>
            <a:pPr marL="571500" indent="-342900">
              <a:lnSpc>
                <a:spcPct val="125000"/>
              </a:lnSpc>
              <a:spcAft>
                <a:spcPts val="600"/>
              </a:spcAft>
              <a:buSzPct val="100000"/>
              <a:buFont typeface="+mj-lt"/>
              <a:buAutoNum type="arabicPeriod" startAt="8"/>
            </a:pPr>
            <a:r>
              <a:rPr lang="en-US" dirty="0"/>
              <a:t>I want to make a difference by…</a:t>
            </a:r>
          </a:p>
          <a:p>
            <a:pPr marL="571500" indent="-342900">
              <a:lnSpc>
                <a:spcPct val="125000"/>
              </a:lnSpc>
              <a:spcAft>
                <a:spcPts val="600"/>
              </a:spcAft>
              <a:buSzPct val="100000"/>
              <a:buFont typeface="+mj-lt"/>
              <a:buAutoNum type="arabicPeriod" startAt="8"/>
            </a:pPr>
            <a:r>
              <a:rPr lang="en-US" dirty="0"/>
              <a:t>We should reuse dishwater and shower water to…</a:t>
            </a:r>
          </a:p>
          <a:p>
            <a:pPr marL="571500" indent="-342900">
              <a:lnSpc>
                <a:spcPct val="125000"/>
              </a:lnSpc>
              <a:spcAft>
                <a:spcPts val="600"/>
              </a:spcAft>
              <a:buSzPct val="100000"/>
              <a:buFont typeface="+mj-lt"/>
              <a:buAutoNum type="arabicPeriod" startAt="8"/>
            </a:pPr>
            <a:r>
              <a:rPr lang="en-US" dirty="0"/>
              <a:t>What if we could make houses out of...</a:t>
            </a:r>
          </a:p>
          <a:p>
            <a:pPr marL="571500" indent="-342900">
              <a:lnSpc>
                <a:spcPct val="125000"/>
              </a:lnSpc>
              <a:spcAft>
                <a:spcPts val="600"/>
              </a:spcAft>
              <a:buSzPct val="100000"/>
              <a:buFont typeface="+mj-lt"/>
              <a:buAutoNum type="arabicPeriod" startAt="8"/>
            </a:pPr>
            <a:r>
              <a:rPr lang="en-US" dirty="0"/>
              <a:t>This would make it easier for people and companies to use less water...</a:t>
            </a:r>
          </a:p>
          <a:p>
            <a:pPr marL="571500" indent="-342900">
              <a:lnSpc>
                <a:spcPct val="125000"/>
              </a:lnSpc>
              <a:spcAft>
                <a:spcPts val="600"/>
              </a:spcAft>
              <a:buSzPct val="100000"/>
              <a:buFont typeface="+mj-lt"/>
              <a:buAutoNum type="arabicPeriod" startAt="8"/>
            </a:pPr>
            <a:r>
              <a:rPr lang="en-US" dirty="0"/>
              <a:t>I want to make a difference by...</a:t>
            </a:r>
          </a:p>
        </p:txBody>
      </p:sp>
    </p:spTree>
    <p:extLst>
      <p:ext uri="{BB962C8B-B14F-4D97-AF65-F5344CB8AC3E}">
        <p14:creationId xmlns:p14="http://schemas.microsoft.com/office/powerpoint/2010/main" val="48793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1" name="Google Shape;81;p17"/>
          <p:cNvPicPr preferRelativeResize="0"/>
          <p:nvPr/>
        </p:nvPicPr>
        <p:blipFill rotWithShape="1">
          <a:blip r:embed="rId3">
            <a:alphaModFix/>
          </a:blip>
          <a:srcRect/>
          <a:stretch/>
        </p:blipFill>
        <p:spPr>
          <a:xfrm>
            <a:off x="0" y="1128633"/>
            <a:ext cx="9144000" cy="4014506"/>
          </a:xfrm>
          <a:prstGeom prst="rect">
            <a:avLst/>
          </a:prstGeom>
          <a:noFill/>
          <a:ln>
            <a:noFill/>
          </a:ln>
        </p:spPr>
      </p:pic>
      <p:sp>
        <p:nvSpPr>
          <p:cNvPr id="2" name="Rectangle: Rounded Corners 1">
            <a:extLst>
              <a:ext uri="{FF2B5EF4-FFF2-40B4-BE49-F238E27FC236}">
                <a16:creationId xmlns:a16="http://schemas.microsoft.com/office/drawing/2014/main" id="{58EA5C4E-C3EB-5631-DCF3-D40DAEA200D4}"/>
              </a:ext>
            </a:extLst>
          </p:cNvPr>
          <p:cNvSpPr/>
          <p:nvPr/>
        </p:nvSpPr>
        <p:spPr>
          <a:xfrm>
            <a:off x="2249179" y="1350505"/>
            <a:ext cx="4645642" cy="122124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70C0"/>
                </a:solidFill>
                <a:latin typeface="Mulish SemiBold" panose="020B0604020202020204" charset="0"/>
              </a:rPr>
              <a:t>Day 2</a:t>
            </a:r>
          </a:p>
        </p:txBody>
      </p:sp>
    </p:spTree>
    <p:extLst>
      <p:ext uri="{BB962C8B-B14F-4D97-AF65-F5344CB8AC3E}">
        <p14:creationId xmlns:p14="http://schemas.microsoft.com/office/powerpoint/2010/main" val="1563047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Plan for the next few days – you become the inventors!</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780768" y="1297555"/>
            <a:ext cx="7582463" cy="1911292"/>
          </a:xfrm>
        </p:spPr>
        <p:txBody>
          <a:bodyPr/>
          <a:lstStyle/>
          <a:p>
            <a:pPr marL="228600" indent="0"/>
            <a:r>
              <a:rPr lang="en-US" sz="1800" b="1" dirty="0"/>
              <a:t>Day 1 </a:t>
            </a:r>
            <a:r>
              <a:rPr lang="en-US" sz="1800" dirty="0"/>
              <a:t>– Introduction to invention</a:t>
            </a:r>
          </a:p>
          <a:p>
            <a:pPr marL="228600" indent="0"/>
            <a:endParaRPr lang="en-US" sz="1800" dirty="0"/>
          </a:p>
          <a:p>
            <a:pPr marL="228600" indent="0"/>
            <a:r>
              <a:rPr lang="en-US" sz="1800" b="1" u="sng" dirty="0"/>
              <a:t>Days 2 (today) &amp; 3 </a:t>
            </a:r>
            <a:r>
              <a:rPr lang="en-US" sz="1800" u="sng" dirty="0"/>
              <a:t>– Distribute the </a:t>
            </a:r>
            <a:r>
              <a:rPr lang="en-US" sz="1800" i="1" u="sng" dirty="0"/>
              <a:t>Book of Ideas</a:t>
            </a:r>
            <a:r>
              <a:rPr lang="en-US" sz="1800" u="sng" dirty="0"/>
              <a:t>, work on your inventions, give feedback to and get feedback from your classmates</a:t>
            </a:r>
          </a:p>
          <a:p>
            <a:pPr marL="228600" indent="0"/>
            <a:endParaRPr lang="en-US" sz="1800" dirty="0"/>
          </a:p>
          <a:p>
            <a:pPr marL="228600" indent="0"/>
            <a:r>
              <a:rPr lang="en-US" sz="1800" b="1" dirty="0"/>
              <a:t>Day 4 </a:t>
            </a:r>
            <a:r>
              <a:rPr lang="en-US" sz="1800" dirty="0"/>
              <a:t>– Finish up your invention and present your idea to the group</a:t>
            </a:r>
          </a:p>
        </p:txBody>
      </p:sp>
    </p:spTree>
    <p:extLst>
      <p:ext uri="{BB962C8B-B14F-4D97-AF65-F5344CB8AC3E}">
        <p14:creationId xmlns:p14="http://schemas.microsoft.com/office/powerpoint/2010/main" val="1427139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Can anyone share something they know about Innovation?</a:t>
            </a:r>
            <a:endParaRPr lang="en-US" dirty="0"/>
          </a:p>
        </p:txBody>
      </p:sp>
      <p:graphicFrame>
        <p:nvGraphicFramePr>
          <p:cNvPr id="4" name="Table 3">
            <a:extLst>
              <a:ext uri="{FF2B5EF4-FFF2-40B4-BE49-F238E27FC236}">
                <a16:creationId xmlns:a16="http://schemas.microsoft.com/office/drawing/2014/main" id="{D9FE29E5-7485-F0A0-4338-F0BA0A00FC59}"/>
              </a:ext>
            </a:extLst>
          </p:cNvPr>
          <p:cNvGraphicFramePr>
            <a:graphicFrameLocks noGrp="1"/>
          </p:cNvGraphicFramePr>
          <p:nvPr/>
        </p:nvGraphicFramePr>
        <p:xfrm>
          <a:off x="760977" y="1159877"/>
          <a:ext cx="7554535" cy="3258700"/>
        </p:xfrm>
        <a:graphic>
          <a:graphicData uri="http://schemas.openxmlformats.org/drawingml/2006/table">
            <a:tbl>
              <a:tblPr firstRow="1" bandRow="1">
                <a:tableStyleId>{6C0A34DD-0A4C-4664-8AD8-19D32AF65BA9}</a:tableStyleId>
              </a:tblPr>
              <a:tblGrid>
                <a:gridCol w="1510907">
                  <a:extLst>
                    <a:ext uri="{9D8B030D-6E8A-4147-A177-3AD203B41FA5}">
                      <a16:colId xmlns:a16="http://schemas.microsoft.com/office/drawing/2014/main" val="3558149779"/>
                    </a:ext>
                  </a:extLst>
                </a:gridCol>
                <a:gridCol w="1510907">
                  <a:extLst>
                    <a:ext uri="{9D8B030D-6E8A-4147-A177-3AD203B41FA5}">
                      <a16:colId xmlns:a16="http://schemas.microsoft.com/office/drawing/2014/main" val="1346110340"/>
                    </a:ext>
                  </a:extLst>
                </a:gridCol>
                <a:gridCol w="1510907">
                  <a:extLst>
                    <a:ext uri="{9D8B030D-6E8A-4147-A177-3AD203B41FA5}">
                      <a16:colId xmlns:a16="http://schemas.microsoft.com/office/drawing/2014/main" val="2874947307"/>
                    </a:ext>
                  </a:extLst>
                </a:gridCol>
                <a:gridCol w="1510907">
                  <a:extLst>
                    <a:ext uri="{9D8B030D-6E8A-4147-A177-3AD203B41FA5}">
                      <a16:colId xmlns:a16="http://schemas.microsoft.com/office/drawing/2014/main" val="2741834483"/>
                    </a:ext>
                  </a:extLst>
                </a:gridCol>
                <a:gridCol w="1510907">
                  <a:extLst>
                    <a:ext uri="{9D8B030D-6E8A-4147-A177-3AD203B41FA5}">
                      <a16:colId xmlns:a16="http://schemas.microsoft.com/office/drawing/2014/main" val="1172651531"/>
                    </a:ext>
                  </a:extLst>
                </a:gridCol>
              </a:tblGrid>
              <a:tr h="379379">
                <a:tc>
                  <a:txBody>
                    <a:bodyPr/>
                    <a:lstStyle/>
                    <a:p>
                      <a:pPr algn="ctr"/>
                      <a:r>
                        <a:rPr lang="en-US" dirty="0">
                          <a:latin typeface="Mulish" panose="020B0604020202020204" charset="0"/>
                        </a:rPr>
                        <a:t>What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How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Who</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3681314963"/>
                  </a:ext>
                </a:extLst>
              </a:tr>
              <a:tr h="2879321">
                <a:tc>
                  <a:txBody>
                    <a:bodyPr/>
                    <a:lstStyle/>
                    <a:p>
                      <a:pPr algn="ctr"/>
                      <a:endParaRPr lang="en-US" dirty="0">
                        <a:latin typeface="Mulish" panose="020B060402020202020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alpha val="0"/>
                      </a:schemeClr>
                    </a:solidFill>
                  </a:tcPr>
                </a:tc>
                <a:extLst>
                  <a:ext uri="{0D108BD9-81ED-4DB2-BD59-A6C34878D82A}">
                    <a16:rowId xmlns:a16="http://schemas.microsoft.com/office/drawing/2014/main" val="2332514233"/>
                  </a:ext>
                </a:extLst>
              </a:tr>
            </a:tbl>
          </a:graphicData>
        </a:graphic>
      </p:graphicFrame>
    </p:spTree>
    <p:extLst>
      <p:ext uri="{BB962C8B-B14F-4D97-AF65-F5344CB8AC3E}">
        <p14:creationId xmlns:p14="http://schemas.microsoft.com/office/powerpoint/2010/main" val="112351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EFD1-FF69-759B-AE36-553F75AB3FEE}"/>
              </a:ext>
            </a:extLst>
          </p:cNvPr>
          <p:cNvSpPr>
            <a:spLocks noGrp="1"/>
          </p:cNvSpPr>
          <p:nvPr>
            <p:ph type="title"/>
          </p:nvPr>
        </p:nvSpPr>
        <p:spPr/>
        <p:txBody>
          <a:bodyPr/>
          <a:lstStyle/>
          <a:p>
            <a:r>
              <a:rPr lang="en-US" dirty="0"/>
              <a:t>The Engineering Design Process</a:t>
            </a:r>
          </a:p>
        </p:txBody>
      </p:sp>
      <p:grpSp>
        <p:nvGrpSpPr>
          <p:cNvPr id="4" name="Group 3">
            <a:extLst>
              <a:ext uri="{FF2B5EF4-FFF2-40B4-BE49-F238E27FC236}">
                <a16:creationId xmlns:a16="http://schemas.microsoft.com/office/drawing/2014/main" id="{5615FC9D-B3CE-8D2F-9ED8-CB52304B813D}"/>
              </a:ext>
            </a:extLst>
          </p:cNvPr>
          <p:cNvGrpSpPr>
            <a:grpSpLocks/>
          </p:cNvGrpSpPr>
          <p:nvPr/>
        </p:nvGrpSpPr>
        <p:grpSpPr>
          <a:xfrm>
            <a:off x="5047401" y="1202788"/>
            <a:ext cx="3677803" cy="3143674"/>
            <a:chOff x="-16234" y="438387"/>
            <a:chExt cx="1946938" cy="1612374"/>
          </a:xfrm>
        </p:grpSpPr>
        <p:sp>
          <p:nvSpPr>
            <p:cNvPr id="5" name="Rectangle 4">
              <a:extLst>
                <a:ext uri="{FF2B5EF4-FFF2-40B4-BE49-F238E27FC236}">
                  <a16:creationId xmlns:a16="http://schemas.microsoft.com/office/drawing/2014/main" id="{B1D91895-B3F8-1FFC-EB45-45BADF2B117C}"/>
                </a:ext>
              </a:extLst>
            </p:cNvPr>
            <p:cNvSpPr/>
            <p:nvPr/>
          </p:nvSpPr>
          <p:spPr>
            <a:xfrm>
              <a:off x="-16234" y="438387"/>
              <a:ext cx="1931602" cy="161237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47067B00-B3DA-0B67-5F74-D0D14A92BE60}"/>
                </a:ext>
              </a:extLst>
            </p:cNvPr>
            <p:cNvPicPr>
              <a:picLocks noChangeAspect="1"/>
            </p:cNvPicPr>
            <p:nvPr/>
          </p:nvPicPr>
          <p:blipFill>
            <a:blip r:embed="rId3" cstate="print"/>
            <a:srcRect/>
            <a:stretch>
              <a:fillRect/>
            </a:stretch>
          </p:blipFill>
          <p:spPr bwMode="auto">
            <a:xfrm>
              <a:off x="-5411" y="470779"/>
              <a:ext cx="1936115" cy="1552575"/>
            </a:xfrm>
            <a:prstGeom prst="rect">
              <a:avLst/>
            </a:prstGeom>
            <a:noFill/>
          </p:spPr>
        </p:pic>
      </p:grpSp>
      <p:graphicFrame>
        <p:nvGraphicFramePr>
          <p:cNvPr id="7" name="Table 6">
            <a:extLst>
              <a:ext uri="{FF2B5EF4-FFF2-40B4-BE49-F238E27FC236}">
                <a16:creationId xmlns:a16="http://schemas.microsoft.com/office/drawing/2014/main" id="{578D0B8E-F7C4-DB20-936E-CD03DCB40FCF}"/>
              </a:ext>
            </a:extLst>
          </p:cNvPr>
          <p:cNvGraphicFramePr>
            <a:graphicFrameLocks noGrp="1"/>
          </p:cNvGraphicFramePr>
          <p:nvPr>
            <p:extLst>
              <p:ext uri="{D42A27DB-BD31-4B8C-83A1-F6EECF244321}">
                <p14:modId xmlns:p14="http://schemas.microsoft.com/office/powerpoint/2010/main" val="3034162993"/>
              </p:ext>
            </p:extLst>
          </p:nvPr>
        </p:nvGraphicFramePr>
        <p:xfrm>
          <a:off x="165577" y="1322549"/>
          <a:ext cx="4511931" cy="2907257"/>
        </p:xfrm>
        <a:graphic>
          <a:graphicData uri="http://schemas.openxmlformats.org/drawingml/2006/table">
            <a:tbl>
              <a:tblPr firstRow="1" firstCol="1" bandRow="1"/>
              <a:tblGrid>
                <a:gridCol w="4511931">
                  <a:extLst>
                    <a:ext uri="{9D8B030D-6E8A-4147-A177-3AD203B41FA5}">
                      <a16:colId xmlns:a16="http://schemas.microsoft.com/office/drawing/2014/main" val="1428599197"/>
                    </a:ext>
                  </a:extLst>
                </a:gridCol>
              </a:tblGrid>
              <a:tr h="2907257">
                <a:tc>
                  <a:txBody>
                    <a:bodyPr/>
                    <a:lstStyle/>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1:</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Start with a question, problem, or goal. </a:t>
                      </a: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2:</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Think about all the possibilities. (brainstorming)</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3:</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Decide which ideas from step 2 you want to use.</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4:</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Create your first draft/prototype/version.</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5:</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Get feedback and improve your design.</a:t>
                      </a:r>
                      <a:endParaRPr lang="en-US" sz="1400" dirty="0">
                        <a:effectLst/>
                        <a:latin typeface="Mulish"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2176840"/>
                  </a:ext>
                </a:extLst>
              </a:tr>
            </a:tbl>
          </a:graphicData>
        </a:graphic>
      </p:graphicFrame>
    </p:spTree>
    <p:extLst>
      <p:ext uri="{BB962C8B-B14F-4D97-AF65-F5344CB8AC3E}">
        <p14:creationId xmlns:p14="http://schemas.microsoft.com/office/powerpoint/2010/main" val="49992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EFD1-FF69-759B-AE36-553F75AB3FEE}"/>
              </a:ext>
            </a:extLst>
          </p:cNvPr>
          <p:cNvSpPr>
            <a:spLocks noGrp="1"/>
          </p:cNvSpPr>
          <p:nvPr>
            <p:ph type="title"/>
          </p:nvPr>
        </p:nvSpPr>
        <p:spPr/>
        <p:txBody>
          <a:bodyPr/>
          <a:lstStyle/>
          <a:p>
            <a:r>
              <a:rPr lang="en-US" dirty="0"/>
              <a:t>The Engineering Design Process</a:t>
            </a:r>
          </a:p>
        </p:txBody>
      </p:sp>
      <p:grpSp>
        <p:nvGrpSpPr>
          <p:cNvPr id="4" name="Group 3">
            <a:extLst>
              <a:ext uri="{FF2B5EF4-FFF2-40B4-BE49-F238E27FC236}">
                <a16:creationId xmlns:a16="http://schemas.microsoft.com/office/drawing/2014/main" id="{5615FC9D-B3CE-8D2F-9ED8-CB52304B813D}"/>
              </a:ext>
            </a:extLst>
          </p:cNvPr>
          <p:cNvGrpSpPr>
            <a:grpSpLocks/>
          </p:cNvGrpSpPr>
          <p:nvPr/>
        </p:nvGrpSpPr>
        <p:grpSpPr>
          <a:xfrm>
            <a:off x="794187" y="796258"/>
            <a:ext cx="2959279" cy="2439311"/>
            <a:chOff x="-16234" y="438387"/>
            <a:chExt cx="1946938" cy="1612374"/>
          </a:xfrm>
        </p:grpSpPr>
        <p:sp>
          <p:nvSpPr>
            <p:cNvPr id="5" name="Rectangle 4">
              <a:extLst>
                <a:ext uri="{FF2B5EF4-FFF2-40B4-BE49-F238E27FC236}">
                  <a16:creationId xmlns:a16="http://schemas.microsoft.com/office/drawing/2014/main" id="{B1D91895-B3F8-1FFC-EB45-45BADF2B117C}"/>
                </a:ext>
              </a:extLst>
            </p:cNvPr>
            <p:cNvSpPr/>
            <p:nvPr/>
          </p:nvSpPr>
          <p:spPr>
            <a:xfrm>
              <a:off x="-16234" y="438387"/>
              <a:ext cx="1931602" cy="161237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47067B00-B3DA-0B67-5F74-D0D14A92BE60}"/>
                </a:ext>
              </a:extLst>
            </p:cNvPr>
            <p:cNvPicPr>
              <a:picLocks noChangeAspect="1"/>
            </p:cNvPicPr>
            <p:nvPr/>
          </p:nvPicPr>
          <p:blipFill>
            <a:blip r:embed="rId3" cstate="print"/>
            <a:srcRect/>
            <a:stretch>
              <a:fillRect/>
            </a:stretch>
          </p:blipFill>
          <p:spPr bwMode="auto">
            <a:xfrm>
              <a:off x="-5411" y="470779"/>
              <a:ext cx="1936115" cy="1552575"/>
            </a:xfrm>
            <a:prstGeom prst="rect">
              <a:avLst/>
            </a:prstGeom>
            <a:noFill/>
          </p:spPr>
        </p:pic>
      </p:grpSp>
      <p:pic>
        <p:nvPicPr>
          <p:cNvPr id="3" name="Picture 2">
            <a:extLst>
              <a:ext uri="{FF2B5EF4-FFF2-40B4-BE49-F238E27FC236}">
                <a16:creationId xmlns:a16="http://schemas.microsoft.com/office/drawing/2014/main" id="{A3419C5D-40BB-2E44-0F46-6DA3B43946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7725" y="902382"/>
            <a:ext cx="2897963" cy="2207194"/>
          </a:xfrm>
          <a:prstGeom prst="rect">
            <a:avLst/>
          </a:prstGeom>
          <a:noFill/>
        </p:spPr>
      </p:pic>
      <p:pic>
        <p:nvPicPr>
          <p:cNvPr id="8" name="Picture 7">
            <a:extLst>
              <a:ext uri="{FF2B5EF4-FFF2-40B4-BE49-F238E27FC236}">
                <a16:creationId xmlns:a16="http://schemas.microsoft.com/office/drawing/2014/main" id="{A835FF8C-E142-D8D0-98B7-3AA7086509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7748" y="2857280"/>
            <a:ext cx="2319055" cy="1992879"/>
          </a:xfrm>
          <a:prstGeom prst="rect">
            <a:avLst/>
          </a:prstGeom>
          <a:noFill/>
        </p:spPr>
      </p:pic>
    </p:spTree>
    <p:extLst>
      <p:ext uri="{BB962C8B-B14F-4D97-AF65-F5344CB8AC3E}">
        <p14:creationId xmlns:p14="http://schemas.microsoft.com/office/powerpoint/2010/main" val="1491984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EFD1-FF69-759B-AE36-553F75AB3FEE}"/>
              </a:ext>
            </a:extLst>
          </p:cNvPr>
          <p:cNvSpPr>
            <a:spLocks noGrp="1"/>
          </p:cNvSpPr>
          <p:nvPr>
            <p:ph type="title"/>
          </p:nvPr>
        </p:nvSpPr>
        <p:spPr/>
        <p:txBody>
          <a:bodyPr/>
          <a:lstStyle/>
          <a:p>
            <a:r>
              <a:rPr lang="en-US" dirty="0"/>
              <a:t>The Engineering Design Process</a:t>
            </a:r>
          </a:p>
        </p:txBody>
      </p:sp>
      <p:grpSp>
        <p:nvGrpSpPr>
          <p:cNvPr id="4" name="Group 3">
            <a:extLst>
              <a:ext uri="{FF2B5EF4-FFF2-40B4-BE49-F238E27FC236}">
                <a16:creationId xmlns:a16="http://schemas.microsoft.com/office/drawing/2014/main" id="{5615FC9D-B3CE-8D2F-9ED8-CB52304B813D}"/>
              </a:ext>
            </a:extLst>
          </p:cNvPr>
          <p:cNvGrpSpPr>
            <a:grpSpLocks/>
          </p:cNvGrpSpPr>
          <p:nvPr/>
        </p:nvGrpSpPr>
        <p:grpSpPr>
          <a:xfrm>
            <a:off x="5047401" y="1202788"/>
            <a:ext cx="3677803" cy="3143674"/>
            <a:chOff x="-16234" y="438387"/>
            <a:chExt cx="1946938" cy="1612374"/>
          </a:xfrm>
        </p:grpSpPr>
        <p:sp>
          <p:nvSpPr>
            <p:cNvPr id="5" name="Rectangle 4">
              <a:extLst>
                <a:ext uri="{FF2B5EF4-FFF2-40B4-BE49-F238E27FC236}">
                  <a16:creationId xmlns:a16="http://schemas.microsoft.com/office/drawing/2014/main" id="{B1D91895-B3F8-1FFC-EB45-45BADF2B117C}"/>
                </a:ext>
              </a:extLst>
            </p:cNvPr>
            <p:cNvSpPr/>
            <p:nvPr/>
          </p:nvSpPr>
          <p:spPr>
            <a:xfrm>
              <a:off x="-16234" y="438387"/>
              <a:ext cx="1931602" cy="161237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6" name="Picture 5">
              <a:extLst>
                <a:ext uri="{FF2B5EF4-FFF2-40B4-BE49-F238E27FC236}">
                  <a16:creationId xmlns:a16="http://schemas.microsoft.com/office/drawing/2014/main" id="{47067B00-B3DA-0B67-5F74-D0D14A92BE60}"/>
                </a:ext>
              </a:extLst>
            </p:cNvPr>
            <p:cNvPicPr>
              <a:picLocks noChangeAspect="1"/>
            </p:cNvPicPr>
            <p:nvPr/>
          </p:nvPicPr>
          <p:blipFill>
            <a:blip r:embed="rId3" cstate="print"/>
            <a:srcRect/>
            <a:stretch>
              <a:fillRect/>
            </a:stretch>
          </p:blipFill>
          <p:spPr bwMode="auto">
            <a:xfrm>
              <a:off x="-5411" y="470779"/>
              <a:ext cx="1936115" cy="1552575"/>
            </a:xfrm>
            <a:prstGeom prst="rect">
              <a:avLst/>
            </a:prstGeom>
            <a:noFill/>
          </p:spPr>
        </p:pic>
      </p:grpSp>
      <p:graphicFrame>
        <p:nvGraphicFramePr>
          <p:cNvPr id="7" name="Table 6">
            <a:extLst>
              <a:ext uri="{FF2B5EF4-FFF2-40B4-BE49-F238E27FC236}">
                <a16:creationId xmlns:a16="http://schemas.microsoft.com/office/drawing/2014/main" id="{578D0B8E-F7C4-DB20-936E-CD03DCB40FCF}"/>
              </a:ext>
            </a:extLst>
          </p:cNvPr>
          <p:cNvGraphicFramePr>
            <a:graphicFrameLocks noGrp="1"/>
          </p:cNvGraphicFramePr>
          <p:nvPr>
            <p:extLst>
              <p:ext uri="{D42A27DB-BD31-4B8C-83A1-F6EECF244321}">
                <p14:modId xmlns:p14="http://schemas.microsoft.com/office/powerpoint/2010/main" val="3242803339"/>
              </p:ext>
            </p:extLst>
          </p:nvPr>
        </p:nvGraphicFramePr>
        <p:xfrm>
          <a:off x="165577" y="1322549"/>
          <a:ext cx="4511931" cy="2907257"/>
        </p:xfrm>
        <a:graphic>
          <a:graphicData uri="http://schemas.openxmlformats.org/drawingml/2006/table">
            <a:tbl>
              <a:tblPr firstRow="1" firstCol="1" bandRow="1"/>
              <a:tblGrid>
                <a:gridCol w="4511931">
                  <a:extLst>
                    <a:ext uri="{9D8B030D-6E8A-4147-A177-3AD203B41FA5}">
                      <a16:colId xmlns:a16="http://schemas.microsoft.com/office/drawing/2014/main" val="1428599197"/>
                    </a:ext>
                  </a:extLst>
                </a:gridCol>
              </a:tblGrid>
              <a:tr h="2907257">
                <a:tc>
                  <a:txBody>
                    <a:bodyPr/>
                    <a:lstStyle/>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1:</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Start with a question, problem, or goal. </a:t>
                      </a: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2:</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Think about all the possibilities. (brainstorming)</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3:</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Decide which ideas from step 2 you want to use.</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latin typeface="Mulish" panose="020B0604020202020204" charset="0"/>
                          <a:ea typeface="Calibri" panose="020F0502020204030204" pitchFamily="34" charset="0"/>
                          <a:cs typeface="Calibri Light" panose="020F0302020204030204" pitchFamily="34" charset="0"/>
                        </a:rPr>
                        <a:t>Step 4:</a:t>
                      </a:r>
                      <a:r>
                        <a:rPr lang="en-US" sz="1400" dirty="0">
                          <a:solidFill>
                            <a:srgbClr val="000000"/>
                          </a:solidFill>
                          <a:effectLst/>
                          <a:latin typeface="Mulish" panose="020B0604020202020204" charset="0"/>
                          <a:ea typeface="Calibri" panose="020F0502020204030204" pitchFamily="34" charset="0"/>
                          <a:cs typeface="Calibri Light" panose="020F0302020204030204" pitchFamily="34" charset="0"/>
                        </a:rPr>
                        <a:t> Create your first draft/prototype/version.</a:t>
                      </a:r>
                      <a:endParaRPr lang="en-US" sz="1400" dirty="0">
                        <a:effectLst/>
                        <a:latin typeface="Mulish" panose="020B0604020202020204" charset="0"/>
                        <a:ea typeface="Calibri" panose="020F0502020204030204" pitchFamily="34" charset="0"/>
                        <a:cs typeface="Times New Roman" panose="02020603050405020304" pitchFamily="18" charset="0"/>
                      </a:endParaRPr>
                    </a:p>
                    <a:p>
                      <a:pPr marL="117475" marR="0" indent="0">
                        <a:lnSpc>
                          <a:spcPct val="125000"/>
                        </a:lnSpc>
                        <a:spcBef>
                          <a:spcPts val="0"/>
                        </a:spcBef>
                        <a:spcAft>
                          <a:spcPts val="1200"/>
                        </a:spcAft>
                      </a:pPr>
                      <a:r>
                        <a:rPr lang="en-US" sz="1400" b="1" dirty="0">
                          <a:solidFill>
                            <a:srgbClr val="000000"/>
                          </a:solidFill>
                          <a:effectLst/>
                          <a:highlight>
                            <a:srgbClr val="FFFF00"/>
                          </a:highlight>
                          <a:latin typeface="Mulish" panose="020B0604020202020204" charset="0"/>
                          <a:ea typeface="Calibri" panose="020F0502020204030204" pitchFamily="34" charset="0"/>
                          <a:cs typeface="Calibri Light" panose="020F0302020204030204" pitchFamily="34" charset="0"/>
                        </a:rPr>
                        <a:t>Step 5:</a:t>
                      </a:r>
                      <a:r>
                        <a:rPr lang="en-US" sz="1400" dirty="0">
                          <a:solidFill>
                            <a:srgbClr val="000000"/>
                          </a:solidFill>
                          <a:effectLst/>
                          <a:highlight>
                            <a:srgbClr val="FFFF00"/>
                          </a:highlight>
                          <a:latin typeface="Mulish" panose="020B0604020202020204" charset="0"/>
                          <a:ea typeface="Calibri" panose="020F0502020204030204" pitchFamily="34" charset="0"/>
                          <a:cs typeface="Calibri Light" panose="020F0302020204030204" pitchFamily="34" charset="0"/>
                        </a:rPr>
                        <a:t> Get feedback and improve your design.</a:t>
                      </a:r>
                      <a:endParaRPr lang="en-US" sz="1400" dirty="0">
                        <a:effectLst/>
                        <a:highlight>
                          <a:srgbClr val="FFFF00"/>
                        </a:highlight>
                        <a:latin typeface="Mulish" panose="020B060402020202020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52176840"/>
                  </a:ext>
                </a:extLst>
              </a:tr>
            </a:tbl>
          </a:graphicData>
        </a:graphic>
      </p:graphicFrame>
    </p:spTree>
    <p:extLst>
      <p:ext uri="{BB962C8B-B14F-4D97-AF65-F5344CB8AC3E}">
        <p14:creationId xmlns:p14="http://schemas.microsoft.com/office/powerpoint/2010/main" val="172489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a:xfrm>
            <a:off x="934864" y="293341"/>
            <a:ext cx="7274400" cy="276999"/>
          </a:xfrm>
        </p:spPr>
        <p:txBody>
          <a:bodyPr/>
          <a:lstStyle/>
          <a:p>
            <a:r>
              <a:rPr lang="en-US" dirty="0">
                <a:sym typeface="Mulish SemiBold"/>
              </a:rPr>
              <a:t>Innovator Profile – </a:t>
            </a:r>
            <a:r>
              <a:rPr lang="en-US" dirty="0" err="1">
                <a:sym typeface="Mulish SemiBold"/>
              </a:rPr>
              <a:t>ecoSpears</a:t>
            </a:r>
            <a:endParaRPr lang="en-US" dirty="0"/>
          </a:p>
        </p:txBody>
      </p:sp>
      <p:sp>
        <p:nvSpPr>
          <p:cNvPr id="3" name="Rectangle: Rounded Corners 2">
            <a:extLst>
              <a:ext uri="{FF2B5EF4-FFF2-40B4-BE49-F238E27FC236}">
                <a16:creationId xmlns:a16="http://schemas.microsoft.com/office/drawing/2014/main" id="{FC0A8E04-1702-CDCF-972C-65279447411F}"/>
              </a:ext>
            </a:extLst>
          </p:cNvPr>
          <p:cNvSpPr/>
          <p:nvPr/>
        </p:nvSpPr>
        <p:spPr>
          <a:xfrm>
            <a:off x="622451" y="1404550"/>
            <a:ext cx="2989687" cy="2560598"/>
          </a:xfrm>
          <a:prstGeom prst="roundRect">
            <a:avLst/>
          </a:prstGeom>
          <a:solidFill>
            <a:srgbClr val="EEF7E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D9C998-1952-F912-C9AA-46E0C135B610}"/>
              </a:ext>
            </a:extLst>
          </p:cNvPr>
          <p:cNvPicPr>
            <a:picLocks noChangeAspect="1"/>
          </p:cNvPicPr>
          <p:nvPr/>
        </p:nvPicPr>
        <p:blipFill>
          <a:blip r:embed="rId3"/>
          <a:stretch>
            <a:fillRect/>
          </a:stretch>
        </p:blipFill>
        <p:spPr>
          <a:xfrm>
            <a:off x="1041606" y="3375675"/>
            <a:ext cx="2137902" cy="316711"/>
          </a:xfrm>
          <a:prstGeom prst="rect">
            <a:avLst/>
          </a:prstGeom>
        </p:spPr>
      </p:pic>
      <p:sp>
        <p:nvSpPr>
          <p:cNvPr id="6" name="TextBox 5">
            <a:extLst>
              <a:ext uri="{FF2B5EF4-FFF2-40B4-BE49-F238E27FC236}">
                <a16:creationId xmlns:a16="http://schemas.microsoft.com/office/drawing/2014/main" id="{25437EC6-0BA4-3B50-F945-F3BB5969E579}"/>
              </a:ext>
            </a:extLst>
          </p:cNvPr>
          <p:cNvSpPr txBox="1"/>
          <p:nvPr/>
        </p:nvSpPr>
        <p:spPr>
          <a:xfrm>
            <a:off x="1139021" y="3654010"/>
            <a:ext cx="1927131" cy="246221"/>
          </a:xfrm>
          <a:prstGeom prst="rect">
            <a:avLst/>
          </a:prstGeom>
          <a:noFill/>
        </p:spPr>
        <p:txBody>
          <a:bodyPr wrap="none" rtlCol="0">
            <a:spAutoFit/>
          </a:bodyPr>
          <a:lstStyle/>
          <a:p>
            <a:r>
              <a:rPr lang="en-US" sz="1000" i="1" dirty="0">
                <a:latin typeface="Comic Sans MS" panose="030F0702030302020204" pitchFamily="66" charset="0"/>
              </a:rPr>
              <a:t>Photo curtesy of </a:t>
            </a:r>
            <a:r>
              <a:rPr lang="en-US" sz="1000" i="1" dirty="0" err="1">
                <a:latin typeface="Comic Sans MS" panose="030F0702030302020204" pitchFamily="66" charset="0"/>
              </a:rPr>
              <a:t>ecoSPEARS</a:t>
            </a:r>
            <a:endParaRPr lang="en-US" sz="1000" i="1" dirty="0">
              <a:latin typeface="Comic Sans MS" panose="030F0702030302020204" pitchFamily="66" charset="0"/>
            </a:endParaRPr>
          </a:p>
        </p:txBody>
      </p:sp>
      <p:pic>
        <p:nvPicPr>
          <p:cNvPr id="7" name="Picture 6" descr="Two men squatting next to a body of water&#10;&#10;Description automatically generated with low confidence">
            <a:hlinkClick r:id="rId4"/>
            <a:extLst>
              <a:ext uri="{FF2B5EF4-FFF2-40B4-BE49-F238E27FC236}">
                <a16:creationId xmlns:a16="http://schemas.microsoft.com/office/drawing/2014/main" id="{07EC9A57-FE65-E8EF-7306-B7F8BA1FEF13}"/>
              </a:ext>
            </a:extLst>
          </p:cNvPr>
          <p:cNvPicPr>
            <a:picLocks noChangeAspect="1"/>
          </p:cNvPicPr>
          <p:nvPr/>
        </p:nvPicPr>
        <p:blipFill rotWithShape="1">
          <a:blip r:embed="rId5">
            <a:extLst>
              <a:ext uri="{28A0092B-C50C-407E-A947-70E740481C1C}">
                <a14:useLocalDpi xmlns:a14="http://schemas.microsoft.com/office/drawing/2010/main" val="0"/>
              </a:ext>
            </a:extLst>
          </a:blip>
          <a:srcRect l="9420" t="16636" r="16349" b="8950"/>
          <a:stretch/>
        </p:blipFill>
        <p:spPr>
          <a:xfrm>
            <a:off x="927812" y="1545247"/>
            <a:ext cx="2377122" cy="1787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9498DF02-2102-3565-CA9D-05BED0EF939A}"/>
              </a:ext>
            </a:extLst>
          </p:cNvPr>
          <p:cNvSpPr txBox="1"/>
          <p:nvPr/>
        </p:nvSpPr>
        <p:spPr>
          <a:xfrm>
            <a:off x="3821503" y="1307425"/>
            <a:ext cx="4988273" cy="2819041"/>
          </a:xfrm>
          <a:prstGeom prst="rect">
            <a:avLst/>
          </a:prstGeom>
          <a:noFill/>
        </p:spPr>
        <p:txBody>
          <a:bodyPr wrap="square" rtlCol="0">
            <a:spAutoFit/>
          </a:bodyPr>
          <a:lstStyle/>
          <a:p>
            <a:pPr>
              <a:lnSpc>
                <a:spcPct val="150000"/>
              </a:lnSpc>
              <a:spcAft>
                <a:spcPts val="1200"/>
              </a:spcAft>
            </a:pPr>
            <a:r>
              <a:rPr lang="en-US" sz="2000" b="1" dirty="0">
                <a:solidFill>
                  <a:srgbClr val="598000"/>
                </a:solidFill>
                <a:latin typeface="Mulish" panose="020B0604020202020204" charset="0"/>
              </a:rPr>
              <a:t>SERG ALBINO &amp; IAN DOROMAL</a:t>
            </a:r>
          </a:p>
          <a:p>
            <a:pPr>
              <a:lnSpc>
                <a:spcPct val="150000"/>
              </a:lnSpc>
              <a:spcAft>
                <a:spcPts val="1200"/>
              </a:spcAft>
            </a:pPr>
            <a:r>
              <a:rPr lang="en-US" sz="1600" b="1" dirty="0">
                <a:latin typeface="Mulish" panose="020B0604020202020204" charset="0"/>
              </a:rPr>
              <a:t>From: </a:t>
            </a:r>
            <a:r>
              <a:rPr lang="en-US" sz="1600" dirty="0">
                <a:latin typeface="Mulish" panose="020B0604020202020204" charset="0"/>
              </a:rPr>
              <a:t>New York and Florida</a:t>
            </a:r>
          </a:p>
          <a:p>
            <a:pPr>
              <a:lnSpc>
                <a:spcPct val="150000"/>
              </a:lnSpc>
              <a:spcAft>
                <a:spcPts val="1200"/>
              </a:spcAft>
            </a:pPr>
            <a:r>
              <a:rPr lang="en-US" sz="1600" b="1" dirty="0">
                <a:latin typeface="Mulish" panose="020B0604020202020204" charset="0"/>
              </a:rPr>
              <a:t>Age at time of invention: </a:t>
            </a:r>
            <a:r>
              <a:rPr lang="en-US" sz="1600" dirty="0">
                <a:latin typeface="Mulish" panose="020B0604020202020204" charset="0"/>
              </a:rPr>
              <a:t>20 - 30</a:t>
            </a:r>
          </a:p>
          <a:p>
            <a:pPr>
              <a:lnSpc>
                <a:spcPct val="150000"/>
              </a:lnSpc>
              <a:spcAft>
                <a:spcPts val="1200"/>
              </a:spcAft>
            </a:pPr>
            <a:r>
              <a:rPr lang="en-US" sz="1600" b="1" dirty="0">
                <a:latin typeface="Mulish" panose="020B0604020202020204" charset="0"/>
              </a:rPr>
              <a:t>Invention: </a:t>
            </a:r>
            <a:r>
              <a:rPr lang="en-US" sz="1600" dirty="0">
                <a:latin typeface="Mulish" panose="020B0604020202020204" charset="0"/>
              </a:rPr>
              <a:t>A sponge-filled spear that is able to absorb harmful chemicals out of the mud to clean lakes and rivers. </a:t>
            </a:r>
          </a:p>
        </p:txBody>
      </p:sp>
    </p:spTree>
    <p:extLst>
      <p:ext uri="{BB962C8B-B14F-4D97-AF65-F5344CB8AC3E}">
        <p14:creationId xmlns:p14="http://schemas.microsoft.com/office/powerpoint/2010/main" val="2681532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Get Inventing!</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75857" y="892336"/>
            <a:ext cx="5531672" cy="2231380"/>
          </a:xfrm>
          <a:noFill/>
        </p:spPr>
        <p:txBody>
          <a:bodyPr/>
          <a:lstStyle/>
          <a:p>
            <a:pPr marL="571500" indent="-342900">
              <a:lnSpc>
                <a:spcPct val="125000"/>
              </a:lnSpc>
              <a:spcAft>
                <a:spcPts val="600"/>
              </a:spcAft>
              <a:buSzPct val="100000"/>
              <a:buFont typeface="+mj-lt"/>
              <a:buAutoNum type="arabicPeriod"/>
            </a:pPr>
            <a:r>
              <a:rPr lang="en-US" sz="1100" dirty="0"/>
              <a:t>Today in school I had a great idea...</a:t>
            </a:r>
          </a:p>
          <a:p>
            <a:pPr marL="571500" indent="-342900">
              <a:lnSpc>
                <a:spcPct val="125000"/>
              </a:lnSpc>
              <a:spcAft>
                <a:spcPts val="600"/>
              </a:spcAft>
              <a:buSzPct val="100000"/>
              <a:buFont typeface="+mj-lt"/>
              <a:buAutoNum type="arabicPeriod"/>
            </a:pPr>
            <a:r>
              <a:rPr lang="en-US" sz="1100" dirty="0"/>
              <a:t>We should reuse car tires to make...</a:t>
            </a:r>
          </a:p>
          <a:p>
            <a:pPr marL="571500" indent="-342900">
              <a:lnSpc>
                <a:spcPct val="125000"/>
              </a:lnSpc>
              <a:spcAft>
                <a:spcPts val="600"/>
              </a:spcAft>
              <a:buSzPct val="100000"/>
              <a:buFont typeface="+mj-lt"/>
              <a:buAutoNum type="arabicPeriod"/>
            </a:pPr>
            <a:r>
              <a:rPr lang="en-US" sz="1100" dirty="0"/>
              <a:t>How cool would it be if we could make electricity from...</a:t>
            </a:r>
          </a:p>
          <a:p>
            <a:pPr marL="571500" indent="-342900">
              <a:lnSpc>
                <a:spcPct val="125000"/>
              </a:lnSpc>
              <a:spcAft>
                <a:spcPts val="600"/>
              </a:spcAft>
              <a:buSzPct val="100000"/>
              <a:buFont typeface="+mj-lt"/>
              <a:buAutoNum type="arabicPeriod"/>
            </a:pPr>
            <a:r>
              <a:rPr lang="en-US" sz="1100" dirty="0"/>
              <a:t>This could help keep our oceans clean and safe...</a:t>
            </a:r>
          </a:p>
          <a:p>
            <a:pPr marL="571500" indent="-342900">
              <a:lnSpc>
                <a:spcPct val="125000"/>
              </a:lnSpc>
              <a:spcAft>
                <a:spcPts val="600"/>
              </a:spcAft>
              <a:buSzPct val="100000"/>
              <a:buFont typeface="+mj-lt"/>
              <a:buAutoNum type="arabicPeriod"/>
            </a:pPr>
            <a:r>
              <a:rPr lang="en-US" sz="1100" dirty="0"/>
              <a:t>What if we put solar panels on...</a:t>
            </a:r>
          </a:p>
          <a:p>
            <a:pPr marL="571500" indent="-342900">
              <a:lnSpc>
                <a:spcPct val="125000"/>
              </a:lnSpc>
              <a:spcAft>
                <a:spcPts val="600"/>
              </a:spcAft>
              <a:buSzPct val="100000"/>
              <a:buFont typeface="+mj-lt"/>
              <a:buAutoNum type="arabicPeriod"/>
            </a:pPr>
            <a:r>
              <a:rPr lang="en-US" sz="1100" dirty="0"/>
              <a:t>I wish we could run airplanes, cars and trucks on...</a:t>
            </a:r>
          </a:p>
          <a:p>
            <a:pPr marL="571500" indent="-342900">
              <a:lnSpc>
                <a:spcPct val="125000"/>
              </a:lnSpc>
              <a:spcAft>
                <a:spcPts val="600"/>
              </a:spcAft>
              <a:buSzPct val="100000"/>
              <a:buFont typeface="+mj-lt"/>
              <a:buAutoNum type="arabicPeriod"/>
            </a:pPr>
            <a:r>
              <a:rPr lang="en-US" sz="1100" dirty="0"/>
              <a:t>What if we used heat from the Earth to power...</a:t>
            </a:r>
          </a:p>
        </p:txBody>
      </p:sp>
      <p:sp>
        <p:nvSpPr>
          <p:cNvPr id="4" name="Text Placeholder 2">
            <a:extLst>
              <a:ext uri="{FF2B5EF4-FFF2-40B4-BE49-F238E27FC236}">
                <a16:creationId xmlns:a16="http://schemas.microsoft.com/office/drawing/2014/main" id="{942B76C8-9C54-B68E-FEB7-58DCDB624F93}"/>
              </a:ext>
            </a:extLst>
          </p:cNvPr>
          <p:cNvSpPr txBox="1">
            <a:spLocks/>
          </p:cNvSpPr>
          <p:nvPr/>
        </p:nvSpPr>
        <p:spPr>
          <a:xfrm>
            <a:off x="175857" y="2926492"/>
            <a:ext cx="5873445" cy="2019784"/>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800"/>
              <a:buFont typeface="Arial"/>
              <a:buNone/>
              <a:defRPr sz="1400" b="0" i="0" u="none" strike="noStrike" cap="none">
                <a:solidFill>
                  <a:schemeClr val="dk1"/>
                </a:solidFill>
                <a:latin typeface="Mulish" panose="020B0604020202020204" charset="0"/>
                <a:ea typeface="Arial"/>
                <a:cs typeface="Arial"/>
                <a:sym typeface="Arial"/>
              </a:defRPr>
            </a:lvl1pPr>
            <a:lvl2pPr marL="914400" marR="0" lvl="1"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200"/>
              </a:spcBef>
              <a:spcAft>
                <a:spcPts val="12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571500" indent="-342900">
              <a:lnSpc>
                <a:spcPct val="125000"/>
              </a:lnSpc>
              <a:spcAft>
                <a:spcPts val="600"/>
              </a:spcAft>
              <a:buSzPct val="100000"/>
              <a:buFont typeface="+mj-lt"/>
              <a:buAutoNum type="arabicPeriod" startAt="8"/>
            </a:pPr>
            <a:r>
              <a:rPr lang="en-US" sz="1100" dirty="0"/>
              <a:t>What if we used heat from the Earth to power...</a:t>
            </a:r>
          </a:p>
          <a:p>
            <a:pPr marL="571500" indent="-342900">
              <a:lnSpc>
                <a:spcPct val="125000"/>
              </a:lnSpc>
              <a:spcAft>
                <a:spcPts val="600"/>
              </a:spcAft>
              <a:buSzPct val="100000"/>
              <a:buFont typeface="+mj-lt"/>
              <a:buAutoNum type="arabicPeriod" startAt="8"/>
            </a:pPr>
            <a:r>
              <a:rPr lang="en-US" sz="1100" dirty="0"/>
              <a:t>This would make it easier for people to save energy...</a:t>
            </a:r>
          </a:p>
          <a:p>
            <a:pPr marL="571500" indent="-342900">
              <a:lnSpc>
                <a:spcPct val="125000"/>
              </a:lnSpc>
              <a:spcAft>
                <a:spcPts val="600"/>
              </a:spcAft>
              <a:buSzPct val="100000"/>
              <a:buFont typeface="+mj-lt"/>
              <a:buAutoNum type="arabicPeriod" startAt="8"/>
            </a:pPr>
            <a:r>
              <a:rPr lang="en-US" sz="1100" dirty="0"/>
              <a:t>I want to make a difference by…</a:t>
            </a:r>
          </a:p>
          <a:p>
            <a:pPr marL="571500" indent="-342900">
              <a:lnSpc>
                <a:spcPct val="125000"/>
              </a:lnSpc>
              <a:spcAft>
                <a:spcPts val="600"/>
              </a:spcAft>
              <a:buSzPct val="100000"/>
              <a:buFont typeface="+mj-lt"/>
              <a:buAutoNum type="arabicPeriod" startAt="8"/>
            </a:pPr>
            <a:r>
              <a:rPr lang="en-US" sz="1100" dirty="0"/>
              <a:t>We should reuse dishwater and shower water to…</a:t>
            </a:r>
          </a:p>
          <a:p>
            <a:pPr marL="571500" indent="-342900">
              <a:lnSpc>
                <a:spcPct val="125000"/>
              </a:lnSpc>
              <a:spcAft>
                <a:spcPts val="600"/>
              </a:spcAft>
              <a:buSzPct val="100000"/>
              <a:buFont typeface="+mj-lt"/>
              <a:buAutoNum type="arabicPeriod" startAt="8"/>
            </a:pPr>
            <a:r>
              <a:rPr lang="en-US" sz="1100" dirty="0"/>
              <a:t>What if we could make houses out of...</a:t>
            </a:r>
          </a:p>
          <a:p>
            <a:pPr marL="571500" indent="-342900">
              <a:lnSpc>
                <a:spcPct val="125000"/>
              </a:lnSpc>
              <a:spcAft>
                <a:spcPts val="600"/>
              </a:spcAft>
              <a:buSzPct val="100000"/>
              <a:buFont typeface="+mj-lt"/>
              <a:buAutoNum type="arabicPeriod" startAt="8"/>
            </a:pPr>
            <a:r>
              <a:rPr lang="en-US" sz="1100" dirty="0"/>
              <a:t>This would make it easier for people and companies to use less water...</a:t>
            </a:r>
          </a:p>
          <a:p>
            <a:pPr marL="571500" indent="-342900">
              <a:lnSpc>
                <a:spcPct val="125000"/>
              </a:lnSpc>
              <a:spcAft>
                <a:spcPts val="600"/>
              </a:spcAft>
              <a:buSzPct val="100000"/>
              <a:buFont typeface="+mj-lt"/>
              <a:buAutoNum type="arabicPeriod" startAt="8"/>
            </a:pPr>
            <a:r>
              <a:rPr lang="en-US" sz="1100" dirty="0"/>
              <a:t>I want to make a difference by...</a:t>
            </a:r>
          </a:p>
        </p:txBody>
      </p:sp>
      <p:sp>
        <p:nvSpPr>
          <p:cNvPr id="5" name="Text Placeholder 2">
            <a:extLst>
              <a:ext uri="{FF2B5EF4-FFF2-40B4-BE49-F238E27FC236}">
                <a16:creationId xmlns:a16="http://schemas.microsoft.com/office/drawing/2014/main" id="{2DC2CC84-E05E-55C1-A96E-D824CB8C36AA}"/>
              </a:ext>
            </a:extLst>
          </p:cNvPr>
          <p:cNvSpPr txBox="1">
            <a:spLocks/>
          </p:cNvSpPr>
          <p:nvPr/>
        </p:nvSpPr>
        <p:spPr>
          <a:xfrm>
            <a:off x="4751294" y="1017063"/>
            <a:ext cx="4040094" cy="212365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15000"/>
              </a:lnSpc>
              <a:spcBef>
                <a:spcPts val="0"/>
              </a:spcBef>
              <a:spcAft>
                <a:spcPts val="0"/>
              </a:spcAft>
              <a:buClr>
                <a:schemeClr val="dk2"/>
              </a:buClr>
              <a:buSzPts val="1800"/>
              <a:buFont typeface="Arial"/>
              <a:buNone/>
              <a:defRPr sz="1400" b="0" i="0" u="none" strike="noStrike" cap="none">
                <a:solidFill>
                  <a:schemeClr val="dk1"/>
                </a:solidFill>
                <a:latin typeface="Mulish" panose="020B0604020202020204" charset="0"/>
                <a:ea typeface="Arial"/>
                <a:cs typeface="Arial"/>
                <a:sym typeface="Arial"/>
              </a:defRPr>
            </a:lvl1pPr>
            <a:lvl2pPr marL="914400" marR="0" lvl="1"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2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200"/>
              </a:spcBef>
              <a:spcAft>
                <a:spcPts val="12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228600" indent="0" algn="ctr"/>
            <a:r>
              <a:rPr lang="en-US" sz="2400" dirty="0">
                <a:solidFill>
                  <a:srgbClr val="0000FF"/>
                </a:solidFill>
              </a:rPr>
              <a:t>Pick one of the 14 challenges in the book and start working on an invention or innovation to address the challenge</a:t>
            </a:r>
          </a:p>
        </p:txBody>
      </p:sp>
    </p:spTree>
    <p:extLst>
      <p:ext uri="{BB962C8B-B14F-4D97-AF65-F5344CB8AC3E}">
        <p14:creationId xmlns:p14="http://schemas.microsoft.com/office/powerpoint/2010/main" val="4083502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a:xfrm>
            <a:off x="934864" y="293341"/>
            <a:ext cx="7274400" cy="276999"/>
          </a:xfrm>
        </p:spPr>
        <p:txBody>
          <a:bodyPr/>
          <a:lstStyle/>
          <a:p>
            <a:r>
              <a:rPr lang="en-US" dirty="0">
                <a:sym typeface="Mulish SemiBold"/>
              </a:rPr>
              <a:t>Innovator Profile – Ayla Hutchinson</a:t>
            </a:r>
            <a:endParaRPr lang="en-US" dirty="0"/>
          </a:p>
        </p:txBody>
      </p:sp>
      <p:sp>
        <p:nvSpPr>
          <p:cNvPr id="3" name="Rectangle: Rounded Corners 2">
            <a:extLst>
              <a:ext uri="{FF2B5EF4-FFF2-40B4-BE49-F238E27FC236}">
                <a16:creationId xmlns:a16="http://schemas.microsoft.com/office/drawing/2014/main" id="{FC0A8E04-1702-CDCF-972C-65279447411F}"/>
              </a:ext>
            </a:extLst>
          </p:cNvPr>
          <p:cNvSpPr/>
          <p:nvPr/>
        </p:nvSpPr>
        <p:spPr>
          <a:xfrm>
            <a:off x="635330" y="1114773"/>
            <a:ext cx="2989687" cy="2560598"/>
          </a:xfrm>
          <a:prstGeom prst="roundRect">
            <a:avLst/>
          </a:prstGeom>
          <a:solidFill>
            <a:srgbClr val="EEF7E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98DF02-2102-3565-CA9D-05BED0EF939A}"/>
              </a:ext>
            </a:extLst>
          </p:cNvPr>
          <p:cNvSpPr txBox="1"/>
          <p:nvPr/>
        </p:nvSpPr>
        <p:spPr>
          <a:xfrm>
            <a:off x="3834382" y="1017648"/>
            <a:ext cx="4988273" cy="2819041"/>
          </a:xfrm>
          <a:prstGeom prst="rect">
            <a:avLst/>
          </a:prstGeom>
          <a:noFill/>
        </p:spPr>
        <p:txBody>
          <a:bodyPr wrap="square" rtlCol="0">
            <a:spAutoFit/>
          </a:bodyPr>
          <a:lstStyle/>
          <a:p>
            <a:pPr>
              <a:lnSpc>
                <a:spcPct val="150000"/>
              </a:lnSpc>
              <a:spcAft>
                <a:spcPts val="1200"/>
              </a:spcAft>
            </a:pPr>
            <a:r>
              <a:rPr lang="en-US" sz="2000" b="1" dirty="0">
                <a:solidFill>
                  <a:srgbClr val="598000"/>
                </a:solidFill>
                <a:latin typeface="Mulish" panose="020B0604020202020204" charset="0"/>
              </a:rPr>
              <a:t>Ayla Hutchinson</a:t>
            </a:r>
          </a:p>
          <a:p>
            <a:pPr>
              <a:lnSpc>
                <a:spcPct val="150000"/>
              </a:lnSpc>
              <a:spcAft>
                <a:spcPts val="1200"/>
              </a:spcAft>
            </a:pPr>
            <a:r>
              <a:rPr lang="en-US" sz="1600" b="1" dirty="0">
                <a:latin typeface="Mulish" panose="020B0604020202020204" charset="0"/>
              </a:rPr>
              <a:t>From: </a:t>
            </a:r>
            <a:r>
              <a:rPr lang="en-US" sz="1600" dirty="0">
                <a:latin typeface="Mulish" panose="020B0604020202020204" charset="0"/>
              </a:rPr>
              <a:t>New Zealand</a:t>
            </a:r>
          </a:p>
          <a:p>
            <a:pPr>
              <a:lnSpc>
                <a:spcPct val="150000"/>
              </a:lnSpc>
              <a:spcAft>
                <a:spcPts val="1200"/>
              </a:spcAft>
            </a:pPr>
            <a:r>
              <a:rPr lang="en-US" sz="1600" b="1" dirty="0">
                <a:latin typeface="Mulish" panose="020B0604020202020204" charset="0"/>
              </a:rPr>
              <a:t>Age at time of invention: </a:t>
            </a:r>
            <a:r>
              <a:rPr lang="en-US" sz="1600" dirty="0">
                <a:latin typeface="Mulish" panose="020B0604020202020204" charset="0"/>
              </a:rPr>
              <a:t>13 years old</a:t>
            </a:r>
          </a:p>
          <a:p>
            <a:pPr>
              <a:lnSpc>
                <a:spcPct val="150000"/>
              </a:lnSpc>
              <a:spcAft>
                <a:spcPts val="1200"/>
              </a:spcAft>
            </a:pPr>
            <a:r>
              <a:rPr lang="en-US" sz="1600" b="1" dirty="0">
                <a:latin typeface="Mulish" panose="020B0604020202020204" charset="0"/>
              </a:rPr>
              <a:t>Invention: </a:t>
            </a:r>
            <a:r>
              <a:rPr lang="en-US" sz="1600" dirty="0" err="1">
                <a:latin typeface="Mulish" panose="020B0604020202020204" charset="0"/>
              </a:rPr>
              <a:t>Alya</a:t>
            </a:r>
            <a:r>
              <a:rPr lang="en-US" sz="1600" dirty="0">
                <a:latin typeface="Mulish" panose="020B0604020202020204" charset="0"/>
              </a:rPr>
              <a:t> invented the Kindling Cracker after her mother cut herself with an ax while chopping firewood. </a:t>
            </a:r>
          </a:p>
        </p:txBody>
      </p:sp>
      <p:pic>
        <p:nvPicPr>
          <p:cNvPr id="4" name="Picture 3">
            <a:hlinkClick r:id="rId3"/>
            <a:extLst>
              <a:ext uri="{FF2B5EF4-FFF2-40B4-BE49-F238E27FC236}">
                <a16:creationId xmlns:a16="http://schemas.microsoft.com/office/drawing/2014/main" id="{C539D43F-CB08-4E57-EC9B-3FDAA03A673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r="14066"/>
          <a:stretch/>
        </p:blipFill>
        <p:spPr>
          <a:xfrm>
            <a:off x="832827" y="1320974"/>
            <a:ext cx="2641541" cy="2138289"/>
          </a:xfrm>
          <a:prstGeom prst="roundRect">
            <a:avLst/>
          </a:prstGeom>
        </p:spPr>
      </p:pic>
      <p:sp>
        <p:nvSpPr>
          <p:cNvPr id="5" name="TextBox 4">
            <a:extLst>
              <a:ext uri="{FF2B5EF4-FFF2-40B4-BE49-F238E27FC236}">
                <a16:creationId xmlns:a16="http://schemas.microsoft.com/office/drawing/2014/main" id="{1607206D-27E5-7C1B-5B84-49CB01673C32}"/>
              </a:ext>
            </a:extLst>
          </p:cNvPr>
          <p:cNvSpPr txBox="1"/>
          <p:nvPr/>
        </p:nvSpPr>
        <p:spPr>
          <a:xfrm>
            <a:off x="1159099" y="4346620"/>
            <a:ext cx="1757966" cy="307777"/>
          </a:xfrm>
          <a:prstGeom prst="rect">
            <a:avLst/>
          </a:prstGeom>
          <a:noFill/>
        </p:spPr>
        <p:txBody>
          <a:bodyPr wrap="square" rtlCol="0">
            <a:spAutoFit/>
          </a:bodyPr>
          <a:lstStyle/>
          <a:p>
            <a:pPr algn="ctr"/>
            <a:r>
              <a:rPr lang="en-US" dirty="0">
                <a:hlinkClick r:id="rId6"/>
              </a:rPr>
              <a:t>Product Review </a:t>
            </a:r>
            <a:endParaRPr lang="en-US" dirty="0"/>
          </a:p>
        </p:txBody>
      </p:sp>
    </p:spTree>
    <p:extLst>
      <p:ext uri="{BB962C8B-B14F-4D97-AF65-F5344CB8AC3E}">
        <p14:creationId xmlns:p14="http://schemas.microsoft.com/office/powerpoint/2010/main" val="25507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What things around you do you find frustrating or not fun to do?</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991820" y="1079141"/>
            <a:ext cx="6706800" cy="2229841"/>
          </a:xfrm>
        </p:spPr>
        <p:txBody>
          <a:bodyPr/>
          <a:lstStyle/>
          <a:p>
            <a:pPr marL="514350" indent="-285750">
              <a:buFont typeface="Arial" panose="020B0604020202020204" pitchFamily="34" charset="0"/>
              <a:buChar char="•"/>
            </a:pPr>
            <a:r>
              <a:rPr lang="en-US" dirty="0"/>
              <a:t>Clean my room</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a:p>
            <a:pPr marL="514350" indent="-285750">
              <a:buFont typeface="Arial" panose="020B0604020202020204" pitchFamily="34" charset="0"/>
              <a:buChar char="•"/>
            </a:pPr>
            <a:r>
              <a:rPr lang="en-US" dirty="0"/>
              <a:t> </a:t>
            </a:r>
          </a:p>
        </p:txBody>
      </p:sp>
    </p:spTree>
    <p:extLst>
      <p:ext uri="{BB962C8B-B14F-4D97-AF65-F5344CB8AC3E}">
        <p14:creationId xmlns:p14="http://schemas.microsoft.com/office/powerpoint/2010/main" val="2028436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218600" y="1722287"/>
            <a:ext cx="6706800" cy="424732"/>
          </a:xfrm>
        </p:spPr>
        <p:txBody>
          <a:bodyPr/>
          <a:lstStyle/>
          <a:p>
            <a:pPr marL="228600" indent="0" algn="ctr"/>
            <a:r>
              <a:rPr lang="en-US" sz="2400" dirty="0"/>
              <a:t>What is feedback?</a:t>
            </a:r>
          </a:p>
        </p:txBody>
      </p:sp>
    </p:spTree>
    <p:extLst>
      <p:ext uri="{BB962C8B-B14F-4D97-AF65-F5344CB8AC3E}">
        <p14:creationId xmlns:p14="http://schemas.microsoft.com/office/powerpoint/2010/main" val="254362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934864" y="1722287"/>
            <a:ext cx="7333729" cy="2123658"/>
          </a:xfrm>
        </p:spPr>
        <p:txBody>
          <a:bodyPr/>
          <a:lstStyle/>
          <a:p>
            <a:pPr marL="228600" indent="0" algn="ctr"/>
            <a:r>
              <a:rPr lang="en-US" sz="2400" dirty="0"/>
              <a:t>Feedback is </a:t>
            </a:r>
            <a:r>
              <a:rPr lang="en-US" sz="2400" b="1" dirty="0">
                <a:solidFill>
                  <a:srgbClr val="00B050"/>
                </a:solidFill>
              </a:rPr>
              <a:t>the HELPFUL information </a:t>
            </a:r>
            <a:r>
              <a:rPr lang="en-US" sz="2400" dirty="0"/>
              <a:t>on things you like or things you think should be changed or modified that you give to someone so they can </a:t>
            </a:r>
            <a:r>
              <a:rPr lang="en-US" sz="2400" dirty="0">
                <a:solidFill>
                  <a:srgbClr val="C00000"/>
                </a:solidFill>
              </a:rPr>
              <a:t>improve a performance, product, etc.</a:t>
            </a:r>
          </a:p>
        </p:txBody>
      </p:sp>
    </p:spTree>
    <p:extLst>
      <p:ext uri="{BB962C8B-B14F-4D97-AF65-F5344CB8AC3E}">
        <p14:creationId xmlns:p14="http://schemas.microsoft.com/office/powerpoint/2010/main" val="23410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218600" y="1722287"/>
            <a:ext cx="6706800" cy="849463"/>
          </a:xfrm>
        </p:spPr>
        <p:txBody>
          <a:bodyPr/>
          <a:lstStyle/>
          <a:p>
            <a:pPr marL="228600" indent="0" algn="ctr"/>
            <a:r>
              <a:rPr lang="en-US" sz="2400" dirty="0"/>
              <a:t>What are some things to think about when giving and receiving feedback?</a:t>
            </a:r>
          </a:p>
        </p:txBody>
      </p:sp>
    </p:spTree>
    <p:extLst>
      <p:ext uri="{BB962C8B-B14F-4D97-AF65-F5344CB8AC3E}">
        <p14:creationId xmlns:p14="http://schemas.microsoft.com/office/powerpoint/2010/main" val="47990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5" name="Text Placeholder 4">
            <a:extLst>
              <a:ext uri="{FF2B5EF4-FFF2-40B4-BE49-F238E27FC236}">
                <a16:creationId xmlns:a16="http://schemas.microsoft.com/office/drawing/2014/main" id="{24962EF1-36D8-9CA7-F60A-026B9DD26315}"/>
              </a:ext>
            </a:extLst>
          </p:cNvPr>
          <p:cNvSpPr>
            <a:spLocks noGrp="1"/>
          </p:cNvSpPr>
          <p:nvPr>
            <p:ph type="body" idx="1"/>
          </p:nvPr>
        </p:nvSpPr>
        <p:spPr>
          <a:xfrm>
            <a:off x="1099396" y="771923"/>
            <a:ext cx="6706800" cy="283154"/>
          </a:xfrm>
        </p:spPr>
        <p:txBody>
          <a:bodyPr/>
          <a:lstStyle/>
          <a:p>
            <a:pPr algn="ctr"/>
            <a:r>
              <a:rPr lang="en-US" sz="1600" b="1" dirty="0">
                <a:solidFill>
                  <a:srgbClr val="008000"/>
                </a:solidFill>
                <a:cs typeface="Arial" panose="020B0604020202020204" pitchFamily="34" charset="0"/>
              </a:rPr>
              <a:t>Useful Phrases for Having Constructive Discussions</a:t>
            </a:r>
          </a:p>
        </p:txBody>
      </p:sp>
      <p:sp>
        <p:nvSpPr>
          <p:cNvPr id="7" name="TextBox 6">
            <a:extLst>
              <a:ext uri="{FF2B5EF4-FFF2-40B4-BE49-F238E27FC236}">
                <a16:creationId xmlns:a16="http://schemas.microsoft.com/office/drawing/2014/main" id="{E1CB144F-6E40-B08C-169D-F96C34F1C9DA}"/>
              </a:ext>
            </a:extLst>
          </p:cNvPr>
          <p:cNvSpPr txBox="1"/>
          <p:nvPr/>
        </p:nvSpPr>
        <p:spPr>
          <a:xfrm>
            <a:off x="456283" y="1158648"/>
            <a:ext cx="4049981" cy="2110450"/>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Asking Clarifying Questions</a:t>
            </a:r>
          </a:p>
          <a:p>
            <a:pPr lvl="1">
              <a:lnSpc>
                <a:spcPct val="125000"/>
              </a:lnSpc>
              <a:spcAft>
                <a:spcPts val="1200"/>
              </a:spcAft>
            </a:pPr>
            <a:r>
              <a:rPr lang="en-US" sz="1200" dirty="0">
                <a:latin typeface="Mulish" panose="020B0604020202020204" charset="0"/>
              </a:rPr>
              <a:t>Can you be more specific? </a:t>
            </a:r>
          </a:p>
          <a:p>
            <a:pPr lvl="1">
              <a:lnSpc>
                <a:spcPct val="125000"/>
              </a:lnSpc>
              <a:spcAft>
                <a:spcPts val="1200"/>
              </a:spcAft>
            </a:pPr>
            <a:r>
              <a:rPr lang="en-US" sz="1200" dirty="0">
                <a:latin typeface="Mulish" panose="020B0604020202020204" charset="0"/>
              </a:rPr>
              <a:t>Why do you think that happened?</a:t>
            </a:r>
          </a:p>
          <a:p>
            <a:pPr lvl="1">
              <a:lnSpc>
                <a:spcPct val="125000"/>
              </a:lnSpc>
              <a:spcAft>
                <a:spcPts val="1200"/>
              </a:spcAft>
            </a:pPr>
            <a:r>
              <a:rPr lang="en-US" sz="1200" dirty="0">
                <a:latin typeface="Mulish" panose="020B0604020202020204" charset="0"/>
              </a:rPr>
              <a:t>Can you please explain your thinking?</a:t>
            </a:r>
          </a:p>
          <a:p>
            <a:pPr lvl="1">
              <a:lnSpc>
                <a:spcPct val="125000"/>
              </a:lnSpc>
              <a:spcAft>
                <a:spcPts val="1200"/>
              </a:spcAft>
            </a:pPr>
            <a:r>
              <a:rPr lang="en-US" sz="1200" dirty="0">
                <a:latin typeface="Mulish" panose="020B0604020202020204" charset="0"/>
              </a:rPr>
              <a:t>Can you give me another example, so I can understand? </a:t>
            </a:r>
          </a:p>
        </p:txBody>
      </p:sp>
      <p:sp>
        <p:nvSpPr>
          <p:cNvPr id="8" name="TextBox 7">
            <a:extLst>
              <a:ext uri="{FF2B5EF4-FFF2-40B4-BE49-F238E27FC236}">
                <a16:creationId xmlns:a16="http://schemas.microsoft.com/office/drawing/2014/main" id="{FDCA5CA4-9A9D-F554-4811-8C8D25D1FE75}"/>
              </a:ext>
            </a:extLst>
          </p:cNvPr>
          <p:cNvSpPr txBox="1"/>
          <p:nvPr/>
        </p:nvSpPr>
        <p:spPr>
          <a:xfrm>
            <a:off x="4637738" y="1158648"/>
            <a:ext cx="4300080" cy="1494896"/>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Adding to an Idea</a:t>
            </a:r>
          </a:p>
          <a:p>
            <a:pPr lvl="1">
              <a:lnSpc>
                <a:spcPct val="125000"/>
              </a:lnSpc>
              <a:spcAft>
                <a:spcPts val="1200"/>
              </a:spcAft>
            </a:pPr>
            <a:r>
              <a:rPr lang="en-US" sz="1200" dirty="0">
                <a:latin typeface="Mulish" panose="020B0604020202020204" charset="0"/>
              </a:rPr>
              <a:t>I agree, and I have an addition: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I believe this is true because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Yes, that makes sense, and I would also like to add </a:t>
            </a:r>
            <a:r>
              <a:rPr lang="en-US" sz="1200" u="sng" dirty="0">
                <a:latin typeface="Mulish" panose="020B0604020202020204" charset="0"/>
              </a:rPr>
              <a:t>          </a:t>
            </a:r>
            <a:r>
              <a:rPr lang="en-US" sz="1200" dirty="0">
                <a:latin typeface="Mulish" panose="020B0604020202020204" charset="0"/>
              </a:rPr>
              <a:t>. </a:t>
            </a:r>
            <a:endParaRPr lang="en-US" sz="1400" b="1" dirty="0">
              <a:latin typeface="Mulish" panose="020B0604020202020204" charset="0"/>
            </a:endParaRPr>
          </a:p>
        </p:txBody>
      </p:sp>
      <p:sp>
        <p:nvSpPr>
          <p:cNvPr id="9" name="TextBox 8">
            <a:extLst>
              <a:ext uri="{FF2B5EF4-FFF2-40B4-BE49-F238E27FC236}">
                <a16:creationId xmlns:a16="http://schemas.microsoft.com/office/drawing/2014/main" id="{3911D82C-D5FB-08EB-61F2-B89D91C44D54}"/>
              </a:ext>
            </a:extLst>
          </p:cNvPr>
          <p:cNvSpPr txBox="1"/>
          <p:nvPr/>
        </p:nvSpPr>
        <p:spPr>
          <a:xfrm>
            <a:off x="456283" y="3426457"/>
            <a:ext cx="5621792" cy="1494896"/>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Respectfully Disagreeing with an Idea</a:t>
            </a:r>
          </a:p>
          <a:p>
            <a:pPr lvl="1">
              <a:lnSpc>
                <a:spcPct val="125000"/>
              </a:lnSpc>
              <a:spcAft>
                <a:spcPts val="1200"/>
              </a:spcAft>
            </a:pPr>
            <a:r>
              <a:rPr lang="en-US" sz="1200" dirty="0">
                <a:latin typeface="Mulish" panose="020B0604020202020204" charset="0"/>
              </a:rPr>
              <a:t>Could you explain, because I have a different idea? </a:t>
            </a:r>
          </a:p>
          <a:p>
            <a:pPr lvl="1">
              <a:lnSpc>
                <a:spcPct val="125000"/>
              </a:lnSpc>
              <a:spcAft>
                <a:spcPts val="1200"/>
              </a:spcAft>
            </a:pPr>
            <a:r>
              <a:rPr lang="en-US" sz="1200" dirty="0">
                <a:latin typeface="Mulish" panose="020B0604020202020204" charset="0"/>
              </a:rPr>
              <a:t>I respect your opinion and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I see your reasoning and disagree with some of the idea because </a:t>
            </a:r>
            <a:r>
              <a:rPr lang="en-US" sz="1200" u="sng" dirty="0">
                <a:latin typeface="Mulish" panose="020B0604020202020204" charset="0"/>
              </a:rPr>
              <a:t>         </a:t>
            </a:r>
            <a:r>
              <a:rPr lang="en-US" sz="1200" dirty="0">
                <a:latin typeface="Mulish" panose="020B0604020202020204" charset="0"/>
              </a:rPr>
              <a:t>.</a:t>
            </a:r>
          </a:p>
        </p:txBody>
      </p:sp>
    </p:spTree>
    <p:extLst>
      <p:ext uri="{BB962C8B-B14F-4D97-AF65-F5344CB8AC3E}">
        <p14:creationId xmlns:p14="http://schemas.microsoft.com/office/powerpoint/2010/main" val="1299348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Feedback Round 1</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218600" y="1722287"/>
            <a:ext cx="6706800" cy="1698927"/>
          </a:xfrm>
        </p:spPr>
        <p:txBody>
          <a:bodyPr/>
          <a:lstStyle/>
          <a:p>
            <a:pPr marL="228600" indent="0" algn="ctr"/>
            <a:r>
              <a:rPr lang="en-US" sz="2400" dirty="0"/>
              <a:t>Time to test it out.</a:t>
            </a:r>
          </a:p>
          <a:p>
            <a:pPr marL="228600" indent="0" algn="ctr"/>
            <a:endParaRPr lang="en-US" sz="2400" dirty="0"/>
          </a:p>
          <a:p>
            <a:pPr marL="228600" indent="0" algn="ctr"/>
            <a:r>
              <a:rPr lang="en-US" sz="2400" dirty="0"/>
              <a:t>Find someone working on a DIFFERENT innovation prompt.</a:t>
            </a:r>
          </a:p>
        </p:txBody>
      </p:sp>
    </p:spTree>
    <p:extLst>
      <p:ext uri="{BB962C8B-B14F-4D97-AF65-F5344CB8AC3E}">
        <p14:creationId xmlns:p14="http://schemas.microsoft.com/office/powerpoint/2010/main" val="3938749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1" name="Google Shape;81;p17"/>
          <p:cNvPicPr preferRelativeResize="0"/>
          <p:nvPr/>
        </p:nvPicPr>
        <p:blipFill rotWithShape="1">
          <a:blip r:embed="rId3">
            <a:alphaModFix/>
          </a:blip>
          <a:srcRect/>
          <a:stretch/>
        </p:blipFill>
        <p:spPr>
          <a:xfrm>
            <a:off x="0" y="1128633"/>
            <a:ext cx="9144000" cy="4014506"/>
          </a:xfrm>
          <a:prstGeom prst="rect">
            <a:avLst/>
          </a:prstGeom>
          <a:noFill/>
          <a:ln>
            <a:noFill/>
          </a:ln>
        </p:spPr>
      </p:pic>
      <p:sp>
        <p:nvSpPr>
          <p:cNvPr id="2" name="Rectangle: Rounded Corners 1">
            <a:extLst>
              <a:ext uri="{FF2B5EF4-FFF2-40B4-BE49-F238E27FC236}">
                <a16:creationId xmlns:a16="http://schemas.microsoft.com/office/drawing/2014/main" id="{58EA5C4E-C3EB-5631-DCF3-D40DAEA200D4}"/>
              </a:ext>
            </a:extLst>
          </p:cNvPr>
          <p:cNvSpPr/>
          <p:nvPr/>
        </p:nvSpPr>
        <p:spPr>
          <a:xfrm>
            <a:off x="2249179" y="1350505"/>
            <a:ext cx="4645642" cy="122124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70C0"/>
                </a:solidFill>
                <a:latin typeface="Mulish SemiBold" panose="020B0604020202020204" charset="0"/>
              </a:rPr>
              <a:t>Day 3</a:t>
            </a:r>
          </a:p>
        </p:txBody>
      </p:sp>
    </p:spTree>
    <p:extLst>
      <p:ext uri="{BB962C8B-B14F-4D97-AF65-F5344CB8AC3E}">
        <p14:creationId xmlns:p14="http://schemas.microsoft.com/office/powerpoint/2010/main" val="1095294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Plan for the next few days – you become the inventors!</a:t>
            </a:r>
            <a:endParaRPr lang="en-US" dirty="0"/>
          </a:p>
        </p:txBody>
      </p:sp>
      <p:sp>
        <p:nvSpPr>
          <p:cNvPr id="6" name="Text Placeholder 2">
            <a:extLst>
              <a:ext uri="{FF2B5EF4-FFF2-40B4-BE49-F238E27FC236}">
                <a16:creationId xmlns:a16="http://schemas.microsoft.com/office/drawing/2014/main" id="{E1B6850E-9643-D1DB-62E8-3A0AD0377763}"/>
              </a:ext>
            </a:extLst>
          </p:cNvPr>
          <p:cNvSpPr>
            <a:spLocks noGrp="1"/>
          </p:cNvSpPr>
          <p:nvPr>
            <p:ph type="body" idx="1"/>
          </p:nvPr>
        </p:nvSpPr>
        <p:spPr>
          <a:xfrm>
            <a:off x="780768" y="1297555"/>
            <a:ext cx="7582463" cy="1911292"/>
          </a:xfrm>
        </p:spPr>
        <p:txBody>
          <a:bodyPr/>
          <a:lstStyle/>
          <a:p>
            <a:pPr marL="228600" indent="0"/>
            <a:r>
              <a:rPr lang="en-US" sz="1800" b="1" dirty="0"/>
              <a:t>Day 1 </a:t>
            </a:r>
            <a:r>
              <a:rPr lang="en-US" sz="1800" dirty="0"/>
              <a:t>– Introduction to invention</a:t>
            </a:r>
          </a:p>
          <a:p>
            <a:pPr marL="228600" indent="0"/>
            <a:endParaRPr lang="en-US" sz="1800" dirty="0"/>
          </a:p>
          <a:p>
            <a:pPr marL="228600" indent="0"/>
            <a:r>
              <a:rPr lang="en-US" sz="1800" b="1" u="sng" dirty="0"/>
              <a:t>Days 2 &amp; 3 (today) </a:t>
            </a:r>
            <a:r>
              <a:rPr lang="en-US" sz="1800" u="sng" dirty="0"/>
              <a:t>– Distribute the </a:t>
            </a:r>
            <a:r>
              <a:rPr lang="en-US" sz="1800" i="1" u="sng" dirty="0"/>
              <a:t>Book of Ideas</a:t>
            </a:r>
            <a:r>
              <a:rPr lang="en-US" sz="1800" u="sng" dirty="0"/>
              <a:t>, work on your inventions, give feedback to and get feedback from your classmates</a:t>
            </a:r>
          </a:p>
          <a:p>
            <a:pPr marL="228600" indent="0"/>
            <a:endParaRPr lang="en-US" sz="1800" dirty="0"/>
          </a:p>
          <a:p>
            <a:pPr marL="228600" indent="0"/>
            <a:r>
              <a:rPr lang="en-US" sz="1800" b="1" dirty="0"/>
              <a:t>Day 4 </a:t>
            </a:r>
            <a:r>
              <a:rPr lang="en-US" sz="1800" dirty="0"/>
              <a:t>– Finish up your invention and present your idea to the group</a:t>
            </a:r>
          </a:p>
        </p:txBody>
      </p:sp>
    </p:spTree>
    <p:extLst>
      <p:ext uri="{BB962C8B-B14F-4D97-AF65-F5344CB8AC3E}">
        <p14:creationId xmlns:p14="http://schemas.microsoft.com/office/powerpoint/2010/main" val="603493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7562-8EFB-D480-B032-DADA9337806A}"/>
              </a:ext>
            </a:extLst>
          </p:cNvPr>
          <p:cNvSpPr>
            <a:spLocks noGrp="1"/>
          </p:cNvSpPr>
          <p:nvPr>
            <p:ph type="title"/>
          </p:nvPr>
        </p:nvSpPr>
        <p:spPr/>
        <p:txBody>
          <a:bodyPr/>
          <a:lstStyle/>
          <a:p>
            <a:r>
              <a:rPr lang="en-US" dirty="0"/>
              <a:t>Innovator Profile – Alex Deans </a:t>
            </a:r>
          </a:p>
        </p:txBody>
      </p:sp>
      <p:sp>
        <p:nvSpPr>
          <p:cNvPr id="4" name="Rectangle: Rounded Corners 3">
            <a:extLst>
              <a:ext uri="{FF2B5EF4-FFF2-40B4-BE49-F238E27FC236}">
                <a16:creationId xmlns:a16="http://schemas.microsoft.com/office/drawing/2014/main" id="{93EEBC11-DB74-976A-CE1D-C8BC88C6B025}"/>
              </a:ext>
            </a:extLst>
          </p:cNvPr>
          <p:cNvSpPr/>
          <p:nvPr/>
        </p:nvSpPr>
        <p:spPr>
          <a:xfrm>
            <a:off x="622451" y="1404550"/>
            <a:ext cx="2989687" cy="2560598"/>
          </a:xfrm>
          <a:prstGeom prst="roundRect">
            <a:avLst/>
          </a:prstGeom>
          <a:solidFill>
            <a:srgbClr val="EEF7E9"/>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2ED50E-70C7-BEED-A4ED-82AFB3B5584E}"/>
              </a:ext>
            </a:extLst>
          </p:cNvPr>
          <p:cNvSpPr txBox="1"/>
          <p:nvPr/>
        </p:nvSpPr>
        <p:spPr>
          <a:xfrm>
            <a:off x="3821503" y="1307425"/>
            <a:ext cx="4988273" cy="2819041"/>
          </a:xfrm>
          <a:prstGeom prst="rect">
            <a:avLst/>
          </a:prstGeom>
          <a:noFill/>
        </p:spPr>
        <p:txBody>
          <a:bodyPr wrap="square" rtlCol="0">
            <a:spAutoFit/>
          </a:bodyPr>
          <a:lstStyle/>
          <a:p>
            <a:pPr>
              <a:lnSpc>
                <a:spcPct val="150000"/>
              </a:lnSpc>
              <a:spcAft>
                <a:spcPts val="1200"/>
              </a:spcAft>
            </a:pPr>
            <a:r>
              <a:rPr lang="en-US" sz="2000" b="1" dirty="0">
                <a:solidFill>
                  <a:srgbClr val="598000"/>
                </a:solidFill>
                <a:latin typeface="Mulish" panose="020B0604020202020204" charset="0"/>
              </a:rPr>
              <a:t>ALEX DEANS</a:t>
            </a:r>
          </a:p>
          <a:p>
            <a:pPr>
              <a:lnSpc>
                <a:spcPct val="150000"/>
              </a:lnSpc>
              <a:spcAft>
                <a:spcPts val="1200"/>
              </a:spcAft>
            </a:pPr>
            <a:r>
              <a:rPr lang="en-US" sz="1600" b="1" dirty="0">
                <a:latin typeface="Mulish" panose="020B0604020202020204" charset="0"/>
              </a:rPr>
              <a:t>From: </a:t>
            </a:r>
            <a:r>
              <a:rPr lang="en-US" sz="1600" dirty="0">
                <a:latin typeface="Mulish" panose="020B0604020202020204" charset="0"/>
              </a:rPr>
              <a:t>Windsor, Ontario, Canada</a:t>
            </a:r>
          </a:p>
          <a:p>
            <a:pPr>
              <a:lnSpc>
                <a:spcPct val="150000"/>
              </a:lnSpc>
              <a:spcAft>
                <a:spcPts val="1200"/>
              </a:spcAft>
            </a:pPr>
            <a:r>
              <a:rPr lang="en-US" sz="1600" b="1" dirty="0">
                <a:latin typeface="Mulish" panose="020B0604020202020204" charset="0"/>
              </a:rPr>
              <a:t>Age at time of invention: </a:t>
            </a:r>
            <a:r>
              <a:rPr lang="en-US" sz="1600" dirty="0">
                <a:latin typeface="Mulish" panose="020B0604020202020204" charset="0"/>
              </a:rPr>
              <a:t>13 years old</a:t>
            </a:r>
          </a:p>
          <a:p>
            <a:pPr>
              <a:lnSpc>
                <a:spcPct val="150000"/>
              </a:lnSpc>
              <a:spcAft>
                <a:spcPts val="1200"/>
              </a:spcAft>
            </a:pPr>
            <a:r>
              <a:rPr lang="en-US" sz="1600" b="1" dirty="0">
                <a:latin typeface="Mulish" panose="020B0604020202020204" charset="0"/>
              </a:rPr>
              <a:t>Invention: T</a:t>
            </a:r>
            <a:r>
              <a:rPr lang="en-US" sz="1600" dirty="0">
                <a:latin typeface="Mulish" panose="020B0604020202020204" charset="0"/>
              </a:rPr>
              <a:t>he </a:t>
            </a:r>
            <a:r>
              <a:rPr lang="en-US" sz="1600" dirty="0" err="1">
                <a:latin typeface="Mulish" panose="020B0604020202020204" charset="0"/>
              </a:rPr>
              <a:t>iAid</a:t>
            </a:r>
            <a:r>
              <a:rPr lang="en-US" sz="1600" dirty="0">
                <a:latin typeface="Mulish" panose="020B0604020202020204" charset="0"/>
              </a:rPr>
              <a:t> device help people who are blind or have trouble seeing get around more easily. </a:t>
            </a:r>
          </a:p>
        </p:txBody>
      </p:sp>
      <p:pic>
        <p:nvPicPr>
          <p:cNvPr id="9" name="Picture 8">
            <a:hlinkClick r:id="rId3"/>
            <a:extLst>
              <a:ext uri="{FF2B5EF4-FFF2-40B4-BE49-F238E27FC236}">
                <a16:creationId xmlns:a16="http://schemas.microsoft.com/office/drawing/2014/main" id="{2E8101A6-AE02-8158-0CB2-D53D642430ED}"/>
              </a:ext>
            </a:extLst>
          </p:cNvPr>
          <p:cNvPicPr>
            <a:picLocks noChangeAspect="1"/>
          </p:cNvPicPr>
          <p:nvPr/>
        </p:nvPicPr>
        <p:blipFill>
          <a:blip r:embed="rId4"/>
          <a:stretch>
            <a:fillRect/>
          </a:stretch>
        </p:blipFill>
        <p:spPr>
          <a:xfrm>
            <a:off x="1050494" y="1618049"/>
            <a:ext cx="2133600" cy="2133600"/>
          </a:xfrm>
          <a:prstGeom prst="roundRect">
            <a:avLst/>
          </a:prstGeom>
        </p:spPr>
      </p:pic>
    </p:spTree>
    <p:extLst>
      <p:ext uri="{BB962C8B-B14F-4D97-AF65-F5344CB8AC3E}">
        <p14:creationId xmlns:p14="http://schemas.microsoft.com/office/powerpoint/2010/main" val="307408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934864" y="1722287"/>
            <a:ext cx="7333729" cy="2123658"/>
          </a:xfrm>
        </p:spPr>
        <p:txBody>
          <a:bodyPr/>
          <a:lstStyle/>
          <a:p>
            <a:pPr marL="228600" indent="0" algn="ctr"/>
            <a:r>
              <a:rPr lang="en-US" sz="2400" dirty="0"/>
              <a:t>Feedback is </a:t>
            </a:r>
            <a:r>
              <a:rPr lang="en-US" sz="2400" b="1" dirty="0">
                <a:solidFill>
                  <a:srgbClr val="00B050"/>
                </a:solidFill>
              </a:rPr>
              <a:t>the HELPFUL information </a:t>
            </a:r>
            <a:r>
              <a:rPr lang="en-US" sz="2400" dirty="0"/>
              <a:t>on things you like or things you think should be changed or modified that you give to someone so they can </a:t>
            </a:r>
            <a:r>
              <a:rPr lang="en-US" sz="2400" dirty="0">
                <a:solidFill>
                  <a:srgbClr val="C00000"/>
                </a:solidFill>
              </a:rPr>
              <a:t>improve a performance, product, etc.</a:t>
            </a:r>
          </a:p>
        </p:txBody>
      </p:sp>
    </p:spTree>
    <p:extLst>
      <p:ext uri="{BB962C8B-B14F-4D97-AF65-F5344CB8AC3E}">
        <p14:creationId xmlns:p14="http://schemas.microsoft.com/office/powerpoint/2010/main" val="4287108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Giving and receiving feedback</a:t>
            </a:r>
            <a:endParaRPr lang="en-US" dirty="0"/>
          </a:p>
        </p:txBody>
      </p:sp>
      <p:sp>
        <p:nvSpPr>
          <p:cNvPr id="5" name="Text Placeholder 4">
            <a:extLst>
              <a:ext uri="{FF2B5EF4-FFF2-40B4-BE49-F238E27FC236}">
                <a16:creationId xmlns:a16="http://schemas.microsoft.com/office/drawing/2014/main" id="{24962EF1-36D8-9CA7-F60A-026B9DD26315}"/>
              </a:ext>
            </a:extLst>
          </p:cNvPr>
          <p:cNvSpPr>
            <a:spLocks noGrp="1"/>
          </p:cNvSpPr>
          <p:nvPr>
            <p:ph type="body" idx="1"/>
          </p:nvPr>
        </p:nvSpPr>
        <p:spPr>
          <a:xfrm>
            <a:off x="1099396" y="771923"/>
            <a:ext cx="6706800" cy="283154"/>
          </a:xfrm>
        </p:spPr>
        <p:txBody>
          <a:bodyPr/>
          <a:lstStyle/>
          <a:p>
            <a:pPr algn="ctr"/>
            <a:r>
              <a:rPr lang="en-US" sz="1600" b="1" dirty="0">
                <a:solidFill>
                  <a:srgbClr val="008000"/>
                </a:solidFill>
                <a:cs typeface="Arial" panose="020B0604020202020204" pitchFamily="34" charset="0"/>
              </a:rPr>
              <a:t>Useful Phrases for Having Constructive Discussions</a:t>
            </a:r>
          </a:p>
        </p:txBody>
      </p:sp>
      <p:sp>
        <p:nvSpPr>
          <p:cNvPr id="7" name="TextBox 6">
            <a:extLst>
              <a:ext uri="{FF2B5EF4-FFF2-40B4-BE49-F238E27FC236}">
                <a16:creationId xmlns:a16="http://schemas.microsoft.com/office/drawing/2014/main" id="{E1CB144F-6E40-B08C-169D-F96C34F1C9DA}"/>
              </a:ext>
            </a:extLst>
          </p:cNvPr>
          <p:cNvSpPr txBox="1"/>
          <p:nvPr/>
        </p:nvSpPr>
        <p:spPr>
          <a:xfrm>
            <a:off x="456283" y="1158648"/>
            <a:ext cx="4049981" cy="2110450"/>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Asking Clarifying Questions</a:t>
            </a:r>
          </a:p>
          <a:p>
            <a:pPr lvl="1">
              <a:lnSpc>
                <a:spcPct val="125000"/>
              </a:lnSpc>
              <a:spcAft>
                <a:spcPts val="1200"/>
              </a:spcAft>
            </a:pPr>
            <a:r>
              <a:rPr lang="en-US" sz="1200" dirty="0">
                <a:latin typeface="Mulish" panose="020B0604020202020204" charset="0"/>
              </a:rPr>
              <a:t>Can you be more specific? </a:t>
            </a:r>
          </a:p>
          <a:p>
            <a:pPr lvl="1">
              <a:lnSpc>
                <a:spcPct val="125000"/>
              </a:lnSpc>
              <a:spcAft>
                <a:spcPts val="1200"/>
              </a:spcAft>
            </a:pPr>
            <a:r>
              <a:rPr lang="en-US" sz="1200" dirty="0">
                <a:latin typeface="Mulish" panose="020B0604020202020204" charset="0"/>
              </a:rPr>
              <a:t>Why do you think that happened?</a:t>
            </a:r>
          </a:p>
          <a:p>
            <a:pPr lvl="1">
              <a:lnSpc>
                <a:spcPct val="125000"/>
              </a:lnSpc>
              <a:spcAft>
                <a:spcPts val="1200"/>
              </a:spcAft>
            </a:pPr>
            <a:r>
              <a:rPr lang="en-US" sz="1200" dirty="0">
                <a:latin typeface="Mulish" panose="020B0604020202020204" charset="0"/>
              </a:rPr>
              <a:t>Can you please explain your thinking?</a:t>
            </a:r>
          </a:p>
          <a:p>
            <a:pPr lvl="1">
              <a:lnSpc>
                <a:spcPct val="125000"/>
              </a:lnSpc>
              <a:spcAft>
                <a:spcPts val="1200"/>
              </a:spcAft>
            </a:pPr>
            <a:r>
              <a:rPr lang="en-US" sz="1200" dirty="0">
                <a:latin typeface="Mulish" panose="020B0604020202020204" charset="0"/>
              </a:rPr>
              <a:t>Can you give me another example, so I can understand? </a:t>
            </a:r>
          </a:p>
        </p:txBody>
      </p:sp>
      <p:sp>
        <p:nvSpPr>
          <p:cNvPr id="8" name="TextBox 7">
            <a:extLst>
              <a:ext uri="{FF2B5EF4-FFF2-40B4-BE49-F238E27FC236}">
                <a16:creationId xmlns:a16="http://schemas.microsoft.com/office/drawing/2014/main" id="{FDCA5CA4-9A9D-F554-4811-8C8D25D1FE75}"/>
              </a:ext>
            </a:extLst>
          </p:cNvPr>
          <p:cNvSpPr txBox="1"/>
          <p:nvPr/>
        </p:nvSpPr>
        <p:spPr>
          <a:xfrm>
            <a:off x="4637738" y="1158648"/>
            <a:ext cx="4300080" cy="1494896"/>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Adding to an Idea</a:t>
            </a:r>
          </a:p>
          <a:p>
            <a:pPr lvl="1">
              <a:lnSpc>
                <a:spcPct val="125000"/>
              </a:lnSpc>
              <a:spcAft>
                <a:spcPts val="1200"/>
              </a:spcAft>
            </a:pPr>
            <a:r>
              <a:rPr lang="en-US" sz="1200" dirty="0">
                <a:latin typeface="Mulish" panose="020B0604020202020204" charset="0"/>
              </a:rPr>
              <a:t>I agree, and I have an addition: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I believe this is true because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Yes, that makes sense, and I would also like to add </a:t>
            </a:r>
            <a:r>
              <a:rPr lang="en-US" sz="1200" u="sng" dirty="0">
                <a:latin typeface="Mulish" panose="020B0604020202020204" charset="0"/>
              </a:rPr>
              <a:t>          </a:t>
            </a:r>
            <a:r>
              <a:rPr lang="en-US" sz="1200" dirty="0">
                <a:latin typeface="Mulish" panose="020B0604020202020204" charset="0"/>
              </a:rPr>
              <a:t>. </a:t>
            </a:r>
            <a:endParaRPr lang="en-US" sz="1400" b="1" dirty="0">
              <a:latin typeface="Mulish" panose="020B0604020202020204" charset="0"/>
            </a:endParaRPr>
          </a:p>
        </p:txBody>
      </p:sp>
      <p:sp>
        <p:nvSpPr>
          <p:cNvPr id="9" name="TextBox 8">
            <a:extLst>
              <a:ext uri="{FF2B5EF4-FFF2-40B4-BE49-F238E27FC236}">
                <a16:creationId xmlns:a16="http://schemas.microsoft.com/office/drawing/2014/main" id="{3911D82C-D5FB-08EB-61F2-B89D91C44D54}"/>
              </a:ext>
            </a:extLst>
          </p:cNvPr>
          <p:cNvSpPr txBox="1"/>
          <p:nvPr/>
        </p:nvSpPr>
        <p:spPr>
          <a:xfrm>
            <a:off x="456283" y="3426457"/>
            <a:ext cx="5621792" cy="1494896"/>
          </a:xfrm>
          <a:prstGeom prst="rect">
            <a:avLst/>
          </a:prstGeom>
          <a:noFill/>
        </p:spPr>
        <p:txBody>
          <a:bodyPr wrap="square" rtlCol="0">
            <a:spAutoFit/>
          </a:bodyPr>
          <a:lstStyle/>
          <a:p>
            <a:pPr>
              <a:lnSpc>
                <a:spcPct val="125000"/>
              </a:lnSpc>
              <a:spcAft>
                <a:spcPts val="1200"/>
              </a:spcAft>
            </a:pPr>
            <a:r>
              <a:rPr lang="en-US" sz="1400" b="1" dirty="0">
                <a:solidFill>
                  <a:srgbClr val="0000FF"/>
                </a:solidFill>
                <a:latin typeface="Mulish" panose="020B0604020202020204" charset="0"/>
              </a:rPr>
              <a:t>Respectfully Disagreeing with an Idea</a:t>
            </a:r>
          </a:p>
          <a:p>
            <a:pPr lvl="1">
              <a:lnSpc>
                <a:spcPct val="125000"/>
              </a:lnSpc>
              <a:spcAft>
                <a:spcPts val="1200"/>
              </a:spcAft>
            </a:pPr>
            <a:r>
              <a:rPr lang="en-US" sz="1200" dirty="0">
                <a:latin typeface="Mulish" panose="020B0604020202020204" charset="0"/>
              </a:rPr>
              <a:t>Could you explain, because I have a different idea? </a:t>
            </a:r>
          </a:p>
          <a:p>
            <a:pPr lvl="1">
              <a:lnSpc>
                <a:spcPct val="125000"/>
              </a:lnSpc>
              <a:spcAft>
                <a:spcPts val="1200"/>
              </a:spcAft>
            </a:pPr>
            <a:r>
              <a:rPr lang="en-US" sz="1200" dirty="0">
                <a:latin typeface="Mulish" panose="020B0604020202020204" charset="0"/>
              </a:rPr>
              <a:t>I respect your opinion and </a:t>
            </a:r>
            <a:r>
              <a:rPr lang="en-US" sz="1200" u="sng" dirty="0">
                <a:latin typeface="Mulish" panose="020B0604020202020204" charset="0"/>
              </a:rPr>
              <a:t>          </a:t>
            </a:r>
            <a:r>
              <a:rPr lang="en-US" sz="1200" dirty="0">
                <a:latin typeface="Mulish" panose="020B0604020202020204" charset="0"/>
              </a:rPr>
              <a:t>.</a:t>
            </a:r>
          </a:p>
          <a:p>
            <a:pPr lvl="1">
              <a:lnSpc>
                <a:spcPct val="125000"/>
              </a:lnSpc>
              <a:spcAft>
                <a:spcPts val="1200"/>
              </a:spcAft>
            </a:pPr>
            <a:r>
              <a:rPr lang="en-US" sz="1200" dirty="0">
                <a:latin typeface="Mulish" panose="020B0604020202020204" charset="0"/>
              </a:rPr>
              <a:t>I see your reasoning and disagree with some of the idea because </a:t>
            </a:r>
            <a:r>
              <a:rPr lang="en-US" sz="1200" u="sng" dirty="0">
                <a:latin typeface="Mulish" panose="020B0604020202020204" charset="0"/>
              </a:rPr>
              <a:t>         </a:t>
            </a:r>
            <a:r>
              <a:rPr lang="en-US" sz="1200" dirty="0">
                <a:latin typeface="Mulish" panose="020B0604020202020204" charset="0"/>
              </a:rPr>
              <a:t>.</a:t>
            </a:r>
          </a:p>
        </p:txBody>
      </p:sp>
    </p:spTree>
    <p:extLst>
      <p:ext uri="{BB962C8B-B14F-4D97-AF65-F5344CB8AC3E}">
        <p14:creationId xmlns:p14="http://schemas.microsoft.com/office/powerpoint/2010/main" val="136920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Can anyone share something they know about </a:t>
            </a:r>
            <a:r>
              <a:rPr lang="en-US" b="1" dirty="0">
                <a:sym typeface="Mulish SemiBold"/>
              </a:rPr>
              <a:t>INNOVATION</a:t>
            </a:r>
            <a:r>
              <a:rPr lang="en-US" dirty="0">
                <a:sym typeface="Mulish SemiBold"/>
              </a:rPr>
              <a:t>?</a:t>
            </a:r>
            <a:endParaRPr lang="en-US" dirty="0"/>
          </a:p>
        </p:txBody>
      </p:sp>
    </p:spTree>
    <p:extLst>
      <p:ext uri="{BB962C8B-B14F-4D97-AF65-F5344CB8AC3E}">
        <p14:creationId xmlns:p14="http://schemas.microsoft.com/office/powerpoint/2010/main" val="1810248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Feedback Round 2</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218600" y="1722287"/>
            <a:ext cx="6706800" cy="1274195"/>
          </a:xfrm>
        </p:spPr>
        <p:txBody>
          <a:bodyPr/>
          <a:lstStyle/>
          <a:p>
            <a:pPr marL="228600" indent="0" algn="ctr"/>
            <a:endParaRPr lang="en-US" sz="2400" dirty="0"/>
          </a:p>
          <a:p>
            <a:pPr marL="228600" indent="0" algn="ctr"/>
            <a:r>
              <a:rPr lang="en-US" sz="2400" dirty="0"/>
              <a:t>Find someone working on the SAME innovation prompt.</a:t>
            </a:r>
          </a:p>
        </p:txBody>
      </p:sp>
    </p:spTree>
    <p:extLst>
      <p:ext uri="{BB962C8B-B14F-4D97-AF65-F5344CB8AC3E}">
        <p14:creationId xmlns:p14="http://schemas.microsoft.com/office/powerpoint/2010/main" val="1548074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2E9DCC-AA92-7FC6-C1AC-38A42C0C0118}"/>
              </a:ext>
            </a:extLst>
          </p:cNvPr>
          <p:cNvSpPr>
            <a:spLocks noGrp="1"/>
          </p:cNvSpPr>
          <p:nvPr>
            <p:ph type="title"/>
          </p:nvPr>
        </p:nvSpPr>
        <p:spPr/>
        <p:txBody>
          <a:bodyPr/>
          <a:lstStyle/>
          <a:p>
            <a:r>
              <a:rPr lang="en-US" dirty="0"/>
              <a:t>Sneak Peek – Next Session Presentation </a:t>
            </a:r>
            <a:r>
              <a:rPr lang="en-US" dirty="0">
                <a:sym typeface="Wingdings" panose="05000000000000000000" pitchFamily="2" charset="2"/>
              </a:rPr>
              <a:t></a:t>
            </a:r>
            <a:endParaRPr lang="en-US" dirty="0"/>
          </a:p>
        </p:txBody>
      </p:sp>
      <p:sp>
        <p:nvSpPr>
          <p:cNvPr id="8" name="Content Placeholder 2">
            <a:extLst>
              <a:ext uri="{FF2B5EF4-FFF2-40B4-BE49-F238E27FC236}">
                <a16:creationId xmlns:a16="http://schemas.microsoft.com/office/drawing/2014/main" id="{05BBC7CA-5F7A-C721-B768-325BF427EA52}"/>
              </a:ext>
            </a:extLst>
          </p:cNvPr>
          <p:cNvSpPr txBox="1">
            <a:spLocks noGrp="1"/>
          </p:cNvSpPr>
          <p:nvPr>
            <p:ph type="body" idx="1"/>
          </p:nvPr>
        </p:nvSpPr>
        <p:spPr>
          <a:xfrm>
            <a:off x="425002" y="879841"/>
            <a:ext cx="8622405" cy="3970318"/>
          </a:xfrm>
          <a:prstGeom prst="rect">
            <a:avLst/>
          </a:prstGeom>
          <a:solidFill>
            <a:schemeClr val="bg1"/>
          </a:solidFill>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00000"/>
              </a:lnSpc>
              <a:spcBef>
                <a:spcPts val="0"/>
              </a:spcBef>
              <a:spcAft>
                <a:spcPts val="2400"/>
              </a:spcAft>
              <a:buNone/>
            </a:pPr>
            <a:r>
              <a:rPr lang="en-US" sz="1400" dirty="0">
                <a:solidFill>
                  <a:srgbClr val="C00000"/>
                </a:solidFill>
                <a:latin typeface="Mulish" panose="020B0604020202020204" charset="0"/>
                <a:ea typeface="Calibri" panose="020F0502020204030204" pitchFamily="34" charset="0"/>
                <a:cs typeface="Times New Roman" panose="02020603050405020304" pitchFamily="18" charset="0"/>
              </a:rPr>
              <a:t>Hi, My name is_________. Today I will tell you about the __________________________________________.   </a:t>
            </a: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a:t>
            </a:r>
          </a:p>
          <a:p>
            <a:pPr marL="0" indent="0">
              <a:lnSpc>
                <a:spcPct val="100000"/>
              </a:lnSpc>
              <a:spcBef>
                <a:spcPts val="600"/>
              </a:spcBef>
              <a:spcAft>
                <a:spcPts val="300"/>
              </a:spcAft>
              <a:buNone/>
            </a:pPr>
            <a:r>
              <a:rPr lang="en-US" sz="1400" dirty="0">
                <a:solidFill>
                  <a:srgbClr val="0000FF"/>
                </a:solidFill>
                <a:latin typeface="Mulish" panose="020B0604020202020204" charset="0"/>
                <a:ea typeface="Calibri" panose="020F0502020204030204" pitchFamily="34" charset="0"/>
                <a:cs typeface="Times New Roman" panose="02020603050405020304" pitchFamily="18" charset="0"/>
              </a:rPr>
              <a:t>Today I’m going to tell you about __________________________________________ which</a:t>
            </a:r>
          </a:p>
          <a:p>
            <a:pPr marL="0" indent="0">
              <a:lnSpc>
                <a:spcPct val="100000"/>
              </a:lnSpc>
              <a:spcBef>
                <a:spcPts val="0"/>
              </a:spcBef>
              <a:spcAft>
                <a:spcPts val="1200"/>
              </a:spcAft>
              <a:buNone/>
            </a:pP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a:t>
            </a:r>
          </a:p>
          <a:p>
            <a:pPr marL="0" indent="0">
              <a:lnSpc>
                <a:spcPct val="100000"/>
              </a:lnSpc>
              <a:spcBef>
                <a:spcPts val="0"/>
              </a:spcBef>
              <a:spcAft>
                <a:spcPts val="300"/>
              </a:spcAft>
              <a:buNone/>
            </a:pPr>
            <a:r>
              <a:rPr lang="en-US" sz="1400" dirty="0">
                <a:latin typeface="Mulish" panose="020B0604020202020204" charset="0"/>
                <a:ea typeface="Calibri" panose="020F0502020204030204" pitchFamily="34" charset="0"/>
                <a:cs typeface="Times New Roman" panose="02020603050405020304" pitchFamily="18" charset="0"/>
              </a:rPr>
              <a:t> </a:t>
            </a:r>
            <a:r>
              <a:rPr lang="en-US" sz="1400" dirty="0">
                <a:solidFill>
                  <a:srgbClr val="0000FF"/>
                </a:solidFill>
                <a:latin typeface="Mulish" panose="020B0604020202020204" charset="0"/>
                <a:ea typeface="Calibri" panose="020F0502020204030204" pitchFamily="34" charset="0"/>
                <a:cs typeface="Times New Roman" panose="02020603050405020304" pitchFamily="18" charset="0"/>
              </a:rPr>
              <a:t>__________________________________________________________________________.</a:t>
            </a:r>
          </a:p>
          <a:p>
            <a:pPr marL="0" indent="0">
              <a:lnSpc>
                <a:spcPct val="100000"/>
              </a:lnSpc>
              <a:spcBef>
                <a:spcPts val="0"/>
              </a:spcBef>
              <a:spcAft>
                <a:spcPts val="2400"/>
              </a:spcAft>
              <a:buNone/>
            </a:pPr>
            <a:r>
              <a:rPr lang="en-US" sz="1400" dirty="0">
                <a:latin typeface="Mulish" panose="020B0604020202020204" charset="0"/>
                <a:ea typeface="Calibri" panose="020F0502020204030204" pitchFamily="34" charset="0"/>
                <a:cs typeface="Times New Roman" panose="02020603050405020304" pitchFamily="18" charset="0"/>
              </a:rPr>
              <a:t>(describe what the invention does in 1 sentence)</a:t>
            </a:r>
          </a:p>
          <a:p>
            <a:pPr marL="0" indent="0">
              <a:lnSpc>
                <a:spcPct val="100000"/>
              </a:lnSpc>
              <a:spcBef>
                <a:spcPts val="600"/>
              </a:spcBef>
              <a:spcAft>
                <a:spcPts val="300"/>
              </a:spcAft>
              <a:buNone/>
            </a:pPr>
            <a:r>
              <a:rPr lang="en-US" sz="1400" dirty="0">
                <a:solidFill>
                  <a:srgbClr val="008000"/>
                </a:solidFill>
                <a:latin typeface="Mulish" panose="020B0604020202020204" charset="0"/>
                <a:ea typeface="Calibri" panose="020F0502020204030204" pitchFamily="34" charset="0"/>
                <a:cs typeface="Times New Roman" panose="02020603050405020304" pitchFamily="18" charset="0"/>
              </a:rPr>
              <a:t>The _________________________________________ has the following features ________________________</a:t>
            </a:r>
          </a:p>
          <a:p>
            <a:pPr marL="0" indent="0">
              <a:lnSpc>
                <a:spcPct val="100000"/>
              </a:lnSpc>
              <a:spcBef>
                <a:spcPts val="0"/>
              </a:spcBef>
              <a:spcAft>
                <a:spcPts val="1200"/>
              </a:spcAft>
              <a:buNone/>
            </a:pP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		 (describe your solution in a bit 						    more detail 1- 3 sentences)</a:t>
            </a:r>
          </a:p>
          <a:p>
            <a:pPr marL="0" indent="0">
              <a:lnSpc>
                <a:spcPct val="100000"/>
              </a:lnSpc>
              <a:spcBef>
                <a:spcPts val="0"/>
              </a:spcBef>
              <a:spcAft>
                <a:spcPts val="300"/>
              </a:spcAft>
              <a:buNone/>
            </a:pPr>
            <a:r>
              <a:rPr lang="en-US" sz="1400" dirty="0">
                <a:solidFill>
                  <a:srgbClr val="008000"/>
                </a:solidFill>
                <a:latin typeface="Mulish" panose="020B0604020202020204" charset="0"/>
                <a:ea typeface="Calibri" panose="020F0502020204030204" pitchFamily="34" charset="0"/>
                <a:cs typeface="Times New Roman" panose="02020603050405020304" pitchFamily="18" charset="0"/>
              </a:rPr>
              <a:t>____________________________________________________________________________.</a:t>
            </a:r>
          </a:p>
          <a:p>
            <a:pPr marL="0" indent="0">
              <a:lnSpc>
                <a:spcPct val="100000"/>
              </a:lnSpc>
              <a:spcBef>
                <a:spcPts val="0"/>
              </a:spcBef>
              <a:spcAft>
                <a:spcPts val="300"/>
              </a:spcAft>
              <a:buNone/>
            </a:pPr>
            <a:endParaRPr lang="en-US" sz="1400" dirty="0">
              <a:latin typeface="Mulish" panose="020B0604020202020204" charset="0"/>
              <a:ea typeface="Calibri" panose="020F0502020204030204" pitchFamily="34" charset="0"/>
              <a:cs typeface="Times New Roman" panose="02020603050405020304" pitchFamily="18" charset="0"/>
            </a:endParaRPr>
          </a:p>
          <a:p>
            <a:pPr marL="0" indent="0">
              <a:lnSpc>
                <a:spcPct val="100000"/>
              </a:lnSpc>
              <a:spcBef>
                <a:spcPts val="0"/>
              </a:spcBef>
              <a:spcAft>
                <a:spcPts val="300"/>
              </a:spcAft>
              <a:buNone/>
            </a:pPr>
            <a:r>
              <a:rPr lang="en-US" sz="1400" dirty="0">
                <a:solidFill>
                  <a:srgbClr val="CC00CC"/>
                </a:solidFill>
                <a:latin typeface="Mulish" panose="020B0604020202020204" charset="0"/>
                <a:ea typeface="Calibri" panose="020F0502020204030204" pitchFamily="34" charset="0"/>
                <a:cs typeface="Times New Roman" panose="02020603050405020304" pitchFamily="18" charset="0"/>
              </a:rPr>
              <a:t>Thank you for your time and attention.</a:t>
            </a:r>
          </a:p>
        </p:txBody>
      </p:sp>
    </p:spTree>
    <p:extLst>
      <p:ext uri="{BB962C8B-B14F-4D97-AF65-F5344CB8AC3E}">
        <p14:creationId xmlns:p14="http://schemas.microsoft.com/office/powerpoint/2010/main" val="2157042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1" name="Google Shape;81;p17"/>
          <p:cNvPicPr preferRelativeResize="0"/>
          <p:nvPr/>
        </p:nvPicPr>
        <p:blipFill rotWithShape="1">
          <a:blip r:embed="rId3">
            <a:alphaModFix/>
          </a:blip>
          <a:srcRect/>
          <a:stretch/>
        </p:blipFill>
        <p:spPr>
          <a:xfrm>
            <a:off x="0" y="1128633"/>
            <a:ext cx="9144000" cy="4014506"/>
          </a:xfrm>
          <a:prstGeom prst="rect">
            <a:avLst/>
          </a:prstGeom>
          <a:noFill/>
          <a:ln>
            <a:noFill/>
          </a:ln>
        </p:spPr>
      </p:pic>
      <p:sp>
        <p:nvSpPr>
          <p:cNvPr id="2" name="Rectangle: Rounded Corners 1">
            <a:extLst>
              <a:ext uri="{FF2B5EF4-FFF2-40B4-BE49-F238E27FC236}">
                <a16:creationId xmlns:a16="http://schemas.microsoft.com/office/drawing/2014/main" id="{58EA5C4E-C3EB-5631-DCF3-D40DAEA200D4}"/>
              </a:ext>
            </a:extLst>
          </p:cNvPr>
          <p:cNvSpPr/>
          <p:nvPr/>
        </p:nvSpPr>
        <p:spPr>
          <a:xfrm>
            <a:off x="2249179" y="1350505"/>
            <a:ext cx="4645642" cy="1221245"/>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rgbClr val="0070C0"/>
                </a:solidFill>
                <a:latin typeface="Mulish SemiBold" panose="020B0604020202020204" charset="0"/>
              </a:rPr>
              <a:t>Day 4</a:t>
            </a:r>
          </a:p>
        </p:txBody>
      </p:sp>
    </p:spTree>
    <p:extLst>
      <p:ext uri="{BB962C8B-B14F-4D97-AF65-F5344CB8AC3E}">
        <p14:creationId xmlns:p14="http://schemas.microsoft.com/office/powerpoint/2010/main" val="3841234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Plan for the next few days – you become the inventors!</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780768" y="1297555"/>
            <a:ext cx="7582463" cy="2229841"/>
          </a:xfrm>
        </p:spPr>
        <p:txBody>
          <a:bodyPr/>
          <a:lstStyle/>
          <a:p>
            <a:pPr marL="228600" indent="0"/>
            <a:r>
              <a:rPr lang="en-US" sz="1800" b="1" dirty="0"/>
              <a:t>Day 1 </a:t>
            </a:r>
            <a:r>
              <a:rPr lang="en-US" sz="1800" dirty="0"/>
              <a:t>– Introduction to invention </a:t>
            </a:r>
          </a:p>
          <a:p>
            <a:pPr marL="228600" indent="0"/>
            <a:endParaRPr lang="en-US" sz="1800" dirty="0"/>
          </a:p>
          <a:p>
            <a:pPr marL="228600" indent="0"/>
            <a:r>
              <a:rPr lang="en-US" sz="1800" b="1" dirty="0"/>
              <a:t>Days 2 &amp; 3 </a:t>
            </a:r>
            <a:r>
              <a:rPr lang="en-US" sz="1800" dirty="0"/>
              <a:t>– Distribute the </a:t>
            </a:r>
            <a:r>
              <a:rPr lang="en-US" sz="1800" i="1" dirty="0"/>
              <a:t>Book of Ideas, w</a:t>
            </a:r>
            <a:r>
              <a:rPr lang="en-US" sz="1800" dirty="0"/>
              <a:t>ork on your inventions, give feedback to and get feedback from your classmates</a:t>
            </a:r>
          </a:p>
          <a:p>
            <a:pPr marL="228600" indent="0"/>
            <a:endParaRPr lang="en-US" sz="1800" dirty="0"/>
          </a:p>
          <a:p>
            <a:pPr marL="228600" indent="0"/>
            <a:r>
              <a:rPr lang="en-US" sz="1800" b="1" u="sng" dirty="0"/>
              <a:t>Day 4 (today) </a:t>
            </a:r>
            <a:r>
              <a:rPr lang="en-US" sz="1800" u="sng" dirty="0"/>
              <a:t>– Finish up your invention and present your idea to the group</a:t>
            </a:r>
          </a:p>
        </p:txBody>
      </p:sp>
    </p:spTree>
    <p:extLst>
      <p:ext uri="{BB962C8B-B14F-4D97-AF65-F5344CB8AC3E}">
        <p14:creationId xmlns:p14="http://schemas.microsoft.com/office/powerpoint/2010/main" val="2666866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Presentation</a:t>
            </a:r>
            <a:endParaRPr lang="en-US" dirty="0"/>
          </a:p>
        </p:txBody>
      </p:sp>
      <p:sp>
        <p:nvSpPr>
          <p:cNvPr id="3" name="Content Placeholder 2">
            <a:extLst>
              <a:ext uri="{FF2B5EF4-FFF2-40B4-BE49-F238E27FC236}">
                <a16:creationId xmlns:a16="http://schemas.microsoft.com/office/drawing/2014/main" id="{51336B5E-774F-D2ED-05C5-5F8F6305CC72}"/>
              </a:ext>
            </a:extLst>
          </p:cNvPr>
          <p:cNvSpPr txBox="1">
            <a:spLocks noGrp="1"/>
          </p:cNvSpPr>
          <p:nvPr>
            <p:ph type="body" idx="1"/>
          </p:nvPr>
        </p:nvSpPr>
        <p:spPr>
          <a:xfrm>
            <a:off x="425002" y="879841"/>
            <a:ext cx="8622405" cy="3970318"/>
          </a:xfrm>
          <a:prstGeom prst="rect">
            <a:avLst/>
          </a:prstGeom>
          <a:solidFill>
            <a:schemeClr val="bg1"/>
          </a:solidFill>
        </p:spPr>
        <p:txBody>
          <a:bodyPr/>
          <a:lst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marL="0" indent="0">
              <a:lnSpc>
                <a:spcPct val="100000"/>
              </a:lnSpc>
              <a:spcBef>
                <a:spcPts val="0"/>
              </a:spcBef>
              <a:spcAft>
                <a:spcPts val="2400"/>
              </a:spcAft>
              <a:buNone/>
            </a:pPr>
            <a:r>
              <a:rPr lang="en-US" sz="1400" dirty="0">
                <a:solidFill>
                  <a:srgbClr val="C00000"/>
                </a:solidFill>
                <a:latin typeface="Mulish" panose="020B0604020202020204" charset="0"/>
                <a:ea typeface="Calibri" panose="020F0502020204030204" pitchFamily="34" charset="0"/>
                <a:cs typeface="Times New Roman" panose="02020603050405020304" pitchFamily="18" charset="0"/>
              </a:rPr>
              <a:t>Hi, My name is_________. Today I will tell you about the __________________________________________.   </a:t>
            </a: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a:t>
            </a:r>
          </a:p>
          <a:p>
            <a:pPr marL="0" indent="0">
              <a:lnSpc>
                <a:spcPct val="100000"/>
              </a:lnSpc>
              <a:spcBef>
                <a:spcPts val="600"/>
              </a:spcBef>
              <a:spcAft>
                <a:spcPts val="300"/>
              </a:spcAft>
              <a:buNone/>
            </a:pPr>
            <a:r>
              <a:rPr lang="en-US" sz="1400" dirty="0">
                <a:solidFill>
                  <a:srgbClr val="0000FF"/>
                </a:solidFill>
                <a:latin typeface="Mulish" panose="020B0604020202020204" charset="0"/>
                <a:ea typeface="Calibri" panose="020F0502020204030204" pitchFamily="34" charset="0"/>
                <a:cs typeface="Times New Roman" panose="02020603050405020304" pitchFamily="18" charset="0"/>
              </a:rPr>
              <a:t>Today I’m going to tell you about __________________________________________ which</a:t>
            </a:r>
          </a:p>
          <a:p>
            <a:pPr marL="0" indent="0">
              <a:lnSpc>
                <a:spcPct val="100000"/>
              </a:lnSpc>
              <a:spcBef>
                <a:spcPts val="0"/>
              </a:spcBef>
              <a:spcAft>
                <a:spcPts val="1200"/>
              </a:spcAft>
              <a:buNone/>
            </a:pP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a:t>
            </a:r>
          </a:p>
          <a:p>
            <a:pPr marL="0" indent="0">
              <a:lnSpc>
                <a:spcPct val="100000"/>
              </a:lnSpc>
              <a:spcBef>
                <a:spcPts val="0"/>
              </a:spcBef>
              <a:spcAft>
                <a:spcPts val="300"/>
              </a:spcAft>
              <a:buNone/>
            </a:pPr>
            <a:r>
              <a:rPr lang="en-US" sz="1400" dirty="0">
                <a:latin typeface="Mulish" panose="020B0604020202020204" charset="0"/>
                <a:ea typeface="Calibri" panose="020F0502020204030204" pitchFamily="34" charset="0"/>
                <a:cs typeface="Times New Roman" panose="02020603050405020304" pitchFamily="18" charset="0"/>
              </a:rPr>
              <a:t> </a:t>
            </a:r>
            <a:r>
              <a:rPr lang="en-US" sz="1400" dirty="0">
                <a:solidFill>
                  <a:srgbClr val="0000FF"/>
                </a:solidFill>
                <a:latin typeface="Mulish" panose="020B0604020202020204" charset="0"/>
                <a:ea typeface="Calibri" panose="020F0502020204030204" pitchFamily="34" charset="0"/>
                <a:cs typeface="Times New Roman" panose="02020603050405020304" pitchFamily="18" charset="0"/>
              </a:rPr>
              <a:t>__________________________________________________________________________.</a:t>
            </a:r>
          </a:p>
          <a:p>
            <a:pPr marL="0" indent="0">
              <a:lnSpc>
                <a:spcPct val="100000"/>
              </a:lnSpc>
              <a:spcBef>
                <a:spcPts val="0"/>
              </a:spcBef>
              <a:spcAft>
                <a:spcPts val="2400"/>
              </a:spcAft>
              <a:buNone/>
            </a:pPr>
            <a:r>
              <a:rPr lang="en-US" sz="1400" dirty="0">
                <a:latin typeface="Mulish" panose="020B0604020202020204" charset="0"/>
                <a:ea typeface="Calibri" panose="020F0502020204030204" pitchFamily="34" charset="0"/>
                <a:cs typeface="Times New Roman" panose="02020603050405020304" pitchFamily="18" charset="0"/>
              </a:rPr>
              <a:t>(describe what the invention does in 1 sentence)</a:t>
            </a:r>
          </a:p>
          <a:p>
            <a:pPr marL="0" indent="0">
              <a:lnSpc>
                <a:spcPct val="100000"/>
              </a:lnSpc>
              <a:spcBef>
                <a:spcPts val="600"/>
              </a:spcBef>
              <a:spcAft>
                <a:spcPts val="300"/>
              </a:spcAft>
              <a:buNone/>
            </a:pPr>
            <a:r>
              <a:rPr lang="en-US" sz="1400" dirty="0">
                <a:solidFill>
                  <a:srgbClr val="008000"/>
                </a:solidFill>
                <a:latin typeface="Mulish" panose="020B0604020202020204" charset="0"/>
                <a:ea typeface="Calibri" panose="020F0502020204030204" pitchFamily="34" charset="0"/>
                <a:cs typeface="Times New Roman" panose="02020603050405020304" pitchFamily="18" charset="0"/>
              </a:rPr>
              <a:t>The _________________________________________ has the following features ________________________</a:t>
            </a:r>
          </a:p>
          <a:p>
            <a:pPr marL="0" indent="0">
              <a:lnSpc>
                <a:spcPct val="100000"/>
              </a:lnSpc>
              <a:spcBef>
                <a:spcPts val="0"/>
              </a:spcBef>
              <a:spcAft>
                <a:spcPts val="1200"/>
              </a:spcAft>
              <a:buNone/>
            </a:pPr>
            <a:r>
              <a:rPr lang="en-US" sz="1400" dirty="0">
                <a:latin typeface="Mulish" panose="020B0604020202020204" charset="0"/>
                <a:ea typeface="Calibri" panose="020F0502020204030204" pitchFamily="34" charset="0"/>
                <a:cs typeface="Times New Roman" panose="02020603050405020304" pitchFamily="18" charset="0"/>
              </a:rPr>
              <a:t>      (enter the name of your invention or solution)		 (describe your solution in a bit 						    more detail 1- 3 sentences)</a:t>
            </a:r>
          </a:p>
          <a:p>
            <a:pPr marL="0" indent="0">
              <a:lnSpc>
                <a:spcPct val="100000"/>
              </a:lnSpc>
              <a:spcBef>
                <a:spcPts val="0"/>
              </a:spcBef>
              <a:spcAft>
                <a:spcPts val="300"/>
              </a:spcAft>
              <a:buNone/>
            </a:pPr>
            <a:r>
              <a:rPr lang="en-US" sz="1400" dirty="0">
                <a:solidFill>
                  <a:srgbClr val="008000"/>
                </a:solidFill>
                <a:latin typeface="Mulish" panose="020B0604020202020204" charset="0"/>
                <a:ea typeface="Calibri" panose="020F0502020204030204" pitchFamily="34" charset="0"/>
                <a:cs typeface="Times New Roman" panose="02020603050405020304" pitchFamily="18" charset="0"/>
              </a:rPr>
              <a:t>____________________________________________________________________________.</a:t>
            </a:r>
          </a:p>
          <a:p>
            <a:pPr marL="0" indent="0">
              <a:lnSpc>
                <a:spcPct val="100000"/>
              </a:lnSpc>
              <a:spcBef>
                <a:spcPts val="0"/>
              </a:spcBef>
              <a:spcAft>
                <a:spcPts val="300"/>
              </a:spcAft>
              <a:buNone/>
            </a:pPr>
            <a:endParaRPr lang="en-US" sz="1400" dirty="0">
              <a:latin typeface="Mulish" panose="020B0604020202020204" charset="0"/>
              <a:ea typeface="Calibri" panose="020F0502020204030204" pitchFamily="34" charset="0"/>
              <a:cs typeface="Times New Roman" panose="02020603050405020304" pitchFamily="18" charset="0"/>
            </a:endParaRPr>
          </a:p>
          <a:p>
            <a:pPr marL="0" indent="0">
              <a:lnSpc>
                <a:spcPct val="100000"/>
              </a:lnSpc>
              <a:spcBef>
                <a:spcPts val="0"/>
              </a:spcBef>
              <a:spcAft>
                <a:spcPts val="300"/>
              </a:spcAft>
              <a:buNone/>
            </a:pPr>
            <a:r>
              <a:rPr lang="en-US" sz="1400" dirty="0">
                <a:solidFill>
                  <a:srgbClr val="CC00CC"/>
                </a:solidFill>
                <a:latin typeface="Mulish" panose="020B0604020202020204" charset="0"/>
                <a:ea typeface="Calibri" panose="020F0502020204030204" pitchFamily="34" charset="0"/>
                <a:cs typeface="Times New Roman" panose="02020603050405020304" pitchFamily="18" charset="0"/>
              </a:rPr>
              <a:t>Thank you for your time and attention.</a:t>
            </a:r>
          </a:p>
        </p:txBody>
      </p:sp>
    </p:spTree>
    <p:extLst>
      <p:ext uri="{BB962C8B-B14F-4D97-AF65-F5344CB8AC3E}">
        <p14:creationId xmlns:p14="http://schemas.microsoft.com/office/powerpoint/2010/main" val="154721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1218600" y="1722287"/>
            <a:ext cx="6706800" cy="849463"/>
          </a:xfrm>
        </p:spPr>
        <p:txBody>
          <a:bodyPr/>
          <a:lstStyle/>
          <a:p>
            <a:pPr marL="228600" indent="0" algn="ctr"/>
            <a:endParaRPr lang="en-US" sz="2400" dirty="0"/>
          </a:p>
          <a:p>
            <a:pPr marL="228600" indent="0" algn="ctr"/>
            <a:r>
              <a:rPr lang="en-US" sz="2400" dirty="0"/>
              <a:t>Presentations!</a:t>
            </a:r>
          </a:p>
        </p:txBody>
      </p:sp>
    </p:spTree>
    <p:extLst>
      <p:ext uri="{BB962C8B-B14F-4D97-AF65-F5344CB8AC3E}">
        <p14:creationId xmlns:p14="http://schemas.microsoft.com/office/powerpoint/2010/main" val="386465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Google Shape;81;p17">
            <a:extLst>
              <a:ext uri="{FF2B5EF4-FFF2-40B4-BE49-F238E27FC236}">
                <a16:creationId xmlns:a16="http://schemas.microsoft.com/office/drawing/2014/main" id="{B27410FA-0247-D139-DDC0-C4328AEAA523}"/>
              </a:ext>
            </a:extLst>
          </p:cNvPr>
          <p:cNvPicPr preferRelativeResize="0"/>
          <p:nvPr/>
        </p:nvPicPr>
        <p:blipFill rotWithShape="1">
          <a:blip r:embed="rId3">
            <a:alphaModFix/>
          </a:blip>
          <a:srcRect/>
          <a:stretch/>
        </p:blipFill>
        <p:spPr>
          <a:xfrm>
            <a:off x="0" y="1128633"/>
            <a:ext cx="9144000" cy="4014506"/>
          </a:xfrm>
          <a:prstGeom prst="rect">
            <a:avLst/>
          </a:prstGeom>
          <a:noFill/>
          <a:ln>
            <a:noFill/>
          </a:ln>
        </p:spPr>
      </p:pic>
      <p:pic>
        <p:nvPicPr>
          <p:cNvPr id="4" name="Google Shape;215;p25">
            <a:extLst>
              <a:ext uri="{FF2B5EF4-FFF2-40B4-BE49-F238E27FC236}">
                <a16:creationId xmlns:a16="http://schemas.microsoft.com/office/drawing/2014/main" id="{F99E2734-D4B5-D989-2C41-22DCBF36EAC2}"/>
              </a:ext>
            </a:extLst>
          </p:cNvPr>
          <p:cNvPicPr preferRelativeResize="0"/>
          <p:nvPr/>
        </p:nvPicPr>
        <p:blipFill rotWithShape="1">
          <a:blip r:embed="rId4">
            <a:alphaModFix/>
          </a:blip>
          <a:srcRect/>
          <a:stretch/>
        </p:blipFill>
        <p:spPr>
          <a:xfrm>
            <a:off x="2268855" y="1502230"/>
            <a:ext cx="4606290" cy="11780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FE29E5-7485-F0A0-4338-F0BA0A00FC59}"/>
              </a:ext>
            </a:extLst>
          </p:cNvPr>
          <p:cNvGraphicFramePr>
            <a:graphicFrameLocks noGrp="1"/>
          </p:cNvGraphicFramePr>
          <p:nvPr>
            <p:extLst>
              <p:ext uri="{D42A27DB-BD31-4B8C-83A1-F6EECF244321}">
                <p14:modId xmlns:p14="http://schemas.microsoft.com/office/powerpoint/2010/main" val="3893703058"/>
              </p:ext>
            </p:extLst>
          </p:nvPr>
        </p:nvGraphicFramePr>
        <p:xfrm>
          <a:off x="760977" y="1159877"/>
          <a:ext cx="7554535" cy="3258700"/>
        </p:xfrm>
        <a:graphic>
          <a:graphicData uri="http://schemas.openxmlformats.org/drawingml/2006/table">
            <a:tbl>
              <a:tblPr firstRow="1" bandRow="1">
                <a:tableStyleId>{6C0A34DD-0A4C-4664-8AD8-19D32AF65BA9}</a:tableStyleId>
              </a:tblPr>
              <a:tblGrid>
                <a:gridCol w="1510907">
                  <a:extLst>
                    <a:ext uri="{9D8B030D-6E8A-4147-A177-3AD203B41FA5}">
                      <a16:colId xmlns:a16="http://schemas.microsoft.com/office/drawing/2014/main" val="3558149779"/>
                    </a:ext>
                  </a:extLst>
                </a:gridCol>
                <a:gridCol w="1510907">
                  <a:extLst>
                    <a:ext uri="{9D8B030D-6E8A-4147-A177-3AD203B41FA5}">
                      <a16:colId xmlns:a16="http://schemas.microsoft.com/office/drawing/2014/main" val="1346110340"/>
                    </a:ext>
                  </a:extLst>
                </a:gridCol>
                <a:gridCol w="1510907">
                  <a:extLst>
                    <a:ext uri="{9D8B030D-6E8A-4147-A177-3AD203B41FA5}">
                      <a16:colId xmlns:a16="http://schemas.microsoft.com/office/drawing/2014/main" val="2874947307"/>
                    </a:ext>
                  </a:extLst>
                </a:gridCol>
                <a:gridCol w="1510907">
                  <a:extLst>
                    <a:ext uri="{9D8B030D-6E8A-4147-A177-3AD203B41FA5}">
                      <a16:colId xmlns:a16="http://schemas.microsoft.com/office/drawing/2014/main" val="2741834483"/>
                    </a:ext>
                  </a:extLst>
                </a:gridCol>
                <a:gridCol w="1510907">
                  <a:extLst>
                    <a:ext uri="{9D8B030D-6E8A-4147-A177-3AD203B41FA5}">
                      <a16:colId xmlns:a16="http://schemas.microsoft.com/office/drawing/2014/main" val="1172651531"/>
                    </a:ext>
                  </a:extLst>
                </a:gridCol>
              </a:tblGrid>
              <a:tr h="379379">
                <a:tc>
                  <a:txBody>
                    <a:bodyPr/>
                    <a:lstStyle/>
                    <a:p>
                      <a:pPr algn="ctr"/>
                      <a:r>
                        <a:rPr lang="en-US" dirty="0">
                          <a:latin typeface="Mulish" panose="020B0604020202020204" charset="0"/>
                        </a:rPr>
                        <a:t>What</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How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alpha val="0"/>
                      </a:schemeClr>
                    </a:solidFill>
                  </a:tcPr>
                </a:tc>
                <a:tc>
                  <a:txBody>
                    <a:bodyPr/>
                    <a:lstStyle/>
                    <a:p>
                      <a:pPr algn="ctr"/>
                      <a:r>
                        <a:rPr lang="en-US" dirty="0">
                          <a:latin typeface="Mulish" panose="020B0604020202020204" charset="0"/>
                        </a:rPr>
                        <a:t>Who</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alpha val="0"/>
                      </a:schemeClr>
                    </a:solidFill>
                  </a:tcPr>
                </a:tc>
                <a:extLst>
                  <a:ext uri="{0D108BD9-81ED-4DB2-BD59-A6C34878D82A}">
                    <a16:rowId xmlns:a16="http://schemas.microsoft.com/office/drawing/2014/main" val="3681314963"/>
                  </a:ext>
                </a:extLst>
              </a:tr>
              <a:tr h="2879321">
                <a:tc>
                  <a:txBody>
                    <a:bodyPr/>
                    <a:lstStyle/>
                    <a:p>
                      <a:pPr algn="ctr"/>
                      <a:endParaRPr lang="en-US" dirty="0">
                        <a:latin typeface="Mulish" panose="020B060402020202020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alpha val="0"/>
                      </a:schemeClr>
                    </a:solidFill>
                  </a:tcPr>
                </a:tc>
                <a:tc>
                  <a:txBody>
                    <a:bodyPr/>
                    <a:lstStyle/>
                    <a:p>
                      <a:pPr algn="ctr"/>
                      <a:endParaRPr lang="en-US" dirty="0">
                        <a:latin typeface="Mulish" panose="020B060402020202020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alpha val="0"/>
                      </a:schemeClr>
                    </a:solidFill>
                  </a:tcPr>
                </a:tc>
                <a:extLst>
                  <a:ext uri="{0D108BD9-81ED-4DB2-BD59-A6C34878D82A}">
                    <a16:rowId xmlns:a16="http://schemas.microsoft.com/office/drawing/2014/main" val="2332514233"/>
                  </a:ext>
                </a:extLst>
              </a:tr>
            </a:tbl>
          </a:graphicData>
        </a:graphic>
      </p:graphicFrame>
      <p:sp>
        <p:nvSpPr>
          <p:cNvPr id="6" name="Title 1">
            <a:extLst>
              <a:ext uri="{FF2B5EF4-FFF2-40B4-BE49-F238E27FC236}">
                <a16:creationId xmlns:a16="http://schemas.microsoft.com/office/drawing/2014/main" id="{FB4C6E48-AE22-D77F-BA14-417D87CEF922}"/>
              </a:ext>
            </a:extLst>
          </p:cNvPr>
          <p:cNvSpPr>
            <a:spLocks noGrp="1"/>
          </p:cNvSpPr>
          <p:nvPr>
            <p:ph type="title"/>
          </p:nvPr>
        </p:nvSpPr>
        <p:spPr>
          <a:xfrm>
            <a:off x="934864" y="293341"/>
            <a:ext cx="7274400" cy="285900"/>
          </a:xfrm>
        </p:spPr>
        <p:txBody>
          <a:bodyPr/>
          <a:lstStyle/>
          <a:p>
            <a:r>
              <a:rPr lang="en-US" dirty="0">
                <a:sym typeface="Mulish SemiBold"/>
              </a:rPr>
              <a:t>Can anyone share something they know about </a:t>
            </a:r>
            <a:r>
              <a:rPr lang="en-US" b="1" dirty="0">
                <a:sym typeface="Mulish SemiBold"/>
              </a:rPr>
              <a:t>INNOVATION</a:t>
            </a:r>
            <a:r>
              <a:rPr lang="en-US" dirty="0">
                <a:sym typeface="Mulish SemiBold"/>
              </a:rPr>
              <a:t>?</a:t>
            </a:r>
            <a:endParaRPr lang="en-US" dirty="0"/>
          </a:p>
        </p:txBody>
      </p:sp>
    </p:spTree>
    <p:extLst>
      <p:ext uri="{BB962C8B-B14F-4D97-AF65-F5344CB8AC3E}">
        <p14:creationId xmlns:p14="http://schemas.microsoft.com/office/powerpoint/2010/main" val="1793699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a:xfrm>
            <a:off x="934864" y="293341"/>
            <a:ext cx="7274400" cy="276999"/>
          </a:xfrm>
        </p:spPr>
        <p:txBody>
          <a:bodyPr/>
          <a:lstStyle/>
          <a:p>
            <a:r>
              <a:rPr lang="en-US" dirty="0">
                <a:sym typeface="Mulish SemiBold"/>
              </a:rPr>
              <a:t>Innovator Profile - Andrea </a:t>
            </a:r>
            <a:r>
              <a:rPr lang="en-US" dirty="0" err="1">
                <a:sym typeface="Mulish SemiBold"/>
              </a:rPr>
              <a:t>Sreshta</a:t>
            </a:r>
            <a:r>
              <a:rPr lang="en-US" dirty="0">
                <a:sym typeface="Mulish SemiBold"/>
              </a:rPr>
              <a:t> &amp; Anna Stork</a:t>
            </a:r>
            <a:endParaRPr lang="en-US" dirty="0"/>
          </a:p>
        </p:txBody>
      </p:sp>
      <p:sp>
        <p:nvSpPr>
          <p:cNvPr id="4" name="TextBox 3">
            <a:extLst>
              <a:ext uri="{FF2B5EF4-FFF2-40B4-BE49-F238E27FC236}">
                <a16:creationId xmlns:a16="http://schemas.microsoft.com/office/drawing/2014/main" id="{220E1F88-44D1-12EA-FF09-1D0887461444}"/>
              </a:ext>
            </a:extLst>
          </p:cNvPr>
          <p:cNvSpPr txBox="1"/>
          <p:nvPr/>
        </p:nvSpPr>
        <p:spPr>
          <a:xfrm>
            <a:off x="3278865" y="1307425"/>
            <a:ext cx="5530912" cy="2819041"/>
          </a:xfrm>
          <a:prstGeom prst="rect">
            <a:avLst/>
          </a:prstGeom>
          <a:noFill/>
        </p:spPr>
        <p:txBody>
          <a:bodyPr wrap="square" rtlCol="0">
            <a:spAutoFit/>
          </a:bodyPr>
          <a:lstStyle/>
          <a:p>
            <a:pPr>
              <a:lnSpc>
                <a:spcPct val="150000"/>
              </a:lnSpc>
              <a:spcAft>
                <a:spcPts val="1200"/>
              </a:spcAft>
            </a:pPr>
            <a:r>
              <a:rPr lang="en-US" sz="2000" b="1" dirty="0">
                <a:solidFill>
                  <a:srgbClr val="598000"/>
                </a:solidFill>
                <a:latin typeface="Mulish" panose="020B0604020202020204" charset="0"/>
              </a:rPr>
              <a:t>ANDREA SRESHTA AND ANNA STORK</a:t>
            </a:r>
          </a:p>
          <a:p>
            <a:pPr>
              <a:lnSpc>
                <a:spcPct val="150000"/>
              </a:lnSpc>
              <a:spcAft>
                <a:spcPts val="1200"/>
              </a:spcAft>
            </a:pPr>
            <a:r>
              <a:rPr lang="en-US" sz="1600" b="1" dirty="0">
                <a:latin typeface="Mulish" panose="020B0604020202020204" charset="0"/>
              </a:rPr>
              <a:t>From: </a:t>
            </a:r>
            <a:r>
              <a:rPr lang="en-US" sz="1600" dirty="0">
                <a:latin typeface="Mulish" panose="020B0604020202020204" charset="0"/>
              </a:rPr>
              <a:t>New York City</a:t>
            </a:r>
          </a:p>
          <a:p>
            <a:pPr>
              <a:lnSpc>
                <a:spcPct val="150000"/>
              </a:lnSpc>
              <a:spcAft>
                <a:spcPts val="1200"/>
              </a:spcAft>
            </a:pPr>
            <a:r>
              <a:rPr lang="en-US" sz="1600" b="1" dirty="0">
                <a:latin typeface="Mulish" panose="020B0604020202020204" charset="0"/>
              </a:rPr>
              <a:t>Age at time of invention: </a:t>
            </a:r>
            <a:r>
              <a:rPr lang="en-US" sz="1600" dirty="0">
                <a:latin typeface="Mulish" panose="020B0604020202020204" charset="0"/>
              </a:rPr>
              <a:t>Early 20’s</a:t>
            </a:r>
          </a:p>
          <a:p>
            <a:pPr>
              <a:lnSpc>
                <a:spcPct val="150000"/>
              </a:lnSpc>
              <a:spcAft>
                <a:spcPts val="1200"/>
              </a:spcAft>
            </a:pPr>
            <a:r>
              <a:rPr lang="en-US" sz="1600" b="1" dirty="0">
                <a:latin typeface="Mulish" panose="020B0604020202020204" charset="0"/>
              </a:rPr>
              <a:t>Invention: </a:t>
            </a:r>
            <a:r>
              <a:rPr lang="en-US" sz="1600" dirty="0">
                <a:latin typeface="Mulish" panose="020B0604020202020204" charset="0"/>
              </a:rPr>
              <a:t>An inflatable solar powered lantern that can be used in emergencies or in areas without reliable electricity.</a:t>
            </a:r>
          </a:p>
        </p:txBody>
      </p:sp>
      <p:pic>
        <p:nvPicPr>
          <p:cNvPr id="6" name="Picture 2">
            <a:extLst>
              <a:ext uri="{FF2B5EF4-FFF2-40B4-BE49-F238E27FC236}">
                <a16:creationId xmlns:a16="http://schemas.microsoft.com/office/drawing/2014/main" id="{5ED5E711-0579-B1A0-63A6-C3E551A50D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3021" y="3440983"/>
            <a:ext cx="1486221" cy="495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A1CEBC-899C-FBD2-2F97-6BD15121AC97}"/>
              </a:ext>
            </a:extLst>
          </p:cNvPr>
          <p:cNvSpPr txBox="1"/>
          <p:nvPr/>
        </p:nvSpPr>
        <p:spPr>
          <a:xfrm>
            <a:off x="1099524" y="4020164"/>
            <a:ext cx="2054628" cy="284758"/>
          </a:xfrm>
          <a:prstGeom prst="rect">
            <a:avLst/>
          </a:prstGeom>
          <a:noFill/>
        </p:spPr>
        <p:txBody>
          <a:bodyPr wrap="square" rtlCol="0">
            <a:spAutoFit/>
          </a:bodyPr>
          <a:lstStyle/>
          <a:p>
            <a:pPr>
              <a:lnSpc>
                <a:spcPct val="125000"/>
              </a:lnSpc>
              <a:spcAft>
                <a:spcPts val="600"/>
              </a:spcAft>
            </a:pPr>
            <a:r>
              <a:rPr lang="en-US" sz="1100" i="1" dirty="0">
                <a:latin typeface="Mulish" panose="020B0604020202020204" charset="0"/>
              </a:rPr>
              <a:t>Photo curtesy of </a:t>
            </a:r>
            <a:r>
              <a:rPr lang="en-US" sz="1100" i="1" dirty="0" err="1">
                <a:latin typeface="Mulish" panose="020B0604020202020204" charset="0"/>
              </a:rPr>
              <a:t>luminAID</a:t>
            </a:r>
            <a:endParaRPr lang="en-US" sz="1100" i="1" dirty="0">
              <a:latin typeface="Mulish" panose="020B0604020202020204" charset="0"/>
            </a:endParaRPr>
          </a:p>
        </p:txBody>
      </p:sp>
      <p:pic>
        <p:nvPicPr>
          <p:cNvPr id="3" name="Picture 2">
            <a:hlinkClick r:id="rId4"/>
            <a:extLst>
              <a:ext uri="{FF2B5EF4-FFF2-40B4-BE49-F238E27FC236}">
                <a16:creationId xmlns:a16="http://schemas.microsoft.com/office/drawing/2014/main" id="{421456E3-4FCB-94FE-ECF9-3818DC024C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896" t="11196" r="13837" b="4178"/>
          <a:stretch/>
        </p:blipFill>
        <p:spPr>
          <a:xfrm>
            <a:off x="723278" y="1480266"/>
            <a:ext cx="2430874" cy="1822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328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a:xfrm>
            <a:off x="934864" y="293341"/>
            <a:ext cx="7274400" cy="276999"/>
          </a:xfrm>
        </p:spPr>
        <p:txBody>
          <a:bodyPr/>
          <a:lstStyle/>
          <a:p>
            <a:r>
              <a:rPr lang="en-US" dirty="0">
                <a:sym typeface="Mulish SemiBold"/>
              </a:rPr>
              <a:t>Innovator Profile – Chris Haas</a:t>
            </a:r>
            <a:endParaRPr lang="en-US" dirty="0"/>
          </a:p>
        </p:txBody>
      </p:sp>
      <p:sp>
        <p:nvSpPr>
          <p:cNvPr id="4" name="TextBox 3">
            <a:extLst>
              <a:ext uri="{FF2B5EF4-FFF2-40B4-BE49-F238E27FC236}">
                <a16:creationId xmlns:a16="http://schemas.microsoft.com/office/drawing/2014/main" id="{220E1F88-44D1-12EA-FF09-1D0887461444}"/>
              </a:ext>
            </a:extLst>
          </p:cNvPr>
          <p:cNvSpPr txBox="1"/>
          <p:nvPr/>
        </p:nvSpPr>
        <p:spPr>
          <a:xfrm>
            <a:off x="3398440" y="1572479"/>
            <a:ext cx="4563874" cy="2295821"/>
          </a:xfrm>
          <a:prstGeom prst="rect">
            <a:avLst/>
          </a:prstGeom>
          <a:noFill/>
        </p:spPr>
        <p:txBody>
          <a:bodyPr wrap="square" rtlCol="0">
            <a:spAutoFit/>
          </a:bodyPr>
          <a:lstStyle/>
          <a:p>
            <a:pPr>
              <a:lnSpc>
                <a:spcPct val="150000"/>
              </a:lnSpc>
              <a:spcAft>
                <a:spcPts val="1200"/>
              </a:spcAft>
            </a:pPr>
            <a:r>
              <a:rPr lang="en-US" sz="2000" b="1" dirty="0">
                <a:solidFill>
                  <a:srgbClr val="598000"/>
                </a:solidFill>
                <a:latin typeface="Mulish" panose="020B0604020202020204" charset="0"/>
              </a:rPr>
              <a:t>CHRIS HAAS</a:t>
            </a:r>
          </a:p>
          <a:p>
            <a:pPr>
              <a:lnSpc>
                <a:spcPct val="150000"/>
              </a:lnSpc>
              <a:spcAft>
                <a:spcPts val="1200"/>
              </a:spcAft>
            </a:pPr>
            <a:r>
              <a:rPr lang="en-US" sz="1600" b="1" dirty="0">
                <a:latin typeface="Mulish" panose="020B0604020202020204" charset="0"/>
              </a:rPr>
              <a:t>Age at time of invention: </a:t>
            </a:r>
            <a:r>
              <a:rPr lang="en-US" sz="1600" dirty="0">
                <a:latin typeface="Mulish" panose="020B0604020202020204" charset="0"/>
              </a:rPr>
              <a:t>9 years old</a:t>
            </a:r>
          </a:p>
          <a:p>
            <a:pPr>
              <a:lnSpc>
                <a:spcPct val="150000"/>
              </a:lnSpc>
              <a:spcAft>
                <a:spcPts val="1200"/>
              </a:spcAft>
            </a:pPr>
            <a:r>
              <a:rPr lang="en-US" sz="1600" b="1" dirty="0">
                <a:latin typeface="Mulish" panose="020B0604020202020204" charset="0"/>
              </a:rPr>
              <a:t>Invention: </a:t>
            </a:r>
            <a:r>
              <a:rPr lang="en-US" sz="1600" dirty="0">
                <a:latin typeface="Mulish" panose="020B0604020202020204" charset="0"/>
              </a:rPr>
              <a:t>Hands On basketball is a basketball that shows kids where to put their hands to make a given shot.</a:t>
            </a:r>
          </a:p>
        </p:txBody>
      </p:sp>
      <p:pic>
        <p:nvPicPr>
          <p:cNvPr id="12" name="Picture 11" descr="A colorful ball with a hand on it&#10;&#10;Description automatically generated">
            <a:hlinkClick r:id="rId3"/>
            <a:extLst>
              <a:ext uri="{FF2B5EF4-FFF2-40B4-BE49-F238E27FC236}">
                <a16:creationId xmlns:a16="http://schemas.microsoft.com/office/drawing/2014/main" id="{E2D582A0-16D3-FA7C-A999-DBD0ADF54967}"/>
              </a:ext>
            </a:extLst>
          </p:cNvPr>
          <p:cNvPicPr>
            <a:picLocks noChangeAspect="1"/>
          </p:cNvPicPr>
          <p:nvPr/>
        </p:nvPicPr>
        <p:blipFill>
          <a:blip r:embed="rId4"/>
          <a:stretch>
            <a:fillRect/>
          </a:stretch>
        </p:blipFill>
        <p:spPr>
          <a:xfrm>
            <a:off x="1012410" y="1572479"/>
            <a:ext cx="2148425" cy="2148425"/>
          </a:xfrm>
          <a:prstGeom prst="ellipse">
            <a:avLst/>
          </a:prstGeom>
        </p:spPr>
      </p:pic>
    </p:spTree>
    <p:extLst>
      <p:ext uri="{BB962C8B-B14F-4D97-AF65-F5344CB8AC3E}">
        <p14:creationId xmlns:p14="http://schemas.microsoft.com/office/powerpoint/2010/main" val="2213107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What things around you do you find frustrating or not fun to do?</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p:txBody>
          <a:bodyPr/>
          <a:lstStyle/>
          <a:p>
            <a:pPr marL="514350" indent="-285750">
              <a:buFont typeface="Arial" panose="020B0604020202020204" pitchFamily="34" charset="0"/>
              <a:buChar char="•"/>
            </a:pPr>
            <a:r>
              <a:rPr lang="en-US" dirty="0"/>
              <a:t> </a:t>
            </a:r>
          </a:p>
        </p:txBody>
      </p:sp>
    </p:spTree>
    <p:extLst>
      <p:ext uri="{BB962C8B-B14F-4D97-AF65-F5344CB8AC3E}">
        <p14:creationId xmlns:p14="http://schemas.microsoft.com/office/powerpoint/2010/main" val="3315078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Brainstorming</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p:txBody>
          <a:bodyPr/>
          <a:lstStyle/>
          <a:p>
            <a:pPr marL="5143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29752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714F-8489-12FC-5679-0F3CE1B411B1}"/>
              </a:ext>
            </a:extLst>
          </p:cNvPr>
          <p:cNvSpPr>
            <a:spLocks noGrp="1"/>
          </p:cNvSpPr>
          <p:nvPr>
            <p:ph type="title"/>
          </p:nvPr>
        </p:nvSpPr>
        <p:spPr/>
        <p:txBody>
          <a:bodyPr/>
          <a:lstStyle/>
          <a:p>
            <a:r>
              <a:rPr lang="en-US" dirty="0">
                <a:sym typeface="Mulish SemiBold"/>
              </a:rPr>
              <a:t>Plan for the next few days – you become the inventors!</a:t>
            </a:r>
            <a:endParaRPr lang="en-US" dirty="0"/>
          </a:p>
        </p:txBody>
      </p:sp>
      <p:sp>
        <p:nvSpPr>
          <p:cNvPr id="3" name="Text Placeholder 2">
            <a:extLst>
              <a:ext uri="{FF2B5EF4-FFF2-40B4-BE49-F238E27FC236}">
                <a16:creationId xmlns:a16="http://schemas.microsoft.com/office/drawing/2014/main" id="{54119314-E71A-BCCE-7753-350D08EA1C9F}"/>
              </a:ext>
            </a:extLst>
          </p:cNvPr>
          <p:cNvSpPr>
            <a:spLocks noGrp="1"/>
          </p:cNvSpPr>
          <p:nvPr>
            <p:ph type="body" idx="1"/>
          </p:nvPr>
        </p:nvSpPr>
        <p:spPr>
          <a:xfrm>
            <a:off x="780768" y="1297555"/>
            <a:ext cx="7582463" cy="1911292"/>
          </a:xfrm>
        </p:spPr>
        <p:txBody>
          <a:bodyPr/>
          <a:lstStyle/>
          <a:p>
            <a:pPr marL="228600" indent="0"/>
            <a:r>
              <a:rPr lang="en-US" sz="1800" b="1" u="sng" dirty="0"/>
              <a:t>Day 1 (today) </a:t>
            </a:r>
            <a:r>
              <a:rPr lang="en-US" sz="1800" u="sng" dirty="0"/>
              <a:t>– Introduction to invention</a:t>
            </a:r>
          </a:p>
          <a:p>
            <a:pPr marL="228600" indent="0"/>
            <a:endParaRPr lang="en-US" sz="1800" dirty="0"/>
          </a:p>
          <a:p>
            <a:pPr marL="228600" indent="0"/>
            <a:r>
              <a:rPr lang="en-US" sz="1800" b="1" dirty="0"/>
              <a:t>Days 2 &amp; 3 </a:t>
            </a:r>
            <a:r>
              <a:rPr lang="en-US" sz="1800" dirty="0"/>
              <a:t>– Distribute the </a:t>
            </a:r>
            <a:r>
              <a:rPr lang="en-US" sz="1800" i="1" dirty="0"/>
              <a:t>Book of Ideas</a:t>
            </a:r>
            <a:r>
              <a:rPr lang="en-US" sz="1800" dirty="0"/>
              <a:t>, work on your inventions, give feedback to and get feedback from your classmates</a:t>
            </a:r>
          </a:p>
          <a:p>
            <a:pPr marL="228600" indent="0"/>
            <a:endParaRPr lang="en-US" sz="1800" dirty="0"/>
          </a:p>
          <a:p>
            <a:pPr marL="228600" indent="0"/>
            <a:r>
              <a:rPr lang="en-US" sz="1800" b="1" dirty="0"/>
              <a:t>Day 4 </a:t>
            </a:r>
            <a:r>
              <a:rPr lang="en-US" sz="1800" dirty="0"/>
              <a:t>– Finish up your invention and present your idea to the group</a:t>
            </a:r>
          </a:p>
        </p:txBody>
      </p:sp>
    </p:spTree>
    <p:extLst>
      <p:ext uri="{BB962C8B-B14F-4D97-AF65-F5344CB8AC3E}">
        <p14:creationId xmlns:p14="http://schemas.microsoft.com/office/powerpoint/2010/main" val="406063061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4894</TotalTime>
  <Words>2978</Words>
  <Application>Microsoft Office PowerPoint</Application>
  <PresentationFormat>On-screen Show (16:9)</PresentationFormat>
  <Paragraphs>288</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Wingdings</vt:lpstr>
      <vt:lpstr>Comic Sans MS</vt:lpstr>
      <vt:lpstr>Mulish SemiBold</vt:lpstr>
      <vt:lpstr>Mulish</vt:lpstr>
      <vt:lpstr>Simple Light</vt:lpstr>
      <vt:lpstr>PowerPoint Presentation</vt:lpstr>
      <vt:lpstr>What things around you do you find frustrating or not fun to do?</vt:lpstr>
      <vt:lpstr>Can anyone share something they know about INNOVATION?</vt:lpstr>
      <vt:lpstr>Can anyone share something they know about INNOVATION?</vt:lpstr>
      <vt:lpstr>Innovator Profile - Andrea Sreshta &amp; Anna Stork</vt:lpstr>
      <vt:lpstr>Innovator Profile – Chris Haas</vt:lpstr>
      <vt:lpstr>What things around you do you find frustrating or not fun to do?</vt:lpstr>
      <vt:lpstr>Brainstorming</vt:lpstr>
      <vt:lpstr>Plan for the next few days – you become the inventors!</vt:lpstr>
      <vt:lpstr>Lightning Round Brainstorming</vt:lpstr>
      <vt:lpstr>PowerPoint Presentation</vt:lpstr>
      <vt:lpstr>Plan for the next few days – you become the inventors!</vt:lpstr>
      <vt:lpstr>Can anyone share something they know about Innovation?</vt:lpstr>
      <vt:lpstr>The Engineering Design Process</vt:lpstr>
      <vt:lpstr>The Engineering Design Process</vt:lpstr>
      <vt:lpstr>The Engineering Design Process</vt:lpstr>
      <vt:lpstr>Innovator Profile – ecoSpears</vt:lpstr>
      <vt:lpstr>Get Inventing!</vt:lpstr>
      <vt:lpstr>Innovator Profile – Ayla Hutchinson</vt:lpstr>
      <vt:lpstr>Giving and receiving feedback</vt:lpstr>
      <vt:lpstr>Giving and receiving feedback</vt:lpstr>
      <vt:lpstr>Giving and receiving feedback</vt:lpstr>
      <vt:lpstr>Giving and receiving feedback</vt:lpstr>
      <vt:lpstr>Feedback Round 1</vt:lpstr>
      <vt:lpstr>PowerPoint Presentation</vt:lpstr>
      <vt:lpstr>Plan for the next few days – you become the inventors!</vt:lpstr>
      <vt:lpstr>Innovator Profile – Alex Deans </vt:lpstr>
      <vt:lpstr>Giving and receiving feedback</vt:lpstr>
      <vt:lpstr>Giving and receiving feedback</vt:lpstr>
      <vt:lpstr>Feedback Round 2</vt:lpstr>
      <vt:lpstr>Sneak Peek – Next Session Presentation </vt:lpstr>
      <vt:lpstr>PowerPoint Presentation</vt:lpstr>
      <vt:lpstr>Plan for the next few days – you become the inventors!</vt:lpstr>
      <vt:lpstr>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 of Ideas - 4 Lesson Series</dc:title>
  <dc:creator>Peg</dc:creator>
  <cp:lastModifiedBy>Kath Geramita</cp:lastModifiedBy>
  <cp:revision>23</cp:revision>
  <cp:lastPrinted>2024-06-16T21:08:27Z</cp:lastPrinted>
  <dcterms:modified xsi:type="dcterms:W3CDTF">2024-06-16T21:08:55Z</dcterms:modified>
</cp:coreProperties>
</file>