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56" r:id="rId3"/>
    <p:sldId id="381" r:id="rId4"/>
    <p:sldId id="516" r:id="rId5"/>
    <p:sldId id="517" r:id="rId6"/>
    <p:sldId id="518" r:id="rId7"/>
    <p:sldId id="567" r:id="rId8"/>
    <p:sldId id="286" r:id="rId9"/>
    <p:sldId id="521" r:id="rId10"/>
    <p:sldId id="287" r:id="rId11"/>
    <p:sldId id="383" r:id="rId12"/>
    <p:sldId id="478" r:id="rId13"/>
    <p:sldId id="481" r:id="rId14"/>
    <p:sldId id="479" r:id="rId15"/>
    <p:sldId id="480" r:id="rId16"/>
    <p:sldId id="525" r:id="rId17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3FAFF"/>
    <a:srgbClr val="96C93D"/>
    <a:srgbClr val="D5D000"/>
    <a:srgbClr val="45322B"/>
    <a:srgbClr val="4D42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0" autoAdjust="0"/>
    <p:restoredTop sz="74098" autoAdjust="0"/>
  </p:normalViewPr>
  <p:slideViewPr>
    <p:cSldViewPr snapToGrid="0" showGuides="1">
      <p:cViewPr varScale="1">
        <p:scale>
          <a:sx n="69" d="100"/>
          <a:sy n="69" d="100"/>
        </p:scale>
        <p:origin x="444" y="32"/>
      </p:cViewPr>
      <p:guideLst>
        <p:guide orient="horz" pos="307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1048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51969F2-0C21-458A-9C67-61E3952FBEEC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C5A9A95-B5FF-43CF-82CC-921C8BDB8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044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5A9A95-B5FF-43CF-82CC-921C8BDB861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741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5A9A95-B5FF-43CF-82CC-921C8BDB861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348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5A9A95-B5FF-43CF-82CC-921C8BDB861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413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5A9A95-B5FF-43CF-82CC-921C8BDB861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1019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5A9A95-B5FF-43CF-82CC-921C8BDB861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4850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i="1" dirty="0">
                <a:latin typeface="Comic Sans MS" panose="030F0702030302020204" pitchFamily="66" charset="0"/>
              </a:rPr>
              <a:t>Optional extension – Figure out how to secure the wall to tray.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5A9A95-B5FF-43CF-82CC-921C8BDB861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332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5A9A95-B5FF-43CF-82CC-921C8BDB861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26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5A9A95-B5FF-43CF-82CC-921C8BDB861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196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5A9A95-B5FF-43CF-82CC-921C8BDB861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23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5A9A95-B5FF-43CF-82CC-921C8BDB861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531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5A9A95-B5FF-43CF-82CC-921C8BDB861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546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5A9A95-B5FF-43CF-82CC-921C8BDB861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834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5A9A95-B5FF-43CF-82CC-921C8BDB861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46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5A9A95-B5FF-43CF-82CC-921C8BDB861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6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5A9A95-B5FF-43CF-82CC-921C8BDB861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700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BB92B-7FCD-A76B-B318-4DE63DFC31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B6A658-A960-5286-7432-034A6CE850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E9F66-3342-7727-4C88-41B87E5DD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DF777-7C9F-42E6-8820-0C1D7E8F9D3C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BF3234-DBF8-8F1D-177B-68E217BA0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B7908-3F9B-45AF-CBE0-844F27073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C7602-277B-427E-BBEE-C9563CB8F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48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166E5-C5D3-D8DD-4A52-846EDC61C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43E0C0-91F0-8B1D-38EB-8539821E52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82304-AA43-98AB-582A-F12114736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DF777-7C9F-42E6-8820-0C1D7E8F9D3C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7F2CC-29DA-EDC5-FA19-36CE4BDD3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084E7A-18C9-97A7-7766-9ABE5A52B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C7602-277B-427E-BBEE-C9563CB8F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062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F318FE-E381-BF51-B5F2-066AD61E28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C9B6EE-6E4E-F72D-F692-A155AA45A9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1ECB6-5286-1600-9E05-30FAD8172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DF777-7C9F-42E6-8820-0C1D7E8F9D3C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9059D-59EA-DCA4-8CFA-439D88E64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735B0-BD84-AF64-6EF6-D8C115BCF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C7602-277B-427E-BBEE-C9563CB8F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62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3AE0A-F380-949F-7840-32DDA999A9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72B5D9-BF54-173E-233F-37B4D127A3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F72C3-1FBB-5905-CBB8-64B264821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5418-B859-4D52-8366-6FA07D89DBC2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39079-F4C3-E539-D510-9825C0FB6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681E0F-6B55-E33A-9E35-0E7078CE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D04C-2DA9-40E9-9BDC-156CAB9DD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294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92468-18F5-BB63-DCD9-C5230F2F8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764F9-648B-E89C-1BED-0E4E19929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D6E59-54D9-1477-1907-735BEA8A8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5418-B859-4D52-8366-6FA07D89DBC2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81FFE-9ECB-A8BE-B20F-8172582D7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E46655-05F8-FFEB-AD7D-98DF5DDFF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D04C-2DA9-40E9-9BDC-156CAB9DD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7207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8A572-4558-724A-67BC-FE934D654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FE8E2-F85E-2245-64E8-A6565CD72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4A39C-D8C7-279B-59A8-04B4A4525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5418-B859-4D52-8366-6FA07D89DBC2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F0C61-B5DD-6CA3-171F-BE068E65C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33EC2-E98F-BBD1-D5CA-B96D36768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D04C-2DA9-40E9-9BDC-156CAB9DD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87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8323E-D022-9EB8-A635-A1977630C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D6C99-F71D-2493-59FB-A60EDF9B3B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0CBE66-BC5D-8475-F4C2-1B787AFE95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F81AF-1EA6-D623-AD13-7A0C8C592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5418-B859-4D52-8366-6FA07D89DBC2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9D95CE-C29E-A226-6356-C60F6CF7B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5C6662-D9C9-9DAF-267A-BDB2F9079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D04C-2DA9-40E9-9BDC-156CAB9DD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895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C160E-4F84-0B6B-6865-4DD215779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B96DC-6DD1-6E6B-62DC-0114242D83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2A2F0D-AB0E-0A54-4F5E-84AE2F7A96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2A9854-607A-EC98-84F5-2498C74695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24CF55-C257-9B01-AD9D-D3636E6B5A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F9A39C-F43D-4768-3793-0948BCB12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5418-B859-4D52-8366-6FA07D89DBC2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657BB0-CEA0-5278-EF13-15EBD1C6C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8E235C-3592-B521-0977-E2AF7761B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D04C-2DA9-40E9-9BDC-156CAB9DD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283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4FBD5-FE6C-062B-2F85-082C37C82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F40C5C-8FD7-206F-DADF-C3A5C69F9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5418-B859-4D52-8366-6FA07D89DBC2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7005E1-3E56-E5F1-A25F-F70C66993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810E5A-E3A0-A29A-CC6D-19D1B31C0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D04C-2DA9-40E9-9BDC-156CAB9DD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95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7697FA-A5C2-E032-4A8B-F95F9DDEC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5418-B859-4D52-8366-6FA07D89DBC2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6613F2-6B74-F8F4-C59F-EE1AD75BE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DFA967-2148-B016-E90D-2907F919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D04C-2DA9-40E9-9BDC-156CAB9DD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0635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63F8A-22BE-3CF9-21D2-B0574ED19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A07256-CE48-9A9A-BF4B-5C012BE9B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500D14-7A87-F2EC-3C13-C8D3A1AEEC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8BD38C-4750-D81C-E2D3-83D791865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5418-B859-4D52-8366-6FA07D89DBC2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DD40FB-A9B2-390D-6535-B19B5F4F4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E07102-1F25-2563-0156-A9933DEF4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D04C-2DA9-40E9-9BDC-156CAB9DD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39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AA4FB-D509-13EF-CA6A-B104F1C80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EC5F0-82DC-DA0B-0265-41CBDDA29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B0040-D396-BBD7-3F7C-3A31272D6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DF777-7C9F-42E6-8820-0C1D7E8F9D3C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15ABF-A2F8-B366-EBCD-9BA5EEAD2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1135B-3987-32F1-4F6F-9DB60536F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C7602-277B-427E-BBEE-C9563CB8F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8710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9F298-971F-58F6-5258-0B7ACF878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270A3E-F186-E5B0-5D82-91EEAA324E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892E50-6A56-A8BD-9C60-E236AD873F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E0CD64-FD92-5AD3-EFDE-619A5C95D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5418-B859-4D52-8366-6FA07D89DBC2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927C6F-0531-9516-95FC-8D1930DD2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B9C8B6-6C86-20B2-8D10-C464C0843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D04C-2DA9-40E9-9BDC-156CAB9DD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454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0050A-B8D2-EA06-29FB-390462580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63BC0E-11BF-A44B-2ED3-7179D362A9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B97C3-BBBA-9363-EE4F-8BC0097E5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5418-B859-4D52-8366-6FA07D89DBC2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B48B4-6C93-1276-D93A-835907C84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732C6C-5CEA-0A81-3D35-EE461509F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D04C-2DA9-40E9-9BDC-156CAB9DD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33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FF4D8F-8C17-B0FB-59B4-83D1EAC7DF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8F23E4-18B0-56DC-FD8E-B1FE6AC43A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5C283-B103-BB16-A647-C6F477679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5418-B859-4D52-8366-6FA07D89DBC2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18856-64A8-02FB-CC7B-7A8527F42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30D6B-AA8E-7491-AB87-3177E4811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4D04C-2DA9-40E9-9BDC-156CAB9DD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194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CEB0F-0BBA-CCF4-4E32-D37DBD7BB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C8BA9-7EFF-3401-43ED-12F748422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65FBC-B2FD-FCDE-8D1C-DE2D2D515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DF777-7C9F-42E6-8820-0C1D7E8F9D3C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5D0AAC-1AE0-287C-93FD-5FC203E86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2E5F7-33AB-2A56-D4FE-46D5420F1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C7602-277B-427E-BBEE-C9563CB8F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806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91D1C-2319-86BE-D190-DE092CEBB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78B88-01F0-592A-8565-85421D8894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811AE0-5AA8-5882-F4D3-D1BA4F427C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DFCEAB-A201-E316-3595-489BA319F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DF777-7C9F-42E6-8820-0C1D7E8F9D3C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85E32B-B22E-5A28-C02C-2EEE12F15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EFA441-F361-E85A-72A8-F173C6EA3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C7602-277B-427E-BBEE-C9563CB8F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897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1554F-EB23-EE32-CB5A-9177897BD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73D9F1-4A23-6792-5FCB-76AE964DBE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C0171F-AA8A-A03D-AF6B-09E562442A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CD346F-A724-E71C-8DCB-7E1DE0846F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98D0CE-5C9F-9558-7036-1D6DD85017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620B33-25F1-3BFE-4CAF-D37D4B5B1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DF777-7C9F-42E6-8820-0C1D7E8F9D3C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4208B7-CF47-0727-D0DE-130BAECFC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4C6F7D-F8E2-86D7-B012-09C8F38F6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C7602-277B-427E-BBEE-C9563CB8F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527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DA89D-7D8E-9A08-9110-095564C7A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E51CC9-4CD7-E3DC-207D-05490989C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DF777-7C9F-42E6-8820-0C1D7E8F9D3C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0EBF10-31BE-4C36-33BC-454C44E16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EA1117-4DDD-B921-B9C3-22101A208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C7602-277B-427E-BBEE-C9563CB8F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17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698B71-CC05-C9EF-783A-768ACDE43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DF777-7C9F-42E6-8820-0C1D7E8F9D3C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76FE03-B09F-73EB-EF9F-5726F4AE6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9B9926-4736-3618-E429-CC8765558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C7602-277B-427E-BBEE-C9563CB8F19D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943918A1-C1F5-8C23-C614-D2C61511CD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470" y="6338630"/>
            <a:ext cx="1619530" cy="40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73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22C7F-76F9-3B0F-6598-E8DA134AC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0A457-B4AC-07A2-5977-5B52A4C86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FDCE6B-4922-4892-2B47-CA80A23AE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7816B0-BF6C-9A4A-34D6-840CB8F5D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DF777-7C9F-42E6-8820-0C1D7E8F9D3C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548334-A1DA-F64F-8845-8734023FC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5F176F-E6AC-22A0-62B6-A9FEB4BE3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C7602-277B-427E-BBEE-C9563CB8F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21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98A01-BDC9-7177-1563-9E9CA1F65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491BEA-4C92-14E7-2A9E-6E5B42A32E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5A43C7-A449-D02D-20EE-169548A254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3FA4C3-7120-9668-D8AC-8CCCD9DCC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DF777-7C9F-42E6-8820-0C1D7E8F9D3C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54178C-6F07-1210-7661-B02A75C79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FEC30C-87EC-EB18-9951-D870B304A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C7602-277B-427E-BBEE-C9563CB8F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314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589E88-8FDA-BB5B-5AF0-5EFEA603E3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DF777-7C9F-42E6-8820-0C1D7E8F9D3C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B5443-114D-5061-212D-2B5AC77784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33A57-F6CA-EEEF-FC7D-C807C84B73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C7602-277B-427E-BBEE-C9563CB8F19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7A72840-E5D8-87BB-6D05-C2B7C614878A}"/>
              </a:ext>
            </a:extLst>
          </p:cNvPr>
          <p:cNvSpPr/>
          <p:nvPr userDrawn="1"/>
        </p:nvSpPr>
        <p:spPr>
          <a:xfrm>
            <a:off x="125894" y="822960"/>
            <a:ext cx="11920330" cy="78528"/>
          </a:xfrm>
          <a:prstGeom prst="roundRect">
            <a:avLst>
              <a:gd name="adj" fmla="val 50000"/>
            </a:avLst>
          </a:prstGeom>
          <a:solidFill>
            <a:srgbClr val="96C93D"/>
          </a:solidFill>
          <a:ln>
            <a:solidFill>
              <a:srgbClr val="96C9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495D49E-C5D0-43B4-14EB-CD15C31B9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8975" b="-11113"/>
          <a:stretch/>
        </p:blipFill>
        <p:spPr>
          <a:xfrm>
            <a:off x="2447377" y="983727"/>
            <a:ext cx="7277363" cy="639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20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D1570B-9E21-B0EB-3D52-5BFC29512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1B33B-4953-86B6-041B-A65070EA82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81280-F7FF-49DF-DC71-BAEF5D370D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65418-B859-4D52-8366-6FA07D89DBC2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5FA65-A58A-C87F-EE7E-4465C777D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75B22-66A8-76F7-A3EA-378743387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4D04C-2DA9-40E9-9BDC-156CAB9DD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9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.jpe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C178FC0-C60A-5191-E732-30D435CD6F8B}"/>
              </a:ext>
            </a:extLst>
          </p:cNvPr>
          <p:cNvSpPr txBox="1"/>
          <p:nvPr/>
        </p:nvSpPr>
        <p:spPr>
          <a:xfrm>
            <a:off x="1133061" y="1273789"/>
            <a:ext cx="10038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latin typeface="Comic Sans MS" panose="030F0702030302020204" pitchFamily="66" charset="0"/>
                <a:cs typeface="Levenim MT" panose="02010502060101010101" pitchFamily="2" charset="-79"/>
              </a:rPr>
              <a:t>Collaborative Communities</a:t>
            </a:r>
            <a:endParaRPr lang="en-US" sz="6000" b="1" dirty="0">
              <a:ln w="22225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latin typeface="Comic Sans MS" panose="030F0702030302020204" pitchFamily="66" charset="0"/>
              <a:cs typeface="Levenim MT" panose="02010502060101010101" pitchFamily="2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59DFA6-716A-5C8A-1A14-FE97A8B49488}"/>
              </a:ext>
            </a:extLst>
          </p:cNvPr>
          <p:cNvSpPr txBox="1"/>
          <p:nvPr/>
        </p:nvSpPr>
        <p:spPr>
          <a:xfrm>
            <a:off x="5158409" y="2485360"/>
            <a:ext cx="1875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Presented by</a:t>
            </a:r>
          </a:p>
        </p:txBody>
      </p:sp>
      <p:pic>
        <p:nvPicPr>
          <p:cNvPr id="7" name="Picture 6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21445801-7335-F9AD-B0B5-75DACD197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196" y="3235266"/>
            <a:ext cx="5089792" cy="126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99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053F50-7105-E696-F8EF-E49D3D80C6FF}"/>
              </a:ext>
            </a:extLst>
          </p:cNvPr>
          <p:cNvSpPr txBox="1"/>
          <p:nvPr/>
        </p:nvSpPr>
        <p:spPr>
          <a:xfrm>
            <a:off x="318353" y="182103"/>
            <a:ext cx="11627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Session 2  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D385E34-4A20-DD01-032A-3217887F09B3}"/>
              </a:ext>
            </a:extLst>
          </p:cNvPr>
          <p:cNvSpPr txBox="1">
            <a:spLocks/>
          </p:cNvSpPr>
          <p:nvPr/>
        </p:nvSpPr>
        <p:spPr>
          <a:xfrm>
            <a:off x="680729" y="1867436"/>
            <a:ext cx="4341438" cy="39803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dirty="0">
                <a:latin typeface="Comic Sans MS" panose="030F0702030302020204" pitchFamily="66" charset="0"/>
              </a:rPr>
              <a:t>Step 1:</a:t>
            </a:r>
          </a:p>
          <a:p>
            <a:pPr marL="914400" lvl="1" indent="-457200">
              <a:lnSpc>
                <a:spcPct val="1000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en-US" dirty="0">
                <a:latin typeface="Comic Sans MS" panose="030F0702030302020204" pitchFamily="66" charset="0"/>
              </a:rPr>
              <a:t>Clip the felt pocket to the picture frame.</a:t>
            </a:r>
          </a:p>
          <a:p>
            <a:pPr marL="914400" lvl="1" indent="-457200">
              <a:lnSpc>
                <a:spcPct val="1000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en-US" dirty="0">
                <a:latin typeface="Comic Sans MS" panose="030F0702030302020204" pitchFamily="66" charset="0"/>
              </a:rPr>
              <a:t>Put the coffee filter into the felt pocket.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4D4FFCD2-024A-4862-D392-2B5728AB8870}"/>
              </a:ext>
            </a:extLst>
          </p:cNvPr>
          <p:cNvSpPr txBox="1">
            <a:spLocks/>
          </p:cNvSpPr>
          <p:nvPr/>
        </p:nvSpPr>
        <p:spPr>
          <a:xfrm>
            <a:off x="1736506" y="919482"/>
            <a:ext cx="8791575" cy="5651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>
                <a:solidFill>
                  <a:srgbClr val="0070C0"/>
                </a:solidFill>
                <a:latin typeface="Franklin Gothic Book" panose="020B0503020102020204" pitchFamily="34" charset="0"/>
              </a:rPr>
              <a:t>Your Natural Neighbors: Living Walls</a:t>
            </a:r>
            <a:endParaRPr lang="en-US" b="1" dirty="0">
              <a:solidFill>
                <a:srgbClr val="0070C0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8" name="Picture 7" descr="A paper clip on a green table&#10;&#10;Description automatically generated">
            <a:extLst>
              <a:ext uri="{FF2B5EF4-FFF2-40B4-BE49-F238E27FC236}">
                <a16:creationId xmlns:a16="http://schemas.microsoft.com/office/drawing/2014/main" id="{29AAAE6E-528A-53EF-A3FB-A38370AD90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3" t="6604" r="36102" b="11345"/>
          <a:stretch/>
        </p:blipFill>
        <p:spPr>
          <a:xfrm rot="5400000">
            <a:off x="5979229" y="1458711"/>
            <a:ext cx="2710409" cy="34600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 descr="A black and tan bag on a clear stand&#10;&#10;Description automatically generated">
            <a:extLst>
              <a:ext uri="{FF2B5EF4-FFF2-40B4-BE49-F238E27FC236}">
                <a16:creationId xmlns:a16="http://schemas.microsoft.com/office/drawing/2014/main" id="{CD06644D-C291-43C3-2800-58C5B10BC2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1" t="3186" r="21025" b="7104"/>
          <a:stretch/>
        </p:blipFill>
        <p:spPr>
          <a:xfrm rot="5400000">
            <a:off x="8719255" y="3385206"/>
            <a:ext cx="2681398" cy="29026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52337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053F50-7105-E696-F8EF-E49D3D80C6FF}"/>
              </a:ext>
            </a:extLst>
          </p:cNvPr>
          <p:cNvSpPr txBox="1"/>
          <p:nvPr/>
        </p:nvSpPr>
        <p:spPr>
          <a:xfrm>
            <a:off x="318353" y="182103"/>
            <a:ext cx="11627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Session 2  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D385E34-4A20-DD01-032A-3217887F09B3}"/>
              </a:ext>
            </a:extLst>
          </p:cNvPr>
          <p:cNvSpPr txBox="1">
            <a:spLocks/>
          </p:cNvSpPr>
          <p:nvPr/>
        </p:nvSpPr>
        <p:spPr>
          <a:xfrm>
            <a:off x="680729" y="1867436"/>
            <a:ext cx="4151524" cy="39803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dirty="0">
                <a:latin typeface="Comic Sans MS" panose="030F0702030302020204" pitchFamily="66" charset="0"/>
              </a:rPr>
              <a:t>Step 2:</a:t>
            </a:r>
          </a:p>
          <a:p>
            <a:pPr marL="914400" lvl="1" indent="-457200">
              <a:lnSpc>
                <a:spcPct val="1000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en-US" dirty="0">
                <a:latin typeface="Comic Sans MS" panose="030F0702030302020204" pitchFamily="66" charset="0"/>
              </a:rPr>
              <a:t>Fill the pocket half full with soil.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4D4FFCD2-024A-4862-D392-2B5728AB8870}"/>
              </a:ext>
            </a:extLst>
          </p:cNvPr>
          <p:cNvSpPr txBox="1">
            <a:spLocks/>
          </p:cNvSpPr>
          <p:nvPr/>
        </p:nvSpPr>
        <p:spPr>
          <a:xfrm>
            <a:off x="1736506" y="919482"/>
            <a:ext cx="8791575" cy="5651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>
                <a:solidFill>
                  <a:srgbClr val="0070C0"/>
                </a:solidFill>
                <a:latin typeface="Franklin Gothic Book" panose="020B0503020102020204" pitchFamily="34" charset="0"/>
              </a:rPr>
              <a:t>Your Natural Neighbors: Living Walls</a:t>
            </a:r>
            <a:endParaRPr lang="en-US" b="1" dirty="0">
              <a:solidFill>
                <a:srgbClr val="0070C0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8" name="Picture 7" descr="A bag with dirt inside&#10;&#10;Description automatically generated">
            <a:extLst>
              <a:ext uri="{FF2B5EF4-FFF2-40B4-BE49-F238E27FC236}">
                <a16:creationId xmlns:a16="http://schemas.microsoft.com/office/drawing/2014/main" id="{361CAD3D-B647-AD0B-117B-00D08B087D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5" t="4689" r="16923" b="3414"/>
          <a:stretch/>
        </p:blipFill>
        <p:spPr>
          <a:xfrm rot="5400000">
            <a:off x="5764237" y="1494213"/>
            <a:ext cx="4368019" cy="47267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92620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750E58-5B33-8386-5951-8A901833577B}"/>
              </a:ext>
            </a:extLst>
          </p:cNvPr>
          <p:cNvSpPr txBox="1"/>
          <p:nvPr/>
        </p:nvSpPr>
        <p:spPr>
          <a:xfrm>
            <a:off x="318353" y="182103"/>
            <a:ext cx="11627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Session 2  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D9EB2B75-2938-4559-DE9A-79FAEC8C0A97}"/>
              </a:ext>
            </a:extLst>
          </p:cNvPr>
          <p:cNvSpPr txBox="1">
            <a:spLocks/>
          </p:cNvSpPr>
          <p:nvPr/>
        </p:nvSpPr>
        <p:spPr>
          <a:xfrm>
            <a:off x="1736506" y="919482"/>
            <a:ext cx="8791575" cy="5651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>
                <a:solidFill>
                  <a:srgbClr val="0070C0"/>
                </a:solidFill>
                <a:latin typeface="Franklin Gothic Book" panose="020B0503020102020204" pitchFamily="34" charset="0"/>
              </a:rPr>
              <a:t>Your Natural Neighbors: Living Walls</a:t>
            </a:r>
            <a:endParaRPr lang="en-US" b="1" dirty="0">
              <a:solidFill>
                <a:srgbClr val="0070C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CEEE73-B019-9280-1C28-12AA86A3593A}"/>
              </a:ext>
            </a:extLst>
          </p:cNvPr>
          <p:cNvSpPr txBox="1"/>
          <p:nvPr/>
        </p:nvSpPr>
        <p:spPr>
          <a:xfrm>
            <a:off x="3007847" y="3053816"/>
            <a:ext cx="5139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Comic Sans MS" panose="030F0702030302020204" pitchFamily="66" charset="0"/>
              </a:rPr>
              <a:t>Discussion on seed choice</a:t>
            </a:r>
          </a:p>
        </p:txBody>
      </p:sp>
    </p:spTree>
    <p:extLst>
      <p:ext uri="{BB962C8B-B14F-4D97-AF65-F5344CB8AC3E}">
        <p14:creationId xmlns:p14="http://schemas.microsoft.com/office/powerpoint/2010/main" val="902670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053F50-7105-E696-F8EF-E49D3D80C6FF}"/>
              </a:ext>
            </a:extLst>
          </p:cNvPr>
          <p:cNvSpPr txBox="1"/>
          <p:nvPr/>
        </p:nvSpPr>
        <p:spPr>
          <a:xfrm>
            <a:off x="318353" y="182103"/>
            <a:ext cx="11627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Session 2  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D385E34-4A20-DD01-032A-3217887F09B3}"/>
              </a:ext>
            </a:extLst>
          </p:cNvPr>
          <p:cNvSpPr txBox="1">
            <a:spLocks/>
          </p:cNvSpPr>
          <p:nvPr/>
        </p:nvSpPr>
        <p:spPr>
          <a:xfrm>
            <a:off x="680728" y="1867436"/>
            <a:ext cx="5668453" cy="39803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dirty="0">
                <a:latin typeface="Comic Sans MS" panose="030F0702030302020204" pitchFamily="66" charset="0"/>
              </a:rPr>
              <a:t>Step 3:</a:t>
            </a:r>
          </a:p>
          <a:p>
            <a:pPr marL="914400" lvl="1" indent="-457200">
              <a:lnSpc>
                <a:spcPct val="1000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en-US" dirty="0">
                <a:latin typeface="Comic Sans MS" panose="030F0702030302020204" pitchFamily="66" charset="0"/>
              </a:rPr>
              <a:t>Select the type of seeds you want to add.</a:t>
            </a:r>
          </a:p>
          <a:p>
            <a:pPr marL="914400" lvl="1" indent="-457200">
              <a:lnSpc>
                <a:spcPct val="1000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en-US" dirty="0">
                <a:latin typeface="Comic Sans MS" panose="030F0702030302020204" pitchFamily="66" charset="0"/>
              </a:rPr>
              <a:t>Add seeds to pocket and then cover with soil.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4D4FFCD2-024A-4862-D392-2B5728AB8870}"/>
              </a:ext>
            </a:extLst>
          </p:cNvPr>
          <p:cNvSpPr txBox="1">
            <a:spLocks/>
          </p:cNvSpPr>
          <p:nvPr/>
        </p:nvSpPr>
        <p:spPr>
          <a:xfrm>
            <a:off x="1736506" y="919482"/>
            <a:ext cx="8791575" cy="5651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>
                <a:solidFill>
                  <a:srgbClr val="0070C0"/>
                </a:solidFill>
                <a:latin typeface="Franklin Gothic Book" panose="020B0503020102020204" pitchFamily="34" charset="0"/>
              </a:rPr>
              <a:t>Your Natural Neighbors: Living Walls</a:t>
            </a:r>
            <a:endParaRPr lang="en-US" b="1" dirty="0">
              <a:solidFill>
                <a:srgbClr val="0070C0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5" name="Picture 4" descr="A bag with dirt inside&#10;&#10;Description automatically generated">
            <a:extLst>
              <a:ext uri="{FF2B5EF4-FFF2-40B4-BE49-F238E27FC236}">
                <a16:creationId xmlns:a16="http://schemas.microsoft.com/office/drawing/2014/main" id="{86772C97-79E3-71DB-80D9-EE4C77AED4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4" t="11390" r="22962" b="7105"/>
          <a:stretch/>
        </p:blipFill>
        <p:spPr>
          <a:xfrm rot="5400000">
            <a:off x="6993674" y="2042956"/>
            <a:ext cx="3185851" cy="3882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18318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053F50-7105-E696-F8EF-E49D3D80C6FF}"/>
              </a:ext>
            </a:extLst>
          </p:cNvPr>
          <p:cNvSpPr txBox="1"/>
          <p:nvPr/>
        </p:nvSpPr>
        <p:spPr>
          <a:xfrm>
            <a:off x="318353" y="182103"/>
            <a:ext cx="11627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Session 2  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D385E34-4A20-DD01-032A-3217887F09B3}"/>
              </a:ext>
            </a:extLst>
          </p:cNvPr>
          <p:cNvSpPr txBox="1">
            <a:spLocks/>
          </p:cNvSpPr>
          <p:nvPr/>
        </p:nvSpPr>
        <p:spPr>
          <a:xfrm>
            <a:off x="680728" y="1867436"/>
            <a:ext cx="5668453" cy="39803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dirty="0">
                <a:latin typeface="Comic Sans MS" panose="030F0702030302020204" pitchFamily="66" charset="0"/>
              </a:rPr>
              <a:t>Step 4:</a:t>
            </a:r>
          </a:p>
          <a:p>
            <a:pPr marL="914400" lvl="1" indent="-457200">
              <a:lnSpc>
                <a:spcPct val="1000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en-US" dirty="0">
                <a:latin typeface="Comic Sans MS" panose="030F0702030302020204" pitchFamily="66" charset="0"/>
              </a:rPr>
              <a:t>Use the foil as a tray to collect water. </a:t>
            </a:r>
          </a:p>
          <a:p>
            <a:pPr marL="914400" lvl="1" indent="-457200">
              <a:lnSpc>
                <a:spcPct val="1000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en-US" dirty="0">
                <a:latin typeface="Comic Sans MS" panose="030F0702030302020204" pitchFamily="66" charset="0"/>
              </a:rPr>
              <a:t>Lightly water your plant.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4D4FFCD2-024A-4862-D392-2B5728AB8870}"/>
              </a:ext>
            </a:extLst>
          </p:cNvPr>
          <p:cNvSpPr txBox="1">
            <a:spLocks/>
          </p:cNvSpPr>
          <p:nvPr/>
        </p:nvSpPr>
        <p:spPr>
          <a:xfrm>
            <a:off x="1736506" y="919482"/>
            <a:ext cx="8791575" cy="5651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070C0"/>
                </a:solidFill>
                <a:latin typeface="Franklin Gothic Book" panose="020B0503020102020204" pitchFamily="34" charset="0"/>
              </a:rPr>
              <a:t>Your Natural Neighbors: Living Walls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0567B0-F20D-2968-BFEC-F825B52D6464}"/>
              </a:ext>
            </a:extLst>
          </p:cNvPr>
          <p:cNvSpPr txBox="1"/>
          <p:nvPr/>
        </p:nvSpPr>
        <p:spPr>
          <a:xfrm>
            <a:off x="275253" y="5800555"/>
            <a:ext cx="5139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Comic Sans MS" panose="030F0702030302020204" pitchFamily="66" charset="0"/>
              </a:rPr>
              <a:t>Optional extension – </a:t>
            </a:r>
          </a:p>
          <a:p>
            <a:pPr algn="ctr"/>
            <a:r>
              <a:rPr lang="en-US" i="1" dirty="0">
                <a:latin typeface="Comic Sans MS" panose="030F0702030302020204" pitchFamily="66" charset="0"/>
              </a:rPr>
              <a:t>Figure out how to secure the wall to tray.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B05CC1-F742-6217-BB1E-4CF5056CE931}"/>
              </a:ext>
            </a:extLst>
          </p:cNvPr>
          <p:cNvGrpSpPr/>
          <p:nvPr/>
        </p:nvGrpSpPr>
        <p:grpSpPr>
          <a:xfrm>
            <a:off x="6772296" y="1914617"/>
            <a:ext cx="3774634" cy="3885938"/>
            <a:chOff x="6349181" y="717851"/>
            <a:chExt cx="3774634" cy="3885938"/>
          </a:xfrm>
        </p:grpSpPr>
        <p:pic>
          <p:nvPicPr>
            <p:cNvPr id="7" name="Picture 6" descr="A picture containing outdoor, tree, ground, flowerpot&#10;&#10;Description automatically generated">
              <a:extLst>
                <a:ext uri="{FF2B5EF4-FFF2-40B4-BE49-F238E27FC236}">
                  <a16:creationId xmlns:a16="http://schemas.microsoft.com/office/drawing/2014/main" id="{95041656-AFD2-9C14-B0AC-A97AD35249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34" t="17488" r="17584" b="-1058"/>
            <a:stretch/>
          </p:blipFill>
          <p:spPr>
            <a:xfrm>
              <a:off x="6349181" y="717851"/>
              <a:ext cx="3774634" cy="388593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" name="Picture 7" descr="Two foil packets on a table&#10;&#10;Description automatically generated">
              <a:extLst>
                <a:ext uri="{FF2B5EF4-FFF2-40B4-BE49-F238E27FC236}">
                  <a16:creationId xmlns:a16="http://schemas.microsoft.com/office/drawing/2014/main" id="{08CFB9BC-9B9E-0B86-2369-424FA8C45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71" t="11278" r="35267" b="9446"/>
            <a:stretch/>
          </p:blipFill>
          <p:spPr>
            <a:xfrm rot="5400000">
              <a:off x="8317509" y="2821111"/>
              <a:ext cx="373592" cy="283627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" name="Picture 8" descr="Two foil packets on a table&#10;&#10;Description automatically generated">
              <a:extLst>
                <a:ext uri="{FF2B5EF4-FFF2-40B4-BE49-F238E27FC236}">
                  <a16:creationId xmlns:a16="http://schemas.microsoft.com/office/drawing/2014/main" id="{CF3A5BFC-803E-240E-D174-4EE8FEB8A9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97" t="11035" r="36825" b="78161"/>
            <a:stretch/>
          </p:blipFill>
          <p:spPr>
            <a:xfrm rot="5400000">
              <a:off x="9516992" y="3859183"/>
              <a:ext cx="641932" cy="3865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" name="Picture 9" descr="Two foil packets on a table&#10;&#10;Description automatically generated">
              <a:extLst>
                <a:ext uri="{FF2B5EF4-FFF2-40B4-BE49-F238E27FC236}">
                  <a16:creationId xmlns:a16="http://schemas.microsoft.com/office/drawing/2014/main" id="{15806F96-4628-C7FB-00D7-37AE6D8854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7" t="78040" r="35627" b="10602"/>
            <a:stretch/>
          </p:blipFill>
          <p:spPr>
            <a:xfrm rot="5400000">
              <a:off x="6792138" y="3827210"/>
              <a:ext cx="686068" cy="4063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790344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C856313-71B1-C194-017B-55282CD2CBB3}"/>
              </a:ext>
            </a:extLst>
          </p:cNvPr>
          <p:cNvSpPr txBox="1">
            <a:spLocks/>
          </p:cNvSpPr>
          <p:nvPr/>
        </p:nvSpPr>
        <p:spPr>
          <a:xfrm>
            <a:off x="1300899" y="2580069"/>
            <a:ext cx="10152668" cy="23501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000FF"/>
                </a:solidFill>
                <a:latin typeface="Comic Sans MS" panose="030F0702030302020204" pitchFamily="66" charset="0"/>
              </a:rPr>
              <a:t>If you could put a living wall somewhere,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000FF"/>
                </a:solidFill>
                <a:latin typeface="Comic Sans MS" panose="030F0702030302020204" pitchFamily="66" charset="0"/>
              </a:rPr>
              <a:t>where would you put it and what would you plant in it?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656BAF-F4F6-DBAA-085B-A57A8F6990F9}"/>
              </a:ext>
            </a:extLst>
          </p:cNvPr>
          <p:cNvSpPr txBox="1"/>
          <p:nvPr/>
        </p:nvSpPr>
        <p:spPr>
          <a:xfrm>
            <a:off x="318353" y="182103"/>
            <a:ext cx="11627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Session 2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49F761-482F-389A-D124-91C4F37A4228}"/>
              </a:ext>
            </a:extLst>
          </p:cNvPr>
          <p:cNvSpPr txBox="1">
            <a:spLocks/>
          </p:cNvSpPr>
          <p:nvPr/>
        </p:nvSpPr>
        <p:spPr>
          <a:xfrm>
            <a:off x="1736506" y="919482"/>
            <a:ext cx="8791575" cy="5651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070C0"/>
                </a:solidFill>
                <a:latin typeface="Franklin Gothic Book" panose="020B0503020102020204" pitchFamily="34" charset="0"/>
              </a:rPr>
              <a:t>Final Reflection</a:t>
            </a:r>
          </a:p>
        </p:txBody>
      </p:sp>
    </p:spTree>
    <p:extLst>
      <p:ext uri="{BB962C8B-B14F-4D97-AF65-F5344CB8AC3E}">
        <p14:creationId xmlns:p14="http://schemas.microsoft.com/office/powerpoint/2010/main" val="3198564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053F50-7105-E696-F8EF-E49D3D80C6FF}"/>
              </a:ext>
            </a:extLst>
          </p:cNvPr>
          <p:cNvSpPr txBox="1"/>
          <p:nvPr/>
        </p:nvSpPr>
        <p:spPr>
          <a:xfrm>
            <a:off x="318353" y="182103"/>
            <a:ext cx="11627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Session 2  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A13E9A55-5386-184E-956E-D232738D3B7B}"/>
              </a:ext>
            </a:extLst>
          </p:cNvPr>
          <p:cNvSpPr txBox="1">
            <a:spLocks/>
          </p:cNvSpPr>
          <p:nvPr/>
        </p:nvSpPr>
        <p:spPr>
          <a:xfrm>
            <a:off x="1736506" y="919482"/>
            <a:ext cx="8791575" cy="5651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070C0"/>
                </a:solidFill>
                <a:latin typeface="Franklin Gothic Book" panose="020B0503020102020204" pitchFamily="34" charset="0"/>
              </a:rPr>
              <a:t>Your Natural Neighbors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9C191C2-E6FB-927E-000D-552EEB1634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143851"/>
              </p:ext>
            </p:extLst>
          </p:nvPr>
        </p:nvGraphicFramePr>
        <p:xfrm>
          <a:off x="7710365" y="1438622"/>
          <a:ext cx="3751810" cy="4301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5035">
                  <a:extLst>
                    <a:ext uri="{9D8B030D-6E8A-4147-A177-3AD203B41FA5}">
                      <a16:colId xmlns:a16="http://schemas.microsoft.com/office/drawing/2014/main" val="3877639538"/>
                    </a:ext>
                  </a:extLst>
                </a:gridCol>
                <a:gridCol w="2546775">
                  <a:extLst>
                    <a:ext uri="{9D8B030D-6E8A-4147-A177-3AD203B41FA5}">
                      <a16:colId xmlns:a16="http://schemas.microsoft.com/office/drawing/2014/main" val="4106073779"/>
                    </a:ext>
                  </a:extLst>
                </a:gridCol>
              </a:tblGrid>
              <a:tr h="433295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70C0"/>
                          </a:solidFill>
                          <a:latin typeface="Franklin Gothic Book" panose="020B0503020102020204" pitchFamily="34" charset="0"/>
                        </a:rPr>
                        <a:t>Session Flow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70C0"/>
                          </a:solidFill>
                          <a:latin typeface="Franklin Gothic Book" panose="020B0503020102020204" pitchFamily="34" charset="0"/>
                        </a:rPr>
                        <a:t>Session Flow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6063067"/>
                  </a:ext>
                </a:extLst>
              </a:tr>
              <a:tr h="85472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5 min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Welcome.</a:t>
                      </a:r>
                    </a:p>
                    <a:p>
                      <a:pPr algn="l"/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Topic introduction via discussion prompt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791593"/>
                  </a:ext>
                </a:extLst>
              </a:tr>
              <a:tr h="60542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5 min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Initial discussion on living walls.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719174"/>
                  </a:ext>
                </a:extLst>
              </a:tr>
              <a:tr h="43329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25 min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Initial living wall assembly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Reflection on living walls and seed selection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Completion of living walls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442816"/>
                  </a:ext>
                </a:extLst>
              </a:tr>
              <a:tr h="60542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10 min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Reflection and technology discussion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5343646"/>
                  </a:ext>
                </a:extLst>
              </a:tr>
              <a:tr h="58374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Final 10 minutes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Franklin Gothic Book" panose="020B0503020102020204" pitchFamily="34" charset="0"/>
                        </a:rPr>
                        <a:t>Cleanup and share out on final reflection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585869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1B2239B-F90A-4ABA-6D3A-8D93B3B8CE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243292"/>
              </p:ext>
            </p:extLst>
          </p:nvPr>
        </p:nvGraphicFramePr>
        <p:xfrm>
          <a:off x="377336" y="1451014"/>
          <a:ext cx="7141846" cy="4964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8844">
                  <a:extLst>
                    <a:ext uri="{9D8B030D-6E8A-4147-A177-3AD203B41FA5}">
                      <a16:colId xmlns:a16="http://schemas.microsoft.com/office/drawing/2014/main" val="681246206"/>
                    </a:ext>
                  </a:extLst>
                </a:gridCol>
                <a:gridCol w="3863002">
                  <a:extLst>
                    <a:ext uri="{9D8B030D-6E8A-4147-A177-3AD203B41FA5}">
                      <a16:colId xmlns:a16="http://schemas.microsoft.com/office/drawing/2014/main" val="2289234228"/>
                    </a:ext>
                  </a:extLst>
                </a:gridCol>
              </a:tblGrid>
              <a:tr h="4835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70C0"/>
                          </a:solidFill>
                          <a:latin typeface="Franklin Gothic Book" panose="020B0503020102020204" pitchFamily="34" charset="0"/>
                        </a:rPr>
                        <a:t>What you need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70C0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6063067"/>
                  </a:ext>
                </a:extLst>
              </a:tr>
              <a:tr h="4445146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</a:rPr>
                        <a:t>Participant notebook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+mn-cs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Per Participant:</a:t>
                      </a:r>
                    </a:p>
                    <a:p>
                      <a:pPr marL="457200" lvl="2" indent="0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Acrylic frame (1)</a:t>
                      </a:r>
                    </a:p>
                    <a:p>
                      <a:pPr marL="457200" lvl="2" indent="0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Felt pocket (1)</a:t>
                      </a:r>
                    </a:p>
                    <a:p>
                      <a:pPr marL="457200" lvl="2" indent="0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Coffee filter (1)</a:t>
                      </a:r>
                    </a:p>
                    <a:p>
                      <a:pPr marL="457200" lvl="2" indent="0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Binder clip (1)</a:t>
                      </a:r>
                    </a:p>
                    <a:p>
                      <a:pPr marL="457200" lvl="2" indent="0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Soil (1 scoop)</a:t>
                      </a:r>
                    </a:p>
                    <a:p>
                      <a:pPr marL="457200" lvl="2" indent="0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Foil (1 sheet)</a:t>
                      </a:r>
                    </a:p>
                    <a:p>
                      <a:pPr marL="457200" lvl="2" indent="0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Seeds (4 – 5)</a:t>
                      </a:r>
                    </a:p>
                    <a:p>
                      <a:pPr marL="457200" lvl="2" indent="0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Adhesive dots</a:t>
                      </a:r>
                    </a:p>
                    <a:p>
                      <a:pPr marL="457200" lvl="2" indent="0"/>
                      <a:endParaRPr lang="en-US" sz="1600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½ cup scoop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US" sz="1600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</a:rPr>
                        <a:t>Additional Supplies Needed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</a:rPr>
                        <a:t>Pens/pencil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</a:rPr>
                        <a:t>Water (tap)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</a:rPr>
                        <a:t>Adult Scissors </a:t>
                      </a: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en-US" sz="1600" dirty="0">
                        <a:solidFill>
                          <a:schemeClr val="tx1"/>
                        </a:solidFill>
                        <a:latin typeface="Franklin Gothic Book" panose="020B05030201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916385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6343614-C49F-EF41-A8AF-ED16DA8C6BF1}"/>
              </a:ext>
            </a:extLst>
          </p:cNvPr>
          <p:cNvSpPr txBox="1"/>
          <p:nvPr/>
        </p:nvSpPr>
        <p:spPr>
          <a:xfrm>
            <a:off x="4438846" y="6071087"/>
            <a:ext cx="2030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Franklin Gothic Book" panose="020B0503020102020204" pitchFamily="34" charset="0"/>
              </a:rPr>
              <a:t>Participant Notebook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C93020-4641-5904-2953-62F254A8E88D}"/>
              </a:ext>
            </a:extLst>
          </p:cNvPr>
          <p:cNvSpPr txBox="1"/>
          <p:nvPr/>
        </p:nvSpPr>
        <p:spPr>
          <a:xfrm>
            <a:off x="4540681" y="1535598"/>
            <a:ext cx="2030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Franklin Gothic Book" panose="020B0503020102020204" pitchFamily="34" charset="0"/>
              </a:rPr>
              <a:t>Session 2 Materials</a:t>
            </a:r>
          </a:p>
        </p:txBody>
      </p:sp>
      <p:pic>
        <p:nvPicPr>
          <p:cNvPr id="10" name="Picture 9" descr="A black bag with pockets&#10;&#10;Description automatically generated">
            <a:extLst>
              <a:ext uri="{FF2B5EF4-FFF2-40B4-BE49-F238E27FC236}">
                <a16:creationId xmlns:a16="http://schemas.microsoft.com/office/drawing/2014/main" id="{F333AE5A-5FC9-D56C-931A-EBE2EB8223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" t="18068" r="-906" b="11303"/>
          <a:stretch/>
        </p:blipFill>
        <p:spPr>
          <a:xfrm>
            <a:off x="4373126" y="3000442"/>
            <a:ext cx="2365534" cy="12530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 descr="A bag of dirt and wood&#10;&#10;Description automatically generated">
            <a:extLst>
              <a:ext uri="{FF2B5EF4-FFF2-40B4-BE49-F238E27FC236}">
                <a16:creationId xmlns:a16="http://schemas.microsoft.com/office/drawing/2014/main" id="{E988372C-7578-15B4-B4EC-68154BDAAF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069" b="15712"/>
          <a:stretch/>
        </p:blipFill>
        <p:spPr>
          <a:xfrm>
            <a:off x="3743491" y="1949618"/>
            <a:ext cx="1959890" cy="1196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 descr="A bag of paper and a photo frame&#10;&#10;Description automatically generated with medium confidence">
            <a:extLst>
              <a:ext uri="{FF2B5EF4-FFF2-40B4-BE49-F238E27FC236}">
                <a16:creationId xmlns:a16="http://schemas.microsoft.com/office/drawing/2014/main" id="{0DAB63C9-6781-AD36-0E92-052904C022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128" y="1882969"/>
            <a:ext cx="1803646" cy="12360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 descr="A green book with a white rectangular object on a wooden surface&#10;&#10;Description automatically generated">
            <a:extLst>
              <a:ext uri="{FF2B5EF4-FFF2-40B4-BE49-F238E27FC236}">
                <a16:creationId xmlns:a16="http://schemas.microsoft.com/office/drawing/2014/main" id="{E102E043-0379-0663-4F77-FB0C725CDF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" t="8362" r="3284" b="8728"/>
          <a:stretch/>
        </p:blipFill>
        <p:spPr>
          <a:xfrm rot="5400000">
            <a:off x="4639597" y="4609213"/>
            <a:ext cx="1753546" cy="1159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61466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EB36DD-DF60-E807-5518-FC93B8660491}"/>
              </a:ext>
            </a:extLst>
          </p:cNvPr>
          <p:cNvSpPr txBox="1"/>
          <p:nvPr/>
        </p:nvSpPr>
        <p:spPr>
          <a:xfrm>
            <a:off x="318353" y="182103"/>
            <a:ext cx="11627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Session 2  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AE9B6E09-594F-F95D-A267-40C13A9E788B}"/>
              </a:ext>
            </a:extLst>
          </p:cNvPr>
          <p:cNvSpPr txBox="1">
            <a:spLocks/>
          </p:cNvSpPr>
          <p:nvPr/>
        </p:nvSpPr>
        <p:spPr>
          <a:xfrm>
            <a:off x="1736506" y="919482"/>
            <a:ext cx="8791575" cy="5651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>
                <a:solidFill>
                  <a:srgbClr val="0070C0"/>
                </a:solidFill>
                <a:latin typeface="Franklin Gothic Book" panose="020B0503020102020204" pitchFamily="34" charset="0"/>
              </a:rPr>
              <a:t>Your Natural Neighbors</a:t>
            </a:r>
            <a:endParaRPr lang="en-US" b="1" dirty="0">
              <a:solidFill>
                <a:srgbClr val="0070C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84B690-00FC-E4EA-F8EC-A5E3610FDC0C}"/>
              </a:ext>
            </a:extLst>
          </p:cNvPr>
          <p:cNvSpPr txBox="1">
            <a:spLocks/>
          </p:cNvSpPr>
          <p:nvPr/>
        </p:nvSpPr>
        <p:spPr>
          <a:xfrm>
            <a:off x="1576955" y="1395292"/>
            <a:ext cx="9525768" cy="14691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b="1" dirty="0">
                <a:latin typeface="Comic Sans MS" panose="030F0702030302020204" pitchFamily="66" charset="0"/>
              </a:rPr>
              <a:t>Where can you find plants in your neighborhood?</a:t>
            </a:r>
          </a:p>
        </p:txBody>
      </p:sp>
      <p:pic>
        <p:nvPicPr>
          <p:cNvPr id="6" name="Picture 5" descr="A city with many tall buildings&#10;&#10;Description automatically generated">
            <a:extLst>
              <a:ext uri="{FF2B5EF4-FFF2-40B4-BE49-F238E27FC236}">
                <a16:creationId xmlns:a16="http://schemas.microsoft.com/office/drawing/2014/main" id="{7D9408D0-2A7D-5ED8-DF48-C7314D33D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77" y="2129844"/>
            <a:ext cx="5852161" cy="3901441"/>
          </a:xfrm>
          <a:prstGeom prst="rect">
            <a:avLst/>
          </a:prstGeom>
        </p:spPr>
      </p:pic>
      <p:pic>
        <p:nvPicPr>
          <p:cNvPr id="8" name="Picture 7" descr="A city with tall buildings and trees&#10;&#10;Description automatically generated">
            <a:extLst>
              <a:ext uri="{FF2B5EF4-FFF2-40B4-BE49-F238E27FC236}">
                <a16:creationId xmlns:a16="http://schemas.microsoft.com/office/drawing/2014/main" id="{E8AEFE41-4B0B-5514-181F-4767282824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900" y="4298279"/>
            <a:ext cx="1154563" cy="1733006"/>
          </a:xfrm>
          <a:prstGeom prst="rect">
            <a:avLst/>
          </a:prstGeom>
        </p:spPr>
      </p:pic>
      <p:pic>
        <p:nvPicPr>
          <p:cNvPr id="10" name="Picture 9" descr="A green plants growing on a walkway&#10;&#10;Description automatically generated with medium confidence">
            <a:extLst>
              <a:ext uri="{FF2B5EF4-FFF2-40B4-BE49-F238E27FC236}">
                <a16:creationId xmlns:a16="http://schemas.microsoft.com/office/drawing/2014/main" id="{7B0483BF-74A1-96F7-3F6F-57667A4971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25"/>
          <a:stretch/>
        </p:blipFill>
        <p:spPr>
          <a:xfrm>
            <a:off x="7429116" y="2129844"/>
            <a:ext cx="1436132" cy="1963185"/>
          </a:xfrm>
          <a:prstGeom prst="rect">
            <a:avLst/>
          </a:prstGeom>
        </p:spPr>
      </p:pic>
      <p:pic>
        <p:nvPicPr>
          <p:cNvPr id="12" name="Picture 11" descr="People walking along a path by a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84C42663-7F36-1821-B15B-4C844937D6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47"/>
          <a:stretch/>
        </p:blipFill>
        <p:spPr>
          <a:xfrm>
            <a:off x="9352926" y="2864397"/>
            <a:ext cx="2517701" cy="213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399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EB36DD-DF60-E807-5518-FC93B8660491}"/>
              </a:ext>
            </a:extLst>
          </p:cNvPr>
          <p:cNvSpPr txBox="1"/>
          <p:nvPr/>
        </p:nvSpPr>
        <p:spPr>
          <a:xfrm>
            <a:off x="318353" y="182103"/>
            <a:ext cx="11627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Session 2  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AE9B6E09-594F-F95D-A267-40C13A9E788B}"/>
              </a:ext>
            </a:extLst>
          </p:cNvPr>
          <p:cNvSpPr txBox="1">
            <a:spLocks/>
          </p:cNvSpPr>
          <p:nvPr/>
        </p:nvSpPr>
        <p:spPr>
          <a:xfrm>
            <a:off x="1736506" y="919482"/>
            <a:ext cx="8791575" cy="5651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>
                <a:solidFill>
                  <a:srgbClr val="0070C0"/>
                </a:solidFill>
                <a:latin typeface="Franklin Gothic Book" panose="020B0503020102020204" pitchFamily="34" charset="0"/>
              </a:rPr>
              <a:t>Your Natural Neighbors</a:t>
            </a:r>
            <a:endParaRPr lang="en-US" b="1" dirty="0">
              <a:solidFill>
                <a:srgbClr val="0070C0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84B690-00FC-E4EA-F8EC-A5E3610FDC0C}"/>
              </a:ext>
            </a:extLst>
          </p:cNvPr>
          <p:cNvSpPr txBox="1">
            <a:spLocks/>
          </p:cNvSpPr>
          <p:nvPr/>
        </p:nvSpPr>
        <p:spPr>
          <a:xfrm>
            <a:off x="1585685" y="2155755"/>
            <a:ext cx="9525768" cy="14691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b="1" dirty="0">
                <a:latin typeface="Comic Sans MS" panose="030F0702030302020204" pitchFamily="66" charset="0"/>
              </a:rPr>
              <a:t>What about on the walls?</a:t>
            </a:r>
          </a:p>
        </p:txBody>
      </p:sp>
      <p:pic>
        <p:nvPicPr>
          <p:cNvPr id="6" name="Picture 5" descr="A building with plants growing on it&#10;&#10;Description automatically generated">
            <a:extLst>
              <a:ext uri="{FF2B5EF4-FFF2-40B4-BE49-F238E27FC236}">
                <a16:creationId xmlns:a16="http://schemas.microsoft.com/office/drawing/2014/main" id="{F18B1F9E-A6F0-9DE2-7BA3-8C2D6985F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31" y="1654629"/>
            <a:ext cx="2676434" cy="40146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 descr="A tree growing on a wall&#10;&#10;Description automatically generated">
            <a:extLst>
              <a:ext uri="{FF2B5EF4-FFF2-40B4-BE49-F238E27FC236}">
                <a16:creationId xmlns:a16="http://schemas.microsoft.com/office/drawing/2014/main" id="{A9BDCF35-13E4-202B-8B27-34F27AA60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999" y="1654629"/>
            <a:ext cx="2410882" cy="40146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 descr="A close up of a tree&#10;&#10;Description automatically generated">
            <a:extLst>
              <a:ext uri="{FF2B5EF4-FFF2-40B4-BE49-F238E27FC236}">
                <a16:creationId xmlns:a16="http://schemas.microsoft.com/office/drawing/2014/main" id="{D2835C00-B9DA-7A14-0788-96E8FFF6E2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t="903" r="14599" b="1904"/>
          <a:stretch/>
        </p:blipFill>
        <p:spPr>
          <a:xfrm rot="5400000">
            <a:off x="4710233" y="2420364"/>
            <a:ext cx="3462434" cy="47525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74539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EB36DD-DF60-E807-5518-FC93B8660491}"/>
              </a:ext>
            </a:extLst>
          </p:cNvPr>
          <p:cNvSpPr txBox="1"/>
          <p:nvPr/>
        </p:nvSpPr>
        <p:spPr>
          <a:xfrm>
            <a:off x="318353" y="182103"/>
            <a:ext cx="11627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Session 2  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AE9B6E09-594F-F95D-A267-40C13A9E788B}"/>
              </a:ext>
            </a:extLst>
          </p:cNvPr>
          <p:cNvSpPr txBox="1">
            <a:spLocks/>
          </p:cNvSpPr>
          <p:nvPr/>
        </p:nvSpPr>
        <p:spPr>
          <a:xfrm>
            <a:off x="1736506" y="919482"/>
            <a:ext cx="8791575" cy="5651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070C0"/>
                </a:solidFill>
                <a:latin typeface="Franklin Gothic Book" panose="020B0503020102020204" pitchFamily="34" charset="0"/>
              </a:rPr>
              <a:t>Your Natural Neighbors: Living Walls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84B690-00FC-E4EA-F8EC-A5E3610FDC0C}"/>
              </a:ext>
            </a:extLst>
          </p:cNvPr>
          <p:cNvSpPr txBox="1">
            <a:spLocks/>
          </p:cNvSpPr>
          <p:nvPr/>
        </p:nvSpPr>
        <p:spPr>
          <a:xfrm>
            <a:off x="3422469" y="1720331"/>
            <a:ext cx="8011202" cy="14691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7481" lvl="1" indent="0">
              <a:lnSpc>
                <a:spcPct val="150000"/>
              </a:lnSpc>
              <a:buNone/>
            </a:pPr>
            <a:r>
              <a:rPr lang="en-US" sz="2800" dirty="0">
                <a:latin typeface="Comic Sans MS" panose="030F0702030302020204" pitchFamily="66" charset="0"/>
              </a:rPr>
              <a:t>Inside:</a:t>
            </a:r>
          </a:p>
          <a:p>
            <a:pPr marL="1241881" lvl="2" indent="-457200">
              <a:lnSpc>
                <a:spcPct val="15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The plants provide a source of fresh oxygen.</a:t>
            </a:r>
          </a:p>
          <a:p>
            <a:pPr marL="1241881" lvl="2" indent="-457200">
              <a:lnSpc>
                <a:spcPct val="15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The plants naturally absorb sound so people can work, talk, and think.</a:t>
            </a:r>
          </a:p>
          <a:p>
            <a:pPr marL="1241881" lvl="2" indent="-457200">
              <a:lnSpc>
                <a:spcPct val="15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Many people find the color green relaxing.</a:t>
            </a:r>
          </a:p>
          <a:p>
            <a:pPr marL="784681" lvl="1" indent="-457200">
              <a:lnSpc>
                <a:spcPct val="150000"/>
              </a:lnSpc>
            </a:pP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5" name="Picture 4" descr="A close up of a tree&#10;&#10;Description automatically generated">
            <a:extLst>
              <a:ext uri="{FF2B5EF4-FFF2-40B4-BE49-F238E27FC236}">
                <a16:creationId xmlns:a16="http://schemas.microsoft.com/office/drawing/2014/main" id="{BCCF0F92-6870-B903-D194-01A0450773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t="13098" r="14599" b="1904"/>
          <a:stretch/>
        </p:blipFill>
        <p:spPr>
          <a:xfrm rot="5400000">
            <a:off x="594605" y="2127314"/>
            <a:ext cx="2865120" cy="34176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65987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EB36DD-DF60-E807-5518-FC93B8660491}"/>
              </a:ext>
            </a:extLst>
          </p:cNvPr>
          <p:cNvSpPr txBox="1"/>
          <p:nvPr/>
        </p:nvSpPr>
        <p:spPr>
          <a:xfrm>
            <a:off x="318353" y="182103"/>
            <a:ext cx="11627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Session 2  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AE9B6E09-594F-F95D-A267-40C13A9E788B}"/>
              </a:ext>
            </a:extLst>
          </p:cNvPr>
          <p:cNvSpPr txBox="1">
            <a:spLocks/>
          </p:cNvSpPr>
          <p:nvPr/>
        </p:nvSpPr>
        <p:spPr>
          <a:xfrm>
            <a:off x="1736506" y="919482"/>
            <a:ext cx="8791575" cy="5651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070C0"/>
                </a:solidFill>
                <a:latin typeface="Franklin Gothic Book" panose="020B0503020102020204" pitchFamily="34" charset="0"/>
              </a:rPr>
              <a:t>Your Natural Neighbors: Living Walls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84B690-00FC-E4EA-F8EC-A5E3610FDC0C}"/>
              </a:ext>
            </a:extLst>
          </p:cNvPr>
          <p:cNvSpPr txBox="1">
            <a:spLocks/>
          </p:cNvSpPr>
          <p:nvPr/>
        </p:nvSpPr>
        <p:spPr>
          <a:xfrm>
            <a:off x="3422469" y="1720331"/>
            <a:ext cx="8011202" cy="14691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7481" lvl="1" indent="0">
              <a:lnSpc>
                <a:spcPct val="150000"/>
              </a:lnSpc>
              <a:buNone/>
            </a:pPr>
            <a:r>
              <a:rPr lang="en-US" sz="2800" dirty="0">
                <a:latin typeface="Comic Sans MS" panose="030F0702030302020204" pitchFamily="66" charset="0"/>
              </a:rPr>
              <a:t>Outside:</a:t>
            </a:r>
          </a:p>
          <a:p>
            <a:pPr marL="1241881" lvl="2" indent="-457200">
              <a:lnSpc>
                <a:spcPct val="15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Living walls provide homes and food for small animals, insects, and pollinators. </a:t>
            </a:r>
          </a:p>
          <a:p>
            <a:pPr marL="784681" lvl="2" indent="0">
              <a:lnSpc>
                <a:spcPct val="150000"/>
              </a:lnSpc>
              <a:buNone/>
            </a:pPr>
            <a:endParaRPr lang="en-US" sz="2400" dirty="0">
              <a:latin typeface="Comic Sans MS" panose="030F0702030302020204" pitchFamily="66" charset="0"/>
            </a:endParaRPr>
          </a:p>
          <a:p>
            <a:pPr marL="784681" lvl="1" indent="-457200">
              <a:lnSpc>
                <a:spcPct val="150000"/>
              </a:lnSpc>
            </a:pP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8" name="Picture 7" descr="Musée du quai Branly with plants growing on the side&#10;&#10;Description automatically generated">
            <a:extLst>
              <a:ext uri="{FF2B5EF4-FFF2-40B4-BE49-F238E27FC236}">
                <a16:creationId xmlns:a16="http://schemas.microsoft.com/office/drawing/2014/main" id="{6774E628-5563-EBEE-8107-C9EB0267A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98" y="1656805"/>
            <a:ext cx="2854476" cy="42817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06105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053F50-7105-E696-F8EF-E49D3D80C6FF}"/>
              </a:ext>
            </a:extLst>
          </p:cNvPr>
          <p:cNvSpPr txBox="1"/>
          <p:nvPr/>
        </p:nvSpPr>
        <p:spPr>
          <a:xfrm>
            <a:off x="318353" y="182103"/>
            <a:ext cx="11627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Session 2  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34645A9-2222-DA8F-8622-0A0B4C2AC44A}"/>
              </a:ext>
            </a:extLst>
          </p:cNvPr>
          <p:cNvSpPr txBox="1">
            <a:spLocks/>
          </p:cNvSpPr>
          <p:nvPr/>
        </p:nvSpPr>
        <p:spPr>
          <a:xfrm>
            <a:off x="529883" y="2310449"/>
            <a:ext cx="9525768" cy="14691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b="1" dirty="0">
                <a:latin typeface="Comic Sans MS" panose="030F0702030302020204" pitchFamily="66" charset="0"/>
              </a:rPr>
              <a:t>What if we used them to grow food?</a:t>
            </a:r>
          </a:p>
        </p:txBody>
      </p:sp>
      <p:pic>
        <p:nvPicPr>
          <p:cNvPr id="5" name="Picture 4" descr="A group of people standing in a yard&#10;&#10;Description automatically generated">
            <a:extLst>
              <a:ext uri="{FF2B5EF4-FFF2-40B4-BE49-F238E27FC236}">
                <a16:creationId xmlns:a16="http://schemas.microsoft.com/office/drawing/2014/main" id="{18387C51-AB38-5AC0-20FA-299955008E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1" t="29248" r="12610" b="41464"/>
          <a:stretch/>
        </p:blipFill>
        <p:spPr>
          <a:xfrm>
            <a:off x="9005391" y="1850025"/>
            <a:ext cx="2656726" cy="40884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368538E-9381-0A33-727B-5BA3EC2438D2}"/>
              </a:ext>
            </a:extLst>
          </p:cNvPr>
          <p:cNvSpPr txBox="1">
            <a:spLocks/>
          </p:cNvSpPr>
          <p:nvPr/>
        </p:nvSpPr>
        <p:spPr>
          <a:xfrm>
            <a:off x="1736506" y="919482"/>
            <a:ext cx="8791575" cy="5651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070C0"/>
                </a:solidFill>
                <a:latin typeface="Franklin Gothic Book" panose="020B0503020102020204" pitchFamily="34" charset="0"/>
              </a:rPr>
              <a:t>Your Natural Neighbors: Living Walls</a:t>
            </a:r>
          </a:p>
        </p:txBody>
      </p:sp>
    </p:spTree>
    <p:extLst>
      <p:ext uri="{BB962C8B-B14F-4D97-AF65-F5344CB8AC3E}">
        <p14:creationId xmlns:p14="http://schemas.microsoft.com/office/powerpoint/2010/main" val="3068507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053F50-7105-E696-F8EF-E49D3D80C6FF}"/>
              </a:ext>
            </a:extLst>
          </p:cNvPr>
          <p:cNvSpPr txBox="1"/>
          <p:nvPr/>
        </p:nvSpPr>
        <p:spPr>
          <a:xfrm>
            <a:off x="318353" y="182103"/>
            <a:ext cx="11627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Session 2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C3D93A-FC6E-C54A-48B4-43B4CE505316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736506" y="919482"/>
            <a:ext cx="8791575" cy="565150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rgbClr val="0070C0"/>
                </a:solidFill>
                <a:latin typeface="Franklin Gothic Book" panose="020B0503020102020204" pitchFamily="34" charset="0"/>
              </a:rPr>
              <a:t>Your Natural Neighbors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34645A9-2222-DA8F-8622-0A0B4C2AC44A}"/>
              </a:ext>
            </a:extLst>
          </p:cNvPr>
          <p:cNvSpPr txBox="1">
            <a:spLocks/>
          </p:cNvSpPr>
          <p:nvPr/>
        </p:nvSpPr>
        <p:spPr>
          <a:xfrm>
            <a:off x="1557494" y="2327866"/>
            <a:ext cx="9525768" cy="14691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b="1" dirty="0">
                <a:latin typeface="Comic Sans MS" panose="030F0702030302020204" pitchFamily="66" charset="0"/>
              </a:rPr>
              <a:t>“Homemade” living walls</a:t>
            </a:r>
          </a:p>
        </p:txBody>
      </p:sp>
    </p:spTree>
    <p:extLst>
      <p:ext uri="{BB962C8B-B14F-4D97-AF65-F5344CB8AC3E}">
        <p14:creationId xmlns:p14="http://schemas.microsoft.com/office/powerpoint/2010/main" val="145641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053F50-7105-E696-F8EF-E49D3D80C6FF}"/>
              </a:ext>
            </a:extLst>
          </p:cNvPr>
          <p:cNvSpPr txBox="1"/>
          <p:nvPr/>
        </p:nvSpPr>
        <p:spPr>
          <a:xfrm>
            <a:off x="318353" y="182103"/>
            <a:ext cx="11627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Session 2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C3D93A-FC6E-C54A-48B4-43B4CE505316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736506" y="919482"/>
            <a:ext cx="8791575" cy="565150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rgbClr val="0070C0"/>
                </a:solidFill>
                <a:latin typeface="Franklin Gothic Book" panose="020B0503020102020204" pitchFamily="34" charset="0"/>
              </a:rPr>
              <a:t>Your Natural Neighbors: Living Walls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2C75BF4-E769-540F-ACF3-02C831F9A051}"/>
              </a:ext>
            </a:extLst>
          </p:cNvPr>
          <p:cNvSpPr txBox="1">
            <a:spLocks/>
          </p:cNvSpPr>
          <p:nvPr/>
        </p:nvSpPr>
        <p:spPr>
          <a:xfrm>
            <a:off x="680728" y="1867436"/>
            <a:ext cx="5668453" cy="39803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dirty="0">
                <a:latin typeface="Comic Sans MS" panose="030F0702030302020204" pitchFamily="66" charset="0"/>
              </a:rPr>
              <a:t>What you need:</a:t>
            </a:r>
          </a:p>
          <a:p>
            <a:pPr lvl="1">
              <a:spcAft>
                <a:spcPts val="300"/>
              </a:spcAft>
            </a:pPr>
            <a:r>
              <a:rPr lang="en-US" sz="2000" dirty="0">
                <a:latin typeface="Comic Sans MS" panose="030F0702030302020204" pitchFamily="66" charset="0"/>
              </a:rPr>
              <a:t>Picture frames</a:t>
            </a:r>
          </a:p>
          <a:p>
            <a:pPr lvl="1">
              <a:spcAft>
                <a:spcPts val="300"/>
              </a:spcAft>
            </a:pPr>
            <a:r>
              <a:rPr lang="en-US" sz="2000" dirty="0">
                <a:latin typeface="Comic Sans MS" panose="030F0702030302020204" pitchFamily="66" charset="0"/>
              </a:rPr>
              <a:t>Felt Pockets</a:t>
            </a:r>
          </a:p>
          <a:p>
            <a:pPr lvl="1">
              <a:spcAft>
                <a:spcPts val="300"/>
              </a:spcAft>
            </a:pPr>
            <a:r>
              <a:rPr lang="en-US" sz="2000" dirty="0">
                <a:latin typeface="Comic Sans MS" panose="030F0702030302020204" pitchFamily="66" charset="0"/>
              </a:rPr>
              <a:t>Coffee filters</a:t>
            </a:r>
          </a:p>
          <a:p>
            <a:pPr lvl="1">
              <a:spcAft>
                <a:spcPts val="300"/>
              </a:spcAft>
            </a:pPr>
            <a:r>
              <a:rPr lang="en-US" sz="2000" dirty="0">
                <a:latin typeface="Comic Sans MS" panose="030F0702030302020204" pitchFamily="66" charset="0"/>
              </a:rPr>
              <a:t>Binder clip</a:t>
            </a:r>
          </a:p>
          <a:p>
            <a:pPr lvl="1">
              <a:spcAft>
                <a:spcPts val="300"/>
              </a:spcAft>
            </a:pPr>
            <a:r>
              <a:rPr lang="en-US" sz="2000" dirty="0">
                <a:latin typeface="Comic Sans MS" panose="030F0702030302020204" pitchFamily="66" charset="0"/>
              </a:rPr>
              <a:t>Soil</a:t>
            </a:r>
          </a:p>
          <a:p>
            <a:pPr lvl="1">
              <a:spcAft>
                <a:spcPts val="300"/>
              </a:spcAft>
            </a:pPr>
            <a:r>
              <a:rPr lang="en-US" sz="2000" dirty="0">
                <a:latin typeface="Comic Sans MS" panose="030F0702030302020204" pitchFamily="66" charset="0"/>
              </a:rPr>
              <a:t>Seeds</a:t>
            </a:r>
          </a:p>
          <a:p>
            <a:pPr lvl="1">
              <a:spcAft>
                <a:spcPts val="300"/>
              </a:spcAft>
            </a:pPr>
            <a:r>
              <a:rPr lang="en-US" sz="2000" dirty="0">
                <a:latin typeface="Comic Sans MS" panose="030F0702030302020204" pitchFamily="66" charset="0"/>
              </a:rPr>
              <a:t>Adhesive dots</a:t>
            </a:r>
          </a:p>
          <a:p>
            <a:pPr lvl="1">
              <a:spcAft>
                <a:spcPts val="300"/>
              </a:spcAft>
            </a:pPr>
            <a:r>
              <a:rPr lang="en-US" sz="2000" dirty="0">
                <a:latin typeface="Comic Sans MS" panose="030F0702030302020204" pitchFamily="66" charset="0"/>
              </a:rPr>
              <a:t>Foil</a:t>
            </a:r>
          </a:p>
          <a:p>
            <a:pPr marL="457200" lvl="1" indent="0">
              <a:spcAft>
                <a:spcPts val="300"/>
              </a:spcAft>
              <a:buNone/>
            </a:pPr>
            <a:endParaRPr lang="en-US" sz="2000" dirty="0">
              <a:latin typeface="Comic Sans MS" panose="030F0702030302020204" pitchFamily="66" charset="0"/>
            </a:endParaRPr>
          </a:p>
          <a:p>
            <a:pPr lvl="1">
              <a:spcAft>
                <a:spcPts val="300"/>
              </a:spcAft>
            </a:pP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7" name="Picture 6" descr="A picture containing outdoor, tree, ground, flowerpot&#10;&#10;Description automatically generated">
            <a:extLst>
              <a:ext uri="{FF2B5EF4-FFF2-40B4-BE49-F238E27FC236}">
                <a16:creationId xmlns:a16="http://schemas.microsoft.com/office/drawing/2014/main" id="{9320D70C-C79B-364D-A8B8-8C3CAE4727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8" t="17488" r="18666" b="-1058"/>
          <a:stretch/>
        </p:blipFill>
        <p:spPr>
          <a:xfrm>
            <a:off x="4436074" y="2052580"/>
            <a:ext cx="4027815" cy="3885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4B12FAA-2887-901B-4BDB-722144B2D057}"/>
              </a:ext>
            </a:extLst>
          </p:cNvPr>
          <p:cNvSpPr txBox="1">
            <a:spLocks/>
          </p:cNvSpPr>
          <p:nvPr/>
        </p:nvSpPr>
        <p:spPr>
          <a:xfrm rot="751939">
            <a:off x="7422884" y="1993657"/>
            <a:ext cx="3960054" cy="979608"/>
          </a:xfrm>
          <a:prstGeom prst="rect">
            <a:avLst/>
          </a:prstGeom>
          <a:solidFill>
            <a:schemeClr val="bg1"/>
          </a:solidFill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b="1" dirty="0">
                <a:ln/>
                <a:solidFill>
                  <a:srgbClr val="96C93D"/>
                </a:solidFill>
                <a:latin typeface="Comic Sans MS" panose="030F0702030302020204" pitchFamily="66" charset="0"/>
              </a:rPr>
              <a:t>What are your design criteria?</a:t>
            </a:r>
          </a:p>
          <a:p>
            <a:pPr lvl="1" algn="ctr">
              <a:lnSpc>
                <a:spcPct val="100000"/>
              </a:lnSpc>
              <a:spcAft>
                <a:spcPts val="300"/>
              </a:spcAft>
            </a:pPr>
            <a:endParaRPr lang="en-US" b="1" dirty="0">
              <a:ln/>
              <a:solidFill>
                <a:srgbClr val="96C93D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615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55887</TotalTime>
  <Words>461</Words>
  <Application>Microsoft Office PowerPoint</Application>
  <PresentationFormat>Widescreen</PresentationFormat>
  <Paragraphs>118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Comic Sans MS</vt:lpstr>
      <vt:lpstr>Franklin Gothic Book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Collaborative Communities -Session Slides</dc:title>
  <dc:creator>Kath Geramita</dc:creator>
  <cp:lastModifiedBy>Kath Geramita</cp:lastModifiedBy>
  <cp:revision>142</cp:revision>
  <cp:lastPrinted>2024-11-08T19:13:36Z</cp:lastPrinted>
  <dcterms:created xsi:type="dcterms:W3CDTF">2022-10-14T01:14:11Z</dcterms:created>
  <dcterms:modified xsi:type="dcterms:W3CDTF">2024-11-08T19:20:54Z</dcterms:modified>
</cp:coreProperties>
</file>