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404" r:id="rId4"/>
    <p:sldId id="354" r:id="rId5"/>
    <p:sldId id="534" r:id="rId6"/>
    <p:sldId id="535" r:id="rId7"/>
    <p:sldId id="536" r:id="rId8"/>
    <p:sldId id="570" r:id="rId9"/>
    <p:sldId id="537" r:id="rId10"/>
    <p:sldId id="539" r:id="rId11"/>
    <p:sldId id="540" r:id="rId12"/>
    <p:sldId id="541"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3FAFF"/>
    <a:srgbClr val="96C93D"/>
    <a:srgbClr val="D5D000"/>
    <a:srgbClr val="45322B"/>
    <a:srgbClr val="4D4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4098" autoAdjust="0"/>
  </p:normalViewPr>
  <p:slideViewPr>
    <p:cSldViewPr snapToGrid="0" showGuides="1">
      <p:cViewPr varScale="1">
        <p:scale>
          <a:sx n="69" d="100"/>
          <a:sy n="69" d="100"/>
        </p:scale>
        <p:origin x="444" y="32"/>
      </p:cViewPr>
      <p:guideLst>
        <p:guide orient="horz" pos="3072"/>
        <p:guide pos="3840"/>
      </p:guideLst>
    </p:cSldViewPr>
  </p:slideViewPr>
  <p:notesTextViewPr>
    <p:cViewPr>
      <p:scale>
        <a:sx n="1" d="1"/>
        <a:sy n="1" d="1"/>
      </p:scale>
      <p:origin x="0" y="0"/>
    </p:cViewPr>
  </p:notesTextViewPr>
  <p:sorterViewPr>
    <p:cViewPr>
      <p:scale>
        <a:sx n="125" d="100"/>
        <a:sy n="125" d="100"/>
      </p:scale>
      <p:origin x="0" y="-1048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51969F2-0C21-458A-9C67-61E3952FBEEC}" type="datetimeFigureOut">
              <a:rPr lang="en-US" smtClean="0"/>
              <a:t>11/8/2024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C5A9A95-B5FF-43CF-82CC-921C8BDB861F}" type="slidenum">
              <a:rPr lang="en-US" smtClean="0"/>
              <a:t>‹#›</a:t>
            </a:fld>
            <a:endParaRPr lang="en-US"/>
          </a:p>
        </p:txBody>
      </p:sp>
    </p:spTree>
    <p:extLst>
      <p:ext uri="{BB962C8B-B14F-4D97-AF65-F5344CB8AC3E}">
        <p14:creationId xmlns:p14="http://schemas.microsoft.com/office/powerpoint/2010/main" val="2296044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a:t>
            </a:fld>
            <a:endParaRPr lang="en-US"/>
          </a:p>
        </p:txBody>
      </p:sp>
    </p:spTree>
    <p:extLst>
      <p:ext uri="{BB962C8B-B14F-4D97-AF65-F5344CB8AC3E}">
        <p14:creationId xmlns:p14="http://schemas.microsoft.com/office/powerpoint/2010/main" val="422374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plant and animal traits that you can put on the board to help the groups brainstorm. </a:t>
            </a:r>
          </a:p>
        </p:txBody>
      </p:sp>
      <p:sp>
        <p:nvSpPr>
          <p:cNvPr id="4" name="Slide Number Placeholder 3"/>
          <p:cNvSpPr>
            <a:spLocks noGrp="1"/>
          </p:cNvSpPr>
          <p:nvPr>
            <p:ph type="sldNum" sz="quarter" idx="5"/>
          </p:nvPr>
        </p:nvSpPr>
        <p:spPr/>
        <p:txBody>
          <a:bodyPr/>
          <a:lstStyle/>
          <a:p>
            <a:fld id="{8C5A9A95-B5FF-43CF-82CC-921C8BDB861F}" type="slidenum">
              <a:rPr lang="en-US" smtClean="0"/>
              <a:t>10</a:t>
            </a:fld>
            <a:endParaRPr lang="en-US"/>
          </a:p>
        </p:txBody>
      </p:sp>
    </p:spTree>
    <p:extLst>
      <p:ext uri="{BB962C8B-B14F-4D97-AF65-F5344CB8AC3E}">
        <p14:creationId xmlns:p14="http://schemas.microsoft.com/office/powerpoint/2010/main" val="3115739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11</a:t>
            </a:fld>
            <a:endParaRPr lang="en-US"/>
          </a:p>
        </p:txBody>
      </p:sp>
    </p:spTree>
    <p:extLst>
      <p:ext uri="{BB962C8B-B14F-4D97-AF65-F5344CB8AC3E}">
        <p14:creationId xmlns:p14="http://schemas.microsoft.com/office/powerpoint/2010/main" val="204794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a:t>
            </a:fld>
            <a:endParaRPr lang="en-US"/>
          </a:p>
        </p:txBody>
      </p:sp>
    </p:spTree>
    <p:extLst>
      <p:ext uri="{BB962C8B-B14F-4D97-AF65-F5344CB8AC3E}">
        <p14:creationId xmlns:p14="http://schemas.microsoft.com/office/powerpoint/2010/main" val="365418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things about you that make you unique – or different than everyone else</a:t>
            </a:r>
          </a:p>
        </p:txBody>
      </p:sp>
      <p:sp>
        <p:nvSpPr>
          <p:cNvPr id="4" name="Slide Number Placeholder 3"/>
          <p:cNvSpPr>
            <a:spLocks noGrp="1"/>
          </p:cNvSpPr>
          <p:nvPr>
            <p:ph type="sldNum" sz="quarter" idx="5"/>
          </p:nvPr>
        </p:nvSpPr>
        <p:spPr/>
        <p:txBody>
          <a:bodyPr/>
          <a:lstStyle/>
          <a:p>
            <a:fld id="{8C5A9A95-B5FF-43CF-82CC-921C8BDB861F}" type="slidenum">
              <a:rPr lang="en-US" smtClean="0"/>
              <a:t>3</a:t>
            </a:fld>
            <a:endParaRPr lang="en-US"/>
          </a:p>
        </p:txBody>
      </p:sp>
    </p:spTree>
    <p:extLst>
      <p:ext uri="{BB962C8B-B14F-4D97-AF65-F5344CB8AC3E}">
        <p14:creationId xmlns:p14="http://schemas.microsoft.com/office/powerpoint/2010/main" val="158262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Arial" panose="020B0604020202020204" pitchFamily="34" charset="0"/>
                <a:cs typeface="Arial" panose="020B0604020202020204" pitchFamily="34" charset="0"/>
              </a:rPr>
              <a:t>Begin the session with a general discussion on organization and why we put things in certain places. You can use a relevant example such as the classroom, the library, or the grocery store to help illustrate the point and then ask the participants if they can think of their own examples. After discussing the </a:t>
            </a:r>
            <a:r>
              <a:rPr lang="en-US" sz="1200" i="1" dirty="0">
                <a:solidFill>
                  <a:srgbClr val="000000"/>
                </a:solidFill>
                <a:latin typeface="Arial" panose="020B0604020202020204" pitchFamily="34" charset="0"/>
                <a:cs typeface="Arial" panose="020B0604020202020204" pitchFamily="34" charset="0"/>
              </a:rPr>
              <a:t>what</a:t>
            </a:r>
            <a:r>
              <a:rPr lang="en-US" sz="1200" dirty="0">
                <a:solidFill>
                  <a:srgbClr val="000000"/>
                </a:solidFill>
                <a:latin typeface="Arial" panose="020B0604020202020204" pitchFamily="34" charset="0"/>
                <a:cs typeface="Arial" panose="020B0604020202020204" pitchFamily="34" charset="0"/>
              </a:rPr>
              <a:t>, move on to chat about the </a:t>
            </a:r>
            <a:r>
              <a:rPr lang="en-US" sz="1200" i="1" dirty="0">
                <a:solidFill>
                  <a:srgbClr val="000000"/>
                </a:solidFill>
                <a:latin typeface="Arial" panose="020B0604020202020204" pitchFamily="34" charset="0"/>
                <a:cs typeface="Arial" panose="020B0604020202020204" pitchFamily="34" charset="0"/>
              </a:rPr>
              <a:t>why</a:t>
            </a:r>
            <a:r>
              <a:rPr lang="en-US" sz="1200" dirty="0">
                <a:solidFill>
                  <a:srgbClr val="000000"/>
                </a:solidFill>
                <a:latin typeface="Arial" panose="020B0604020202020204" pitchFamily="34" charset="0"/>
                <a:cs typeface="Arial" panose="020B0604020202020204" pitchFamily="34" charset="0"/>
              </a:rPr>
              <a:t>. Why do we organize things and how do we choose to organize them? There are many possible answers, but make sure the discussion also includes the concept of similarities and patterns (both of how things look and how we use them) between different objects as a reason why things are often grouped together. From this discussion you can introduce the concepts of characteristics and traits as a way to organize things.</a:t>
            </a:r>
          </a:p>
          <a:p>
            <a:endParaRPr lang="en-US" sz="1200" dirty="0">
              <a:solidFill>
                <a:srgbClr val="000000"/>
              </a:solidFill>
              <a:latin typeface="Arial" panose="020B0604020202020204" pitchFamily="34" charset="0"/>
              <a:cs typeface="Arial" panose="020B0604020202020204" pitchFamily="34" charset="0"/>
            </a:endParaRPr>
          </a:p>
          <a:p>
            <a:r>
              <a:rPr lang="en-US" sz="1200" dirty="0">
                <a:solidFill>
                  <a:srgbClr val="000000"/>
                </a:solidFill>
                <a:latin typeface="Arial" panose="020B0604020202020204" pitchFamily="34" charset="0"/>
                <a:cs typeface="Arial" panose="020B0604020202020204" pitchFamily="34" charset="0"/>
              </a:rPr>
              <a:t>An example introduction is outlined below. </a:t>
            </a:r>
          </a:p>
          <a:p>
            <a:r>
              <a:rPr lang="en-US" sz="1200" dirty="0">
                <a:solidFill>
                  <a:srgbClr val="000000"/>
                </a:solidFill>
                <a:latin typeface="Arial" panose="020B0604020202020204" pitchFamily="34" charset="0"/>
                <a:cs typeface="Arial" panose="020B0604020202020204" pitchFamily="34" charset="0"/>
              </a:rPr>
              <a:t>Look in the cupboards in your kitchen—how are things organized? Probably the plates and bowls are in one place; cups in another; and knives, forks, and spoons in a drawer. People often like to organize their “stuff” based on its shape, size, and function. This helps us remember what we have and where to look when we need something. </a:t>
            </a:r>
          </a:p>
          <a:p>
            <a:r>
              <a:rPr lang="en-US" sz="1200" dirty="0">
                <a:solidFill>
                  <a:srgbClr val="000000"/>
                </a:solidFill>
                <a:latin typeface="Arial" panose="020B0604020202020204" pitchFamily="34" charset="0"/>
                <a:cs typeface="Arial" panose="020B0604020202020204" pitchFamily="34" charset="0"/>
              </a:rPr>
              <a:t>A similar thing can be said about how scientists keep track of living creatures. They like to group them together based on their similarities: how they look, what they are made of (their DNA), and how they behave. This activity of classification is called taxonomy. </a:t>
            </a:r>
          </a:p>
          <a:p>
            <a:r>
              <a:rPr lang="en-US" sz="1200" dirty="0">
                <a:solidFill>
                  <a:srgbClr val="000000"/>
                </a:solidFill>
                <a:latin typeface="Arial" panose="020B0604020202020204" pitchFamily="34" charset="0"/>
                <a:cs typeface="Arial" panose="020B0604020202020204" pitchFamily="34" charset="0"/>
              </a:rPr>
              <a:t>Taxonomy helps us keep track of all the organisms in the world and also helps us to understand where they came from, what they need to survive, and how </a:t>
            </a:r>
          </a:p>
          <a:p>
            <a:r>
              <a:rPr lang="en-US" sz="1200" dirty="0">
                <a:solidFill>
                  <a:srgbClr val="000000"/>
                </a:solidFill>
                <a:latin typeface="Arial" panose="020B0604020202020204" pitchFamily="34" charset="0"/>
                <a:cs typeface="Arial" panose="020B0604020202020204" pitchFamily="34" charset="0"/>
              </a:rPr>
              <a:t>they can be helpful (or harmful) to humans. </a:t>
            </a:r>
          </a:p>
          <a:p>
            <a:r>
              <a:rPr lang="en-US" sz="1200" dirty="0">
                <a:solidFill>
                  <a:srgbClr val="000000"/>
                </a:solidFill>
                <a:latin typeface="Arial" panose="020B0604020202020204" pitchFamily="34" charset="0"/>
                <a:cs typeface="Arial" panose="020B0604020202020204" pitchFamily="34" charset="0"/>
              </a:rPr>
              <a:t>For the following investigation you’ll be organizing the cards in a number of different ways. Each time we organize them we’ll spend some time discussing WHY you decided to organize the cards that way.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4</a:t>
            </a:fld>
            <a:endParaRPr lang="en-US"/>
          </a:p>
        </p:txBody>
      </p:sp>
    </p:spTree>
    <p:extLst>
      <p:ext uri="{BB962C8B-B14F-4D97-AF65-F5344CB8AC3E}">
        <p14:creationId xmlns:p14="http://schemas.microsoft.com/office/powerpoint/2010/main" val="1002293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Have participants take the cards and organize based on which ever reason they think is most interesting or relevant.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Then </a:t>
            </a:r>
            <a:r>
              <a:rPr lang="en-US" dirty="0">
                <a:latin typeface="Arial" panose="020B0604020202020204" pitchFamily="34" charset="0"/>
                <a:cs typeface="Arial" panose="020B0604020202020204" pitchFamily="34" charset="0"/>
              </a:rPr>
              <a:t>use just the animals and organize in the following ways:</a:t>
            </a:r>
          </a:p>
          <a:p>
            <a:pPr marL="638440" lvl="1" indent="-181240">
              <a:buFont typeface="Arial" panose="020B0604020202020204" pitchFamily="34" charset="0"/>
              <a:buChar char="•"/>
            </a:pPr>
            <a:r>
              <a:rPr lang="en-US" dirty="0">
                <a:latin typeface="Arial" panose="020B0604020202020204" pitchFamily="34" charset="0"/>
                <a:cs typeface="Arial" panose="020B0604020202020204" pitchFamily="34" charset="0"/>
              </a:rPr>
              <a:t>How do they move? (e.g., swim, fly, walk)?</a:t>
            </a:r>
          </a:p>
          <a:p>
            <a:pPr marL="638440" lvl="1" indent="-181240">
              <a:buFont typeface="Arial" panose="020B0604020202020204" pitchFamily="34" charset="0"/>
              <a:buChar char="•"/>
            </a:pPr>
            <a:r>
              <a:rPr lang="en-US" dirty="0">
                <a:latin typeface="Arial" panose="020B0604020202020204" pitchFamily="34" charset="0"/>
                <a:cs typeface="Arial" panose="020B0604020202020204" pitchFamily="34" charset="0"/>
              </a:rPr>
              <a:t>How many legs do they have (0,2,3,6,8, more)?</a:t>
            </a:r>
          </a:p>
          <a:p>
            <a:pPr marL="638440" lvl="1" indent="-181240">
              <a:buFont typeface="Arial" panose="020B0604020202020204" pitchFamily="34" charset="0"/>
              <a:buChar char="•"/>
            </a:pPr>
            <a:r>
              <a:rPr lang="en-US" dirty="0">
                <a:latin typeface="Arial" panose="020B0604020202020204" pitchFamily="34" charset="0"/>
                <a:cs typeface="Arial" panose="020B0604020202020204" pitchFamily="34" charset="0"/>
              </a:rPr>
              <a:t>What covers their body (hair, fur, feathers, scales, others)</a:t>
            </a:r>
          </a:p>
          <a:p>
            <a:pPr marL="638440" lvl="1" indent="-181240">
              <a:buFont typeface="Arial" panose="020B0604020202020204" pitchFamily="34" charset="0"/>
              <a:buChar char="•"/>
            </a:pPr>
            <a:r>
              <a:rPr lang="en-US" dirty="0">
                <a:latin typeface="Arial" panose="020B0604020202020204" pitchFamily="34" charset="0"/>
                <a:cs typeface="Arial" panose="020B0604020202020204" pitchFamily="34" charset="0"/>
              </a:rPr>
              <a:t>How do </a:t>
            </a:r>
            <a:r>
              <a:rPr lang="en-US" sz="1200" dirty="0">
                <a:latin typeface="Arial" panose="020B0604020202020204" pitchFamily="34" charset="0"/>
                <a:cs typeface="Arial" panose="020B0604020202020204" pitchFamily="34" charset="0"/>
              </a:rPr>
              <a:t>they breathe (lungs, gills)</a:t>
            </a:r>
          </a:p>
          <a:p>
            <a:pPr marL="638440" lvl="1" indent="-181240">
              <a:buFont typeface="Arial" panose="020B0604020202020204" pitchFamily="34" charset="0"/>
              <a:buChar char="•"/>
            </a:pPr>
            <a:r>
              <a:rPr lang="en-US" sz="1200" dirty="0">
                <a:latin typeface="Arial" panose="020B0604020202020204" pitchFamily="34" charset="0"/>
                <a:cs typeface="Arial" panose="020B0604020202020204" pitchFamily="34" charset="0"/>
              </a:rPr>
              <a:t>How are their young produced (live, eggs (hard shell or in water)?</a:t>
            </a:r>
          </a:p>
          <a:p>
            <a:pPr marL="638440" lvl="1" indent="-181240">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Where do they live?</a:t>
            </a:r>
          </a:p>
        </p:txBody>
      </p:sp>
      <p:sp>
        <p:nvSpPr>
          <p:cNvPr id="4" name="Slide Number Placeholder 3"/>
          <p:cNvSpPr>
            <a:spLocks noGrp="1"/>
          </p:cNvSpPr>
          <p:nvPr>
            <p:ph type="sldNum" sz="quarter" idx="5"/>
          </p:nvPr>
        </p:nvSpPr>
        <p:spPr/>
        <p:txBody>
          <a:bodyPr/>
          <a:lstStyle/>
          <a:p>
            <a:fld id="{8C5A9A95-B5FF-43CF-82CC-921C8BDB861F}" type="slidenum">
              <a:rPr lang="en-US" smtClean="0"/>
              <a:t>5</a:t>
            </a:fld>
            <a:endParaRPr lang="en-US"/>
          </a:p>
        </p:txBody>
      </p:sp>
    </p:spTree>
    <p:extLst>
      <p:ext uri="{BB962C8B-B14F-4D97-AF65-F5344CB8AC3E}">
        <p14:creationId xmlns:p14="http://schemas.microsoft.com/office/powerpoint/2010/main" val="3099720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Ants – can lift 10-50x their weight</a:t>
            </a:r>
          </a:p>
          <a:p>
            <a:r>
              <a:rPr lang="en-US" dirty="0"/>
              <a:t>Bees – 5 eyes and can fly 20 mph</a:t>
            </a:r>
          </a:p>
          <a:p>
            <a:r>
              <a:rPr lang="en-US" dirty="0"/>
              <a:t>Cockroaches - A cockroach can live almost a month without food, two weeks without water, and hold their breath for 40 minutes</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6</a:t>
            </a:fld>
            <a:endParaRPr lang="en-US"/>
          </a:p>
        </p:txBody>
      </p:sp>
    </p:spTree>
    <p:extLst>
      <p:ext uri="{BB962C8B-B14F-4D97-AF65-F5344CB8AC3E}">
        <p14:creationId xmlns:p14="http://schemas.microsoft.com/office/powerpoint/2010/main" val="341818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7</a:t>
            </a:fld>
            <a:endParaRPr lang="en-US"/>
          </a:p>
        </p:txBody>
      </p:sp>
    </p:spTree>
    <p:extLst>
      <p:ext uri="{BB962C8B-B14F-4D97-AF65-F5344CB8AC3E}">
        <p14:creationId xmlns:p14="http://schemas.microsoft.com/office/powerpoint/2010/main" val="2504421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8</a:t>
            </a:fld>
            <a:endParaRPr lang="en-US"/>
          </a:p>
        </p:txBody>
      </p:sp>
    </p:spTree>
    <p:extLst>
      <p:ext uri="{BB962C8B-B14F-4D97-AF65-F5344CB8AC3E}">
        <p14:creationId xmlns:p14="http://schemas.microsoft.com/office/powerpoint/2010/main" val="502552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9</a:t>
            </a:fld>
            <a:endParaRPr lang="en-US"/>
          </a:p>
        </p:txBody>
      </p:sp>
    </p:spTree>
    <p:extLst>
      <p:ext uri="{BB962C8B-B14F-4D97-AF65-F5344CB8AC3E}">
        <p14:creationId xmlns:p14="http://schemas.microsoft.com/office/powerpoint/2010/main" val="89490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BB92B-7FCD-A76B-B318-4DE63DFC31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B6A658-A960-5286-7432-034A6CE8505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5E9F66-3342-7727-4C88-41B87E5DD2B2}"/>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4FBF3234-DBF8-8F1D-177B-68E217BA0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B7908-3F9B-45AF-CBE0-844F2707322A}"/>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427034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66E5-C5D3-D8DD-4A52-846EDC61CB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3E0C0-91F0-8B1D-38EB-8539821E52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82304-AA43-98AB-582A-F1211473620A}"/>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C827F2CC-29DA-EDC5-FA19-36CE4BDD3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84E7A-18C9-97A7-7766-9ABE5A52BF7C}"/>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81706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F318FE-E381-BF51-B5F2-066AD61E28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C9B6EE-6E4E-F72D-F692-A155AA45A9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1ECB6-5286-1600-9E05-30FAD8172219}"/>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B819059D-59EA-DCA4-8CFA-439D88E64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735B0-BD84-AF64-6EF6-D8C115BCF25B}"/>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242056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AE0A-F380-949F-7840-32DDA999A9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72B5D9-BF54-173E-233F-37B4D127A3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F72C3-1FBB-5905-CBB8-64B26482159E}"/>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C0F39079-F4C3-E539-D510-9825C0FB6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81E0F-6B55-E33A-9E35-0E7078CEF79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768294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2468-18F5-BB63-DCD9-C5230F2F8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764F9-648B-E89C-1BED-0E4E19929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D6E59-54D9-1477-1907-735BEA8A80B4}"/>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F2381FFE-9ECB-A8BE-B20F-8172582D7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46655-05F8-FFEB-AD7D-98DF5DDFFC21}"/>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642720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A572-4558-724A-67BC-FE934D654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FE8E2-F85E-2245-64E8-A6565CD72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4A39C-D8C7-279B-59A8-04B4A4525731}"/>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6ABF0C61-B5DD-6CA3-171F-BE068E65C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33EC2-E98F-BBD1-D5CA-B96D36768F7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009887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323E-D022-9EB8-A635-A1977630C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7D6C99-F71D-2493-59FB-A60EDF9B3B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0CBE66-BC5D-8475-F4C2-1B787AFE95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F81AF-1EA6-D623-AD13-7A0C8C59259F}"/>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A29D95CE-C29E-A226-6356-C60F6CF7B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C6662-D9C9-9DAF-267A-BDB2F9079EEE}"/>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702895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160E-4F84-0B6B-6865-4DD215779C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BB96DC-6DD1-6E6B-62DC-0114242D8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A2F0D-AB0E-0A54-4F5E-84AE2F7A96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2A9854-607A-EC98-84F5-2498C7469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24CF55-C257-9B01-AD9D-D3636E6B5A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9A39C-F43D-4768-3793-0948BCB127F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8" name="Footer Placeholder 7">
            <a:extLst>
              <a:ext uri="{FF2B5EF4-FFF2-40B4-BE49-F238E27FC236}">
                <a16:creationId xmlns:a16="http://schemas.microsoft.com/office/drawing/2014/main" id="{5A657BB0-CEA0-5278-EF13-15EBD1C6C6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8E235C-3592-B521-0977-E2AF7761B61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1361828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FBD5-FE6C-062B-2F85-082C37C828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F40C5C-8FD7-206F-DADF-C3A5C69F93C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4" name="Footer Placeholder 3">
            <a:extLst>
              <a:ext uri="{FF2B5EF4-FFF2-40B4-BE49-F238E27FC236}">
                <a16:creationId xmlns:a16="http://schemas.microsoft.com/office/drawing/2014/main" id="{ED7005E1-3E56-E5F1-A25F-F70C66993D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810E5A-E3A0-A29A-CC6D-19D1B31C0883}"/>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28249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697FA-A5C2-E032-4A8B-F95F9DDEC167}"/>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3" name="Footer Placeholder 2">
            <a:extLst>
              <a:ext uri="{FF2B5EF4-FFF2-40B4-BE49-F238E27FC236}">
                <a16:creationId xmlns:a16="http://schemas.microsoft.com/office/drawing/2014/main" id="{A76613F2-6B74-F8F4-C59F-EE1AD75BE9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FA967-2148-B016-E90D-2907F919DCAA}"/>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006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3F8A-22BE-3CF9-21D2-B0574ED19E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A07256-CE48-9A9A-BF4B-5C012BE9B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500D14-7A87-F2EC-3C13-C8D3A1AEE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BD38C-4750-D81C-E2D3-83D7918658CB}"/>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27DD40FB-A9B2-390D-6535-B19B5F4F4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07102-1F25-2563-0156-A9933DEF4570}"/>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4423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A4FB-D509-13EF-CA6A-B104F1C803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7EC5F0-82DC-DA0B-0265-41CBDDA297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B0040-D396-BBD7-3F7C-3A31272D6B06}"/>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07F15ABF-A2F8-B366-EBCD-9BA5EEAD2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1135B-3987-32F1-4F6F-9DB60536F875}"/>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679871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F298-971F-58F6-5258-0B7ACF878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270A3E-F186-E5B0-5D82-91EEAA324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892E50-6A56-A8BD-9C60-E236AD873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0CD64-FD92-5AD3-EFDE-619A5C95D868}"/>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60927C6F-0531-9516-95FC-8D1930DD2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9C8B6-6C86-20B2-8D10-C464C0843C8C}"/>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554945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050A-B8D2-EA06-29FB-390462580A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63BC0E-11BF-A44B-2ED3-7179D362A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B97C3-BBBA-9363-EE4F-8BC0097E51B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BFBB48B4-6C93-1276-D93A-835907C84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32C6C-5CEA-0A81-3D35-EE461509F3C1}"/>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859433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FF4D8F-8C17-B0FB-59B4-83D1EAC7D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8F23E4-18B0-56DC-FD8E-B1FE6AC43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5C283-B103-BB16-A647-C6F47767922B}"/>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A0118856-64A8-02FB-CC7B-7A8527F42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30D6B-AA8E-7491-AB87-3177E4811B25}"/>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22919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EB0F-0BBA-CCF4-4E32-D37DBD7BB5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0C8BA9-7EFF-3401-43ED-12F7484225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65FBC-B2FD-FCDE-8D1C-DE2D2D515B33}"/>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955D0AAC-1AE0-287C-93FD-5FC203E86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2E5F7-33AB-2A56-D4FE-46D5420F13C4}"/>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271980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1D1C-2319-86BE-D190-DE092CEBBB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D78B88-01F0-592A-8565-85421D8894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11AE0-5AA8-5882-F4D3-D1BA4F427CA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DFCEAB-A201-E316-3595-489BA319F0FD}"/>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C285E32B-B22E-5A28-C02C-2EEE12F15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FA441-F361-E85A-72A8-F173C6EA3990}"/>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53989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554F-EB23-EE32-CB5A-9177897BD6F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73D9F1-4A23-6792-5FCB-76AE964DBE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C0171F-AA8A-A03D-AF6B-09E562442A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D346F-A724-E71C-8DCB-7E1DE0846F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98D0CE-5C9F-9558-7036-1D6DD850175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620B33-25F1-3BFE-4CAF-D37D4B5B13AF}"/>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8" name="Footer Placeholder 7">
            <a:extLst>
              <a:ext uri="{FF2B5EF4-FFF2-40B4-BE49-F238E27FC236}">
                <a16:creationId xmlns:a16="http://schemas.microsoft.com/office/drawing/2014/main" id="{8F4208B7-CF47-0727-D0DE-130BAECFC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4C6F7D-F8E2-86D7-B012-09C8F38F6177}"/>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03852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A89D-7D8E-9A08-9110-095564C7A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DE51CC9-4CD7-E3DC-207D-05490989CE0B}"/>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4" name="Footer Placeholder 3">
            <a:extLst>
              <a:ext uri="{FF2B5EF4-FFF2-40B4-BE49-F238E27FC236}">
                <a16:creationId xmlns:a16="http://schemas.microsoft.com/office/drawing/2014/main" id="{690EBF10-31BE-4C36-33BC-454C44E16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EA1117-4DDD-B921-B9C3-22101A20844B}"/>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79591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698B71-CC05-C9EF-783A-768ACDE4306D}"/>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3" name="Footer Placeholder 2">
            <a:extLst>
              <a:ext uri="{FF2B5EF4-FFF2-40B4-BE49-F238E27FC236}">
                <a16:creationId xmlns:a16="http://schemas.microsoft.com/office/drawing/2014/main" id="{A676FE03-B09F-73EB-EF9F-5726F4AE68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9B9926-4736-3618-E429-CC8765558687}"/>
              </a:ext>
            </a:extLst>
          </p:cNvPr>
          <p:cNvSpPr>
            <a:spLocks noGrp="1"/>
          </p:cNvSpPr>
          <p:nvPr>
            <p:ph type="sldNum" sz="quarter" idx="12"/>
          </p:nvPr>
        </p:nvSpPr>
        <p:spPr/>
        <p:txBody>
          <a:bodyPr/>
          <a:lstStyle/>
          <a:p>
            <a:fld id="{FDDC7602-277B-427E-BBEE-C9563CB8F19D}" type="slidenum">
              <a:rPr lang="en-US" smtClean="0"/>
              <a:t>‹#›</a:t>
            </a:fld>
            <a:endParaRPr lang="en-US"/>
          </a:p>
        </p:txBody>
      </p:sp>
      <p:pic>
        <p:nvPicPr>
          <p:cNvPr id="5" name="Picture 4" descr="A picture containing logo&#10;&#10;Description automatically generated">
            <a:extLst>
              <a:ext uri="{FF2B5EF4-FFF2-40B4-BE49-F238E27FC236}">
                <a16:creationId xmlns:a16="http://schemas.microsoft.com/office/drawing/2014/main" id="{943918A1-C1F5-8C23-C614-D2C61511CD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1470" y="6338630"/>
            <a:ext cx="1619530" cy="400564"/>
          </a:xfrm>
          <a:prstGeom prst="rect">
            <a:avLst/>
          </a:prstGeom>
        </p:spPr>
      </p:pic>
    </p:spTree>
    <p:extLst>
      <p:ext uri="{BB962C8B-B14F-4D97-AF65-F5344CB8AC3E}">
        <p14:creationId xmlns:p14="http://schemas.microsoft.com/office/powerpoint/2010/main" val="2571273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2C7F-76F9-3B0F-6598-E8DA134AC3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A0A457-B4AC-07A2-5977-5B52A4C863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DCE6B-4922-4892-2B47-CA80A23AED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816B0-BF6C-9A4A-34D6-840CB8F5D897}"/>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39548334-A1DA-F64F-8845-8734023FC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F176F-E6AC-22A0-62B6-A9FEB4BE3A14}"/>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1759621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8A01-BDC9-7177-1563-9E9CA1F652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491BEA-4C92-14E7-2A9E-6E5B42A32E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5A43C7-A449-D02D-20EE-169548A254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FA4C3-7120-9668-D8AC-8CCCD9DCC509}"/>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4554178C-6F07-1210-7661-B02A75C79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EC30C-87EC-EB18-9951-D870B304AAD0}"/>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155431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589E88-8FDA-BB5B-5AF0-5EFEA603E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84BB5443-114D-5061-212D-2B5AC7778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D33A57-F6CA-EEEF-FC7D-C807C84B7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C7602-277B-427E-BBEE-C9563CB8F19D}" type="slidenum">
              <a:rPr lang="en-US" smtClean="0"/>
              <a:t>‹#›</a:t>
            </a:fld>
            <a:endParaRPr lang="en-US"/>
          </a:p>
        </p:txBody>
      </p:sp>
      <p:sp>
        <p:nvSpPr>
          <p:cNvPr id="7" name="Rectangle: Rounded Corners 6">
            <a:extLst>
              <a:ext uri="{FF2B5EF4-FFF2-40B4-BE49-F238E27FC236}">
                <a16:creationId xmlns:a16="http://schemas.microsoft.com/office/drawing/2014/main" id="{37A72840-E5D8-87BB-6D05-C2B7C614878A}"/>
              </a:ext>
            </a:extLst>
          </p:cNvPr>
          <p:cNvSpPr/>
          <p:nvPr userDrawn="1"/>
        </p:nvSpPr>
        <p:spPr>
          <a:xfrm>
            <a:off x="125894" y="822960"/>
            <a:ext cx="11920330" cy="78528"/>
          </a:xfrm>
          <a:prstGeom prst="roundRect">
            <a:avLst>
              <a:gd name="adj" fmla="val 50000"/>
            </a:avLst>
          </a:prstGeom>
          <a:solidFill>
            <a:srgbClr val="96C93D"/>
          </a:solidFill>
          <a:ln>
            <a:solidFill>
              <a:srgbClr val="96C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495D49E-C5D0-43B4-14EB-CD15C31B9797}"/>
              </a:ext>
            </a:extLst>
          </p:cNvPr>
          <p:cNvPicPr>
            <a:picLocks noChangeAspect="1"/>
          </p:cNvPicPr>
          <p:nvPr userDrawn="1"/>
        </p:nvPicPr>
        <p:blipFill rotWithShape="1">
          <a:blip r:embed="rId13">
            <a:alphaModFix amt="5000"/>
            <a:extLst>
              <a:ext uri="{28A0092B-C50C-407E-A947-70E740481C1C}">
                <a14:useLocalDpi xmlns:a14="http://schemas.microsoft.com/office/drawing/2010/main" val="0"/>
              </a:ext>
            </a:extLst>
          </a:blip>
          <a:srcRect t="1" r="68975" b="-11113"/>
          <a:stretch/>
        </p:blipFill>
        <p:spPr>
          <a:xfrm>
            <a:off x="2447377" y="983727"/>
            <a:ext cx="7277363" cy="6394508"/>
          </a:xfrm>
          <a:prstGeom prst="rect">
            <a:avLst/>
          </a:prstGeom>
        </p:spPr>
      </p:pic>
    </p:spTree>
    <p:extLst>
      <p:ext uri="{BB962C8B-B14F-4D97-AF65-F5344CB8AC3E}">
        <p14:creationId xmlns:p14="http://schemas.microsoft.com/office/powerpoint/2010/main" val="296302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1570B-9E21-B0EB-3D52-5BFC29512E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31B33B-4953-86B6-041B-A65070EA8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81280-F7FF-49DF-DC71-BAEF5D370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CF05FA65-A58A-C87F-EE7E-4465C777D1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675B22-66A8-76F7-A3EA-378743387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4D04C-2DA9-40E9-9BDC-156CAB9DDB9A}" type="slidenum">
              <a:rPr lang="en-US" smtClean="0"/>
              <a:t>‹#›</a:t>
            </a:fld>
            <a:endParaRPr lang="en-US"/>
          </a:p>
        </p:txBody>
      </p:sp>
    </p:spTree>
    <p:extLst>
      <p:ext uri="{BB962C8B-B14F-4D97-AF65-F5344CB8AC3E}">
        <p14:creationId xmlns:p14="http://schemas.microsoft.com/office/powerpoint/2010/main" val="2621796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americanmushrooms.com/edibles2.ht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78FC0-C60A-5191-E732-30D435CD6F8B}"/>
              </a:ext>
            </a:extLst>
          </p:cNvPr>
          <p:cNvSpPr txBox="1"/>
          <p:nvPr/>
        </p:nvSpPr>
        <p:spPr>
          <a:xfrm>
            <a:off x="1133061" y="1273789"/>
            <a:ext cx="10038522" cy="830997"/>
          </a:xfrm>
          <a:prstGeom prst="rect">
            <a:avLst/>
          </a:prstGeom>
          <a:noFill/>
        </p:spPr>
        <p:txBody>
          <a:bodyPr wrap="square" rtlCol="0">
            <a:spAutoFit/>
          </a:bodyPr>
          <a:lstStyle/>
          <a:p>
            <a:pPr algn="ctr"/>
            <a:r>
              <a:rPr lang="en-US" sz="4800" b="1" dirty="0">
                <a:ln w="22225">
                  <a:solidFill>
                    <a:schemeClr val="tx1"/>
                  </a:solidFill>
                  <a:prstDash val="solid"/>
                </a:ln>
                <a:solidFill>
                  <a:srgbClr val="00B050"/>
                </a:solidFill>
                <a:latin typeface="Comic Sans MS" panose="030F0702030302020204" pitchFamily="66" charset="0"/>
                <a:cs typeface="Levenim MT" panose="02010502060101010101" pitchFamily="2" charset="-79"/>
              </a:rPr>
              <a:t>Collaborative Communities</a:t>
            </a:r>
            <a:endParaRPr lang="en-US" sz="6000" b="1" dirty="0">
              <a:ln w="22225">
                <a:solidFill>
                  <a:schemeClr val="tx1"/>
                </a:solidFill>
                <a:prstDash val="solid"/>
              </a:ln>
              <a:solidFill>
                <a:srgbClr val="00B050"/>
              </a:solidFill>
              <a:latin typeface="Comic Sans MS" panose="030F0702030302020204" pitchFamily="66" charset="0"/>
              <a:cs typeface="Levenim MT" panose="02010502060101010101" pitchFamily="2" charset="-79"/>
            </a:endParaRPr>
          </a:p>
        </p:txBody>
      </p:sp>
      <p:sp>
        <p:nvSpPr>
          <p:cNvPr id="6" name="TextBox 5">
            <a:extLst>
              <a:ext uri="{FF2B5EF4-FFF2-40B4-BE49-F238E27FC236}">
                <a16:creationId xmlns:a16="http://schemas.microsoft.com/office/drawing/2014/main" id="{C659DFA6-716A-5C8A-1A14-FE97A8B49488}"/>
              </a:ext>
            </a:extLst>
          </p:cNvPr>
          <p:cNvSpPr txBox="1"/>
          <p:nvPr/>
        </p:nvSpPr>
        <p:spPr>
          <a:xfrm>
            <a:off x="5158409" y="2485360"/>
            <a:ext cx="1875182" cy="369332"/>
          </a:xfrm>
          <a:prstGeom prst="rect">
            <a:avLst/>
          </a:prstGeom>
          <a:noFill/>
        </p:spPr>
        <p:txBody>
          <a:bodyPr wrap="square" rtlCol="0">
            <a:spAutoFit/>
          </a:bodyPr>
          <a:lstStyle/>
          <a:p>
            <a:pPr algn="ctr"/>
            <a:r>
              <a:rPr lang="en-US" dirty="0">
                <a:latin typeface="Comic Sans MS" panose="030F0702030302020204" pitchFamily="66" charset="0"/>
              </a:rPr>
              <a:t>Presented by</a:t>
            </a:r>
          </a:p>
        </p:txBody>
      </p:sp>
      <p:pic>
        <p:nvPicPr>
          <p:cNvPr id="7" name="Picture 6" descr="A green text on a black background&#10;&#10;Description automatically generated">
            <a:extLst>
              <a:ext uri="{FF2B5EF4-FFF2-40B4-BE49-F238E27FC236}">
                <a16:creationId xmlns:a16="http://schemas.microsoft.com/office/drawing/2014/main" id="{21445801-7335-F9AD-B0B5-75DACD197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196" y="3235266"/>
            <a:ext cx="5089792" cy="1260032"/>
          </a:xfrm>
          <a:prstGeom prst="rect">
            <a:avLst/>
          </a:prstGeom>
        </p:spPr>
      </p:pic>
    </p:spTree>
    <p:extLst>
      <p:ext uri="{BB962C8B-B14F-4D97-AF65-F5344CB8AC3E}">
        <p14:creationId xmlns:p14="http://schemas.microsoft.com/office/powerpoint/2010/main" val="152189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493714" y="1575680"/>
            <a:ext cx="5140169" cy="3897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i="0" dirty="0">
                <a:solidFill>
                  <a:srgbClr val="2B2B2B"/>
                </a:solidFill>
                <a:effectLst/>
                <a:latin typeface="Comic Sans MS" panose="030F0702030302020204" pitchFamily="66" charset="0"/>
              </a:rPr>
              <a:t>Elephants can smell water up to three miles away</a:t>
            </a:r>
          </a:p>
          <a:p>
            <a:pPr>
              <a:lnSpc>
                <a:spcPct val="100000"/>
              </a:lnSpc>
            </a:pPr>
            <a:r>
              <a:rPr lang="en-US" sz="1000" i="0" dirty="0">
                <a:solidFill>
                  <a:srgbClr val="2B2B2B"/>
                </a:solidFill>
                <a:effectLst/>
                <a:latin typeface="Comic Sans MS" panose="030F0702030302020204" pitchFamily="66" charset="0"/>
              </a:rPr>
              <a:t>Hummingbirds have wings that beat up to 200 times a second. They are also the only birds able to hover, and they can fly backwards and even upside down!</a:t>
            </a:r>
            <a:endParaRPr lang="en-US" sz="1000" dirty="0">
              <a:solidFill>
                <a:srgbClr val="2B2B2B"/>
              </a:solidFill>
              <a:latin typeface="Comic Sans MS" panose="030F0702030302020204" pitchFamily="66" charset="0"/>
            </a:endParaRPr>
          </a:p>
          <a:p>
            <a:pPr>
              <a:lnSpc>
                <a:spcPct val="100000"/>
              </a:lnSpc>
            </a:pPr>
            <a:r>
              <a:rPr lang="en-US" sz="1000" dirty="0">
                <a:solidFill>
                  <a:srgbClr val="2B2B2B"/>
                </a:solidFill>
                <a:latin typeface="Comic Sans MS" panose="030F0702030302020204" pitchFamily="66" charset="0"/>
              </a:rPr>
              <a:t>Dogs </a:t>
            </a:r>
            <a:r>
              <a:rPr lang="en-US" sz="1000" i="0" dirty="0">
                <a:solidFill>
                  <a:srgbClr val="2B2B2B"/>
                </a:solidFill>
                <a:effectLst/>
                <a:latin typeface="Comic Sans MS" panose="030F0702030302020204" pitchFamily="66" charset="0"/>
              </a:rPr>
              <a:t>have a sense of smell ranging from 100,000 to 1,000,000 times more sensitive than a human’s; 100 million times greater in bloodhounds. </a:t>
            </a:r>
          </a:p>
          <a:p>
            <a:pPr>
              <a:lnSpc>
                <a:spcPct val="100000"/>
              </a:lnSpc>
            </a:pPr>
            <a:r>
              <a:rPr lang="en-US" sz="1000" i="0" dirty="0">
                <a:solidFill>
                  <a:srgbClr val="2B2B2B"/>
                </a:solidFill>
                <a:effectLst/>
                <a:latin typeface="Comic Sans MS" panose="030F0702030302020204" pitchFamily="66" charset="0"/>
              </a:rPr>
              <a:t>Cows have almost total 360-degree panoramic vision. They also have an excellent sense of smell and are able to detect odors 5-6 miles away. They can also hear both high and low frequency sounds beyond human capability.</a:t>
            </a:r>
            <a:endParaRPr lang="en-US" sz="1000" dirty="0">
              <a:solidFill>
                <a:srgbClr val="2B2B2B"/>
              </a:solidFill>
              <a:latin typeface="Comic Sans MS" panose="030F0702030302020204" pitchFamily="66" charset="0"/>
            </a:endParaRPr>
          </a:p>
          <a:p>
            <a:pPr>
              <a:lnSpc>
                <a:spcPct val="100000"/>
              </a:lnSpc>
            </a:pPr>
            <a:r>
              <a:rPr lang="en-US" sz="1000" i="0" dirty="0">
                <a:solidFill>
                  <a:srgbClr val="2B2B2B"/>
                </a:solidFill>
                <a:effectLst/>
                <a:latin typeface="Comic Sans MS" panose="030F0702030302020204" pitchFamily="66" charset="0"/>
              </a:rPr>
              <a:t>A butterfly’s sense of taste is 200 times stronger than ours!</a:t>
            </a:r>
          </a:p>
          <a:p>
            <a:pPr>
              <a:lnSpc>
                <a:spcPct val="100000"/>
              </a:lnSpc>
            </a:pPr>
            <a:r>
              <a:rPr lang="en-US" sz="1000" i="0" dirty="0">
                <a:solidFill>
                  <a:srgbClr val="2B2B2B"/>
                </a:solidFill>
                <a:effectLst/>
                <a:latin typeface="Comic Sans MS" panose="030F0702030302020204" pitchFamily="66" charset="0"/>
              </a:rPr>
              <a:t>Rabbits can see behind themselves without turning their head.</a:t>
            </a:r>
            <a:endParaRPr lang="en-US" sz="1000" dirty="0">
              <a:solidFill>
                <a:srgbClr val="2B2B2B"/>
              </a:solidFill>
              <a:latin typeface="Comic Sans MS" panose="030F0702030302020204" pitchFamily="66" charset="0"/>
            </a:endParaRPr>
          </a:p>
          <a:p>
            <a:pPr>
              <a:lnSpc>
                <a:spcPct val="100000"/>
              </a:lnSpc>
            </a:pPr>
            <a:r>
              <a:rPr lang="en-US" sz="1000" i="0" dirty="0">
                <a:solidFill>
                  <a:srgbClr val="2B2B2B"/>
                </a:solidFill>
                <a:effectLst/>
                <a:latin typeface="Comic Sans MS" panose="030F0702030302020204" pitchFamily="66" charset="0"/>
              </a:rPr>
              <a:t>Chickens have a complex language all of their own, with over 30 different types of alarm calls depending on the type of threat. They also have great memories and can differentiate between over 100 different faces (</a:t>
            </a:r>
            <a:r>
              <a:rPr lang="en-US" sz="1000" i="1" dirty="0">
                <a:solidFill>
                  <a:srgbClr val="2B2B2B"/>
                </a:solidFill>
                <a:effectLst/>
                <a:latin typeface="Comic Sans MS" panose="030F0702030302020204" pitchFamily="66" charset="0"/>
              </a:rPr>
              <a:t>of their fellow chickens).</a:t>
            </a:r>
          </a:p>
          <a:p>
            <a:pPr>
              <a:lnSpc>
                <a:spcPct val="100000"/>
              </a:lnSpc>
            </a:pPr>
            <a:r>
              <a:rPr lang="en-US" sz="1000" i="0" dirty="0">
                <a:solidFill>
                  <a:srgbClr val="2B2B2B"/>
                </a:solidFill>
                <a:effectLst/>
                <a:latin typeface="Comic Sans MS" panose="030F0702030302020204" pitchFamily="66" charset="0"/>
              </a:rPr>
              <a:t>Goldfish are the only animals that can see in both infrared and ultraviolet light.</a:t>
            </a:r>
          </a:p>
          <a:p>
            <a:pPr>
              <a:lnSpc>
                <a:spcPct val="100000"/>
              </a:lnSpc>
            </a:pPr>
            <a:r>
              <a:rPr lang="en-US" sz="1000" i="0" dirty="0">
                <a:solidFill>
                  <a:srgbClr val="000000"/>
                </a:solidFill>
                <a:effectLst/>
                <a:latin typeface="Comic Sans MS" panose="030F0702030302020204" pitchFamily="66" charset="0"/>
              </a:rPr>
              <a:t>Electric eels can transmit a shock between 600 and 800 Volts</a:t>
            </a:r>
          </a:p>
          <a:p>
            <a:pPr>
              <a:lnSpc>
                <a:spcPct val="100000"/>
              </a:lnSpc>
            </a:pPr>
            <a:r>
              <a:rPr lang="en-US" sz="1000" i="0" dirty="0">
                <a:solidFill>
                  <a:srgbClr val="000000"/>
                </a:solidFill>
                <a:effectLst/>
                <a:latin typeface="Comic Sans MS" panose="030F0702030302020204" pitchFamily="66" charset="0"/>
              </a:rPr>
              <a:t>Mountain Stone </a:t>
            </a:r>
            <a:r>
              <a:rPr lang="en-US" sz="1000" i="0" dirty="0" err="1">
                <a:solidFill>
                  <a:srgbClr val="000000"/>
                </a:solidFill>
                <a:effectLst/>
                <a:latin typeface="Comic Sans MS" panose="030F0702030302020204" pitchFamily="66" charset="0"/>
              </a:rPr>
              <a:t>Wetas</a:t>
            </a:r>
            <a:r>
              <a:rPr lang="en-US" sz="1000" i="0" dirty="0">
                <a:solidFill>
                  <a:srgbClr val="000000"/>
                </a:solidFill>
                <a:effectLst/>
                <a:latin typeface="Comic Sans MS" panose="030F0702030302020204" pitchFamily="66" charset="0"/>
              </a:rPr>
              <a:t> freeze, but remain alive</a:t>
            </a:r>
          </a:p>
          <a:p>
            <a:pPr>
              <a:lnSpc>
                <a:spcPct val="100000"/>
              </a:lnSpc>
            </a:pPr>
            <a:r>
              <a:rPr lang="en-US" sz="1000" i="0" dirty="0">
                <a:solidFill>
                  <a:srgbClr val="000000"/>
                </a:solidFill>
                <a:effectLst/>
                <a:latin typeface="Comic Sans MS" panose="030F0702030302020204" pitchFamily="66" charset="0"/>
              </a:rPr>
              <a:t>Jaguars have killer jaws</a:t>
            </a:r>
            <a:endParaRPr lang="en-US" sz="1000" i="0" dirty="0">
              <a:solidFill>
                <a:srgbClr val="2B2B2B"/>
              </a:solidFill>
              <a:effectLst/>
              <a:latin typeface="Comic Sans MS" panose="030F0702030302020204" pitchFamily="66" charset="0"/>
            </a:endParaRPr>
          </a:p>
          <a:p>
            <a:pPr>
              <a:lnSpc>
                <a:spcPct val="100000"/>
              </a:lnSpc>
            </a:pPr>
            <a:r>
              <a:rPr lang="en-US" sz="1000" i="0" dirty="0">
                <a:solidFill>
                  <a:srgbClr val="000000"/>
                </a:solidFill>
                <a:effectLst/>
                <a:latin typeface="Comic Sans MS" panose="030F0702030302020204" pitchFamily="66" charset="0"/>
              </a:rPr>
              <a:t>Owls can twist their heads 270 degrees</a:t>
            </a:r>
          </a:p>
          <a:p>
            <a:pPr>
              <a:lnSpc>
                <a:spcPct val="100000"/>
              </a:lnSpc>
            </a:pPr>
            <a:endParaRPr lang="en-US" sz="1000" i="0" dirty="0">
              <a:solidFill>
                <a:srgbClr val="2B2B2B"/>
              </a:solidFill>
              <a:effectLst/>
              <a:latin typeface="Comic Sans MS" panose="030F0702030302020204" pitchFamily="66" charset="0"/>
            </a:endParaRPr>
          </a:p>
        </p:txBody>
      </p:sp>
      <p:sp>
        <p:nvSpPr>
          <p:cNvPr id="3" name="Content Placeholder 3">
            <a:extLst>
              <a:ext uri="{FF2B5EF4-FFF2-40B4-BE49-F238E27FC236}">
                <a16:creationId xmlns:a16="http://schemas.microsoft.com/office/drawing/2014/main" id="{78781641-7C5E-EF87-279C-2215D7F2CAC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Traits and Characteristics</a:t>
            </a:r>
          </a:p>
        </p:txBody>
      </p:sp>
      <p:sp>
        <p:nvSpPr>
          <p:cNvPr id="4" name="Content Placeholder 3">
            <a:extLst>
              <a:ext uri="{FF2B5EF4-FFF2-40B4-BE49-F238E27FC236}">
                <a16:creationId xmlns:a16="http://schemas.microsoft.com/office/drawing/2014/main" id="{B84D0D76-6E39-C0F5-2702-56E85F3C057F}"/>
              </a:ext>
            </a:extLst>
          </p:cNvPr>
          <p:cNvSpPr txBox="1">
            <a:spLocks/>
          </p:cNvSpPr>
          <p:nvPr/>
        </p:nvSpPr>
        <p:spPr>
          <a:xfrm>
            <a:off x="6132292" y="1750202"/>
            <a:ext cx="5565993" cy="3897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b="0" i="0" dirty="0">
                <a:solidFill>
                  <a:srgbClr val="3F3F46"/>
                </a:solidFill>
                <a:effectLst/>
                <a:latin typeface="Comic Sans MS" panose="030F0702030302020204" pitchFamily="66" charset="0"/>
              </a:rPr>
              <a:t>Welwitschia Mirabilis: The stem of this plant, which consists of two leaves, a strong stem and a root, both gets longer and wider and reaches a height of two meters and a width of eight meters. This plant, which draws even the slightest moisture inside it through this stem, can live for five years with no rain.</a:t>
            </a:r>
          </a:p>
          <a:p>
            <a:pPr>
              <a:lnSpc>
                <a:spcPct val="100000"/>
              </a:lnSpc>
            </a:pPr>
            <a:r>
              <a:rPr lang="en-US" sz="1000" b="0" i="0" dirty="0">
                <a:solidFill>
                  <a:srgbClr val="3F3F46"/>
                </a:solidFill>
                <a:effectLst/>
                <a:latin typeface="Comic Sans MS" panose="030F0702030302020204" pitchFamily="66" charset="0"/>
              </a:rPr>
              <a:t>The Selaginella </a:t>
            </a:r>
            <a:r>
              <a:rPr lang="en-US" sz="1000" b="0" i="0" dirty="0" err="1">
                <a:solidFill>
                  <a:srgbClr val="3F3F46"/>
                </a:solidFill>
                <a:effectLst/>
                <a:latin typeface="Comic Sans MS" panose="030F0702030302020204" pitchFamily="66" charset="0"/>
              </a:rPr>
              <a:t>lepidophylla</a:t>
            </a:r>
            <a:r>
              <a:rPr lang="en-US" sz="1000" b="0" i="0" dirty="0">
                <a:solidFill>
                  <a:srgbClr val="3F3F46"/>
                </a:solidFill>
                <a:effectLst/>
                <a:latin typeface="Comic Sans MS" panose="030F0702030302020204" pitchFamily="66" charset="0"/>
              </a:rPr>
              <a:t> also known as “Erica’s rose” is also a desert plant. The interesting thing about this plant is that it can live with almost no water. This plant completely dries during times of drought and turns into a ball by tucking in its branches and leaves. However, when rains begin, it revives again by opening its branches and leaves and starts all of its vital functions again.</a:t>
            </a:r>
          </a:p>
          <a:p>
            <a:pPr>
              <a:lnSpc>
                <a:spcPct val="100000"/>
              </a:lnSpc>
            </a:pPr>
            <a:r>
              <a:rPr lang="en-US" sz="1000" dirty="0">
                <a:solidFill>
                  <a:srgbClr val="3F3F46"/>
                </a:solidFill>
                <a:latin typeface="Comic Sans MS" panose="030F0702030302020204" pitchFamily="66" charset="0"/>
              </a:rPr>
              <a:t>Venus fly trap - </a:t>
            </a:r>
            <a:r>
              <a:rPr lang="en-US" sz="1000" b="0" i="0" dirty="0">
                <a:solidFill>
                  <a:srgbClr val="333333"/>
                </a:solidFill>
                <a:effectLst/>
                <a:latin typeface="Comic Sans MS" panose="030F0702030302020204" pitchFamily="66" charset="0"/>
              </a:rPr>
              <a:t>You might wonder how the trap is triggered. Well, with trigger hairs. When two hairs are touched within 20 seconds of each other or, if a single hair is touched twice, the trap snaps shut. Healthier Venus Flytraps close quicker. Scientists are unsure about the mechanism (it has to do with neighboring cells sending chemical messages to each other).</a:t>
            </a:r>
            <a:endParaRPr lang="en-US" sz="1000" dirty="0">
              <a:solidFill>
                <a:srgbClr val="3F3F46"/>
              </a:solidFill>
              <a:latin typeface="Comic Sans MS" panose="030F0702030302020204" pitchFamily="66" charset="0"/>
            </a:endParaRPr>
          </a:p>
          <a:p>
            <a:pPr>
              <a:lnSpc>
                <a:spcPct val="100000"/>
              </a:lnSpc>
            </a:pPr>
            <a:endParaRPr lang="en-US" sz="1000" i="0" dirty="0">
              <a:solidFill>
                <a:srgbClr val="3F3F46"/>
              </a:solidFill>
              <a:effectLst/>
              <a:latin typeface="Comic Sans MS" panose="030F0702030302020204" pitchFamily="66" charset="0"/>
            </a:endParaRPr>
          </a:p>
          <a:p>
            <a:pPr>
              <a:lnSpc>
                <a:spcPct val="100000"/>
              </a:lnSpc>
            </a:pPr>
            <a:r>
              <a:rPr lang="en-US" sz="1000" b="0" i="0" dirty="0">
                <a:solidFill>
                  <a:srgbClr val="333333"/>
                </a:solidFill>
                <a:effectLst/>
                <a:latin typeface="Comic Sans MS" panose="030F0702030302020204" pitchFamily="66" charset="0"/>
              </a:rPr>
              <a:t>The strangler fig is the biggest mooch of the plant kingdom. Not only does it mooch, it kills. There are many different species of strangler fig, but they all are basically the same thing: that roommate who steals all of your food, the guy at a party who steals all of your beer, or that guy in class who copied your homework and got a better grade. They are usually dispersed by hitch-hiking on birds and being dropped on the canopy of trees of a dense forest. They are wacky because they will grow up and down. They grow down so that their roots can rob the living tree of all its nutrients. It grows upwards to absorb sunlight. They often outlive the host tree by years.</a:t>
            </a:r>
          </a:p>
          <a:p>
            <a:pPr>
              <a:lnSpc>
                <a:spcPct val="100000"/>
              </a:lnSpc>
            </a:pPr>
            <a:r>
              <a:rPr lang="en-US" sz="1000" b="1" i="0" dirty="0">
                <a:solidFill>
                  <a:srgbClr val="333333"/>
                </a:solidFill>
                <a:effectLst/>
                <a:latin typeface="Comic Sans MS" panose="030F0702030302020204" pitchFamily="66" charset="0"/>
              </a:rPr>
              <a:t>Bear's-Head Tooth Mushroom </a:t>
            </a:r>
            <a:r>
              <a:rPr lang="en-US" sz="1000" b="0" i="0" dirty="0">
                <a:solidFill>
                  <a:srgbClr val="333333"/>
                </a:solidFill>
                <a:effectLst/>
                <a:latin typeface="Comic Sans MS" panose="030F0702030302020204" pitchFamily="66" charset="0"/>
              </a:rPr>
              <a:t>This amazing mushroom fights cancer, stimulates nerve growth, and helps kill roundworms. How do we know? Well, some really brave soul found out it was </a:t>
            </a:r>
            <a:r>
              <a:rPr lang="en-US" sz="1000" b="0" i="0" u="sng" dirty="0">
                <a:solidFill>
                  <a:srgbClr val="354366"/>
                </a:solidFill>
                <a:effectLst/>
                <a:latin typeface="Comic Sans MS" panose="030F0702030302020204" pitchFamily="66" charset="0"/>
                <a:hlinkClick r:id="rId3"/>
              </a:rPr>
              <a:t>edible</a:t>
            </a:r>
            <a:r>
              <a:rPr lang="en-US" sz="1000" b="0" i="0" dirty="0">
                <a:solidFill>
                  <a:srgbClr val="333333"/>
                </a:solidFill>
                <a:effectLst/>
                <a:latin typeface="Comic Sans MS" panose="030F0702030302020204" pitchFamily="66" charset="0"/>
              </a:rPr>
              <a:t>.</a:t>
            </a:r>
            <a:endParaRPr lang="en-US" sz="1000" i="0" dirty="0">
              <a:solidFill>
                <a:srgbClr val="2B2B2B"/>
              </a:solidFill>
              <a:effectLst/>
              <a:latin typeface="Comic Sans MS" panose="030F0702030302020204" pitchFamily="66" charset="0"/>
            </a:endParaRPr>
          </a:p>
        </p:txBody>
      </p:sp>
    </p:spTree>
    <p:extLst>
      <p:ext uri="{BB962C8B-B14F-4D97-AF65-F5344CB8AC3E}">
        <p14:creationId xmlns:p14="http://schemas.microsoft.com/office/powerpoint/2010/main" val="702971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641555" y="2112482"/>
            <a:ext cx="10471355" cy="2268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sz="2400" dirty="0">
                <a:latin typeface="Comic Sans MS" panose="030F0702030302020204" pitchFamily="66" charset="0"/>
              </a:rPr>
              <a:t>Working alone or in small groups, design your own superhero (or super villain), with as many cool traits as you want. Be sure to determine the back story of your superhero (or super villain) that describes where and how they got their super-powers. </a:t>
            </a:r>
          </a:p>
        </p:txBody>
      </p:sp>
      <p:sp>
        <p:nvSpPr>
          <p:cNvPr id="3" name="Content Placeholder 3">
            <a:extLst>
              <a:ext uri="{FF2B5EF4-FFF2-40B4-BE49-F238E27FC236}">
                <a16:creationId xmlns:a16="http://schemas.microsoft.com/office/drawing/2014/main" id="{78781641-7C5E-EF87-279C-2215D7F2CAC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Traits and Characteristics</a:t>
            </a:r>
          </a:p>
        </p:txBody>
      </p:sp>
    </p:spTree>
    <p:extLst>
      <p:ext uri="{BB962C8B-B14F-4D97-AF65-F5344CB8AC3E}">
        <p14:creationId xmlns:p14="http://schemas.microsoft.com/office/powerpoint/2010/main" val="8861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graphicFrame>
        <p:nvGraphicFramePr>
          <p:cNvPr id="5" name="Table 4">
            <a:extLst>
              <a:ext uri="{FF2B5EF4-FFF2-40B4-BE49-F238E27FC236}">
                <a16:creationId xmlns:a16="http://schemas.microsoft.com/office/drawing/2014/main" id="{9906950D-88BA-CC1C-CFC2-157331A63A95}"/>
              </a:ext>
            </a:extLst>
          </p:cNvPr>
          <p:cNvGraphicFramePr>
            <a:graphicFrameLocks noGrp="1"/>
          </p:cNvGraphicFramePr>
          <p:nvPr>
            <p:extLst>
              <p:ext uri="{D42A27DB-BD31-4B8C-83A1-F6EECF244321}">
                <p14:modId xmlns:p14="http://schemas.microsoft.com/office/powerpoint/2010/main" val="1532415475"/>
              </p:ext>
            </p:extLst>
          </p:nvPr>
        </p:nvGraphicFramePr>
        <p:xfrm>
          <a:off x="355193" y="1438622"/>
          <a:ext cx="6957537" cy="4726204"/>
        </p:xfrm>
        <a:graphic>
          <a:graphicData uri="http://schemas.openxmlformats.org/drawingml/2006/table">
            <a:tbl>
              <a:tblPr firstRow="1" bandRow="1">
                <a:tableStyleId>{5C22544A-7EE6-4342-B048-85BDC9FD1C3A}</a:tableStyleId>
              </a:tblPr>
              <a:tblGrid>
                <a:gridCol w="3194228">
                  <a:extLst>
                    <a:ext uri="{9D8B030D-6E8A-4147-A177-3AD203B41FA5}">
                      <a16:colId xmlns:a16="http://schemas.microsoft.com/office/drawing/2014/main" val="681246206"/>
                    </a:ext>
                  </a:extLst>
                </a:gridCol>
                <a:gridCol w="3763309">
                  <a:extLst>
                    <a:ext uri="{9D8B030D-6E8A-4147-A177-3AD203B41FA5}">
                      <a16:colId xmlns:a16="http://schemas.microsoft.com/office/drawing/2014/main" val="2289234228"/>
                    </a:ext>
                  </a:extLst>
                </a:gridCol>
              </a:tblGrid>
              <a:tr h="512064">
                <a:tc>
                  <a:txBody>
                    <a:bodyPr/>
                    <a:lstStyle/>
                    <a:p>
                      <a:pPr algn="ctr"/>
                      <a:r>
                        <a:rPr lang="en-US" sz="2000" dirty="0">
                          <a:solidFill>
                            <a:srgbClr val="0070C0"/>
                          </a:solidFill>
                          <a:latin typeface="Franklin Gothic Book" panose="020B0503020102020204" pitchFamily="34" charset="0"/>
                        </a:rPr>
                        <a:t>What you need</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endParaRPr lang="en-US" sz="2000" dirty="0">
                        <a:solidFill>
                          <a:srgbClr val="0070C0"/>
                        </a:solidFill>
                        <a:latin typeface="Franklin Gothic Book" panose="020B0503020102020204" pitchFamily="34" charset="0"/>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6063067"/>
                  </a:ext>
                </a:extLst>
              </a:tr>
              <a:tr h="4214140">
                <a:tc>
                  <a:txBody>
                    <a:bodyPr/>
                    <a:lstStyle/>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Participant notebook</a:t>
                      </a:r>
                    </a:p>
                    <a:p>
                      <a:pPr marL="285750" indent="-285750" algn="l">
                        <a:buFont typeface="Arial" panose="020B0604020202020204" pitchFamily="34" charset="0"/>
                        <a:buChar char="•"/>
                      </a:pPr>
                      <a:endParaRPr lang="en-US" sz="1600" dirty="0">
                        <a:solidFill>
                          <a:schemeClr val="tx1"/>
                        </a:solidFill>
                        <a:latin typeface="Franklin Gothic Book" panose="020B0503020102020204" pitchFamily="34" charset="0"/>
                      </a:endParaRPr>
                    </a:p>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Sorting cards </a:t>
                      </a:r>
                    </a:p>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Prototype supplies: Craft sticks, pipe cleaners, feathers, cardstock</a:t>
                      </a:r>
                    </a:p>
                    <a:p>
                      <a:pPr marL="0" indent="0" algn="l">
                        <a:buFont typeface="Arial" panose="020B0604020202020204" pitchFamily="34" charset="0"/>
                        <a:buNone/>
                      </a:pPr>
                      <a:endParaRPr lang="en-US" sz="1600" dirty="0">
                        <a:solidFill>
                          <a:schemeClr val="tx1"/>
                        </a:solidFill>
                        <a:latin typeface="Franklin Gothic Book" panose="020B0503020102020204" pitchFamily="34" charset="0"/>
                      </a:endParaRPr>
                    </a:p>
                    <a:p>
                      <a:pPr marL="0" indent="0" algn="l">
                        <a:buFont typeface="Arial" panose="020B0604020202020204" pitchFamily="34" charset="0"/>
                        <a:buNone/>
                      </a:pPr>
                      <a:r>
                        <a:rPr lang="en-US" sz="1600" dirty="0">
                          <a:solidFill>
                            <a:schemeClr val="tx1"/>
                          </a:solidFill>
                          <a:latin typeface="Franklin Gothic Book" panose="020B0503020102020204" pitchFamily="34" charset="0"/>
                        </a:rPr>
                        <a:t>Additional Supplies Needed</a:t>
                      </a:r>
                    </a:p>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Pens/pencil</a:t>
                      </a:r>
                    </a:p>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Scissors </a:t>
                      </a:r>
                    </a:p>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Tape</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285750" indent="-285750" algn="l">
                        <a:buFont typeface="Arial" panose="020B0604020202020204" pitchFamily="34" charset="0"/>
                        <a:buChar char="•"/>
                      </a:pPr>
                      <a:endParaRPr lang="en-US" sz="1600" dirty="0">
                        <a:solidFill>
                          <a:schemeClr val="tx1"/>
                        </a:solidFill>
                        <a:latin typeface="Franklin Gothic Book" panose="020B0503020102020204" pitchFamily="34" charset="0"/>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9163856"/>
                  </a:ext>
                </a:extLst>
              </a:tr>
            </a:tbl>
          </a:graphicData>
        </a:graphic>
      </p:graphicFrame>
      <p:sp>
        <p:nvSpPr>
          <p:cNvPr id="3" name="Content Placeholder 3">
            <a:extLst>
              <a:ext uri="{FF2B5EF4-FFF2-40B4-BE49-F238E27FC236}">
                <a16:creationId xmlns:a16="http://schemas.microsoft.com/office/drawing/2014/main" id="{A13E9A55-5386-184E-956E-D232738D3B7B}"/>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Traits and Characteristics</a:t>
            </a:r>
          </a:p>
        </p:txBody>
      </p:sp>
      <p:graphicFrame>
        <p:nvGraphicFramePr>
          <p:cNvPr id="4" name="Table 4">
            <a:extLst>
              <a:ext uri="{FF2B5EF4-FFF2-40B4-BE49-F238E27FC236}">
                <a16:creationId xmlns:a16="http://schemas.microsoft.com/office/drawing/2014/main" id="{21D4892A-105F-2F0B-CB18-DFEFFCB5B268}"/>
              </a:ext>
            </a:extLst>
          </p:cNvPr>
          <p:cNvGraphicFramePr>
            <a:graphicFrameLocks noGrp="1"/>
          </p:cNvGraphicFramePr>
          <p:nvPr>
            <p:extLst>
              <p:ext uri="{D42A27DB-BD31-4B8C-83A1-F6EECF244321}">
                <p14:modId xmlns:p14="http://schemas.microsoft.com/office/powerpoint/2010/main" val="435467164"/>
              </p:ext>
            </p:extLst>
          </p:nvPr>
        </p:nvGraphicFramePr>
        <p:xfrm>
          <a:off x="7927258" y="1441192"/>
          <a:ext cx="3709219" cy="4128461"/>
        </p:xfrm>
        <a:graphic>
          <a:graphicData uri="http://schemas.openxmlformats.org/drawingml/2006/table">
            <a:tbl>
              <a:tblPr firstRow="1" bandRow="1">
                <a:tableStyleId>{5C22544A-7EE6-4342-B048-85BDC9FD1C3A}</a:tableStyleId>
              </a:tblPr>
              <a:tblGrid>
                <a:gridCol w="1195670">
                  <a:extLst>
                    <a:ext uri="{9D8B030D-6E8A-4147-A177-3AD203B41FA5}">
                      <a16:colId xmlns:a16="http://schemas.microsoft.com/office/drawing/2014/main" val="2108969829"/>
                    </a:ext>
                  </a:extLst>
                </a:gridCol>
                <a:gridCol w="2513549">
                  <a:extLst>
                    <a:ext uri="{9D8B030D-6E8A-4147-A177-3AD203B41FA5}">
                      <a16:colId xmlns:a16="http://schemas.microsoft.com/office/drawing/2014/main" val="681246206"/>
                    </a:ext>
                  </a:extLst>
                </a:gridCol>
              </a:tblGrid>
              <a:tr h="512973">
                <a:tc gridSpan="2">
                  <a:txBody>
                    <a:bodyPr/>
                    <a:lstStyle/>
                    <a:p>
                      <a:pPr algn="ctr"/>
                      <a:r>
                        <a:rPr lang="en-US" sz="2000" dirty="0">
                          <a:solidFill>
                            <a:srgbClr val="0070C0"/>
                          </a:solidFill>
                          <a:latin typeface="Franklin Gothic Book" panose="020B0503020102020204" pitchFamily="34" charset="0"/>
                        </a:rPr>
                        <a:t>Session Flow</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dirty="0">
                          <a:solidFill>
                            <a:srgbClr val="0070C0"/>
                          </a:solidFill>
                          <a:latin typeface="Franklin Gothic Book" panose="020B0503020102020204" pitchFamily="34" charset="0"/>
                        </a:rPr>
                        <a:t>Session Flow</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6063067"/>
                  </a:ext>
                </a:extLst>
              </a:tr>
              <a:tr h="1011892">
                <a:tc>
                  <a:txBody>
                    <a:bodyPr/>
                    <a:lstStyle/>
                    <a:p>
                      <a:pPr algn="ctr"/>
                      <a:r>
                        <a:rPr lang="en-US" sz="1600" dirty="0">
                          <a:latin typeface="Franklin Gothic Book" panose="020B0503020102020204" pitchFamily="34" charset="0"/>
                        </a:rPr>
                        <a:t>10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Welcome.</a:t>
                      </a:r>
                    </a:p>
                    <a:p>
                      <a:r>
                        <a:rPr lang="en-US" sz="1600" dirty="0">
                          <a:latin typeface="Franklin Gothic Book" panose="020B0503020102020204" pitchFamily="34" charset="0"/>
                        </a:rPr>
                        <a:t>Topic introduction via discussion prompt</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91593"/>
                  </a:ext>
                </a:extLst>
              </a:tr>
              <a:tr h="716756">
                <a:tc>
                  <a:txBody>
                    <a:bodyPr/>
                    <a:lstStyle/>
                    <a:p>
                      <a:pPr algn="ctr"/>
                      <a:r>
                        <a:rPr lang="en-US" sz="1600" dirty="0">
                          <a:latin typeface="Franklin Gothic Book" panose="020B0503020102020204" pitchFamily="34" charset="0"/>
                        </a:rPr>
                        <a:t>10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Traits sorting activity (group)</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4719174"/>
                  </a:ext>
                </a:extLst>
              </a:tr>
              <a:tr h="512973">
                <a:tc>
                  <a:txBody>
                    <a:bodyPr/>
                    <a:lstStyle/>
                    <a:p>
                      <a:pPr algn="ctr"/>
                      <a:r>
                        <a:rPr lang="en-US" sz="1600" dirty="0">
                          <a:latin typeface="Franklin Gothic Book" panose="020B0503020102020204" pitchFamily="34" charset="0"/>
                        </a:rPr>
                        <a:t>10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Reflection, discussion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8442816"/>
                  </a:ext>
                </a:extLst>
              </a:tr>
              <a:tr h="657111">
                <a:tc>
                  <a:txBody>
                    <a:bodyPr/>
                    <a:lstStyle/>
                    <a:p>
                      <a:pPr algn="ctr"/>
                      <a:r>
                        <a:rPr lang="en-US" sz="1600" dirty="0">
                          <a:latin typeface="Franklin Gothic Book" panose="020B0503020102020204" pitchFamily="34" charset="0"/>
                        </a:rPr>
                        <a:t>20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Superhero design (group)</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5230475"/>
                  </a:ext>
                </a:extLst>
              </a:tr>
              <a:tr h="716756">
                <a:tc>
                  <a:txBody>
                    <a:bodyPr/>
                    <a:lstStyle/>
                    <a:p>
                      <a:pPr algn="ctr"/>
                      <a:r>
                        <a:rPr lang="en-US" sz="1600" dirty="0">
                          <a:latin typeface="Franklin Gothic Book" panose="020B0503020102020204" pitchFamily="34" charset="0"/>
                        </a:rPr>
                        <a:t>Remaining time</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Wrap up and share</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5343646"/>
                  </a:ext>
                </a:extLst>
              </a:tr>
            </a:tbl>
          </a:graphicData>
        </a:graphic>
      </p:graphicFrame>
      <p:sp>
        <p:nvSpPr>
          <p:cNvPr id="11" name="TextBox 10">
            <a:extLst>
              <a:ext uri="{FF2B5EF4-FFF2-40B4-BE49-F238E27FC236}">
                <a16:creationId xmlns:a16="http://schemas.microsoft.com/office/drawing/2014/main" id="{0B1CF017-8BD7-72BD-FB47-638F07A69938}"/>
              </a:ext>
            </a:extLst>
          </p:cNvPr>
          <p:cNvSpPr txBox="1"/>
          <p:nvPr/>
        </p:nvSpPr>
        <p:spPr>
          <a:xfrm>
            <a:off x="4337772" y="1575680"/>
            <a:ext cx="2063362" cy="338554"/>
          </a:xfrm>
          <a:prstGeom prst="rect">
            <a:avLst/>
          </a:prstGeom>
          <a:noFill/>
        </p:spPr>
        <p:txBody>
          <a:bodyPr wrap="square" rtlCol="0">
            <a:spAutoFit/>
          </a:bodyPr>
          <a:lstStyle/>
          <a:p>
            <a:pPr algn="ctr"/>
            <a:r>
              <a:rPr lang="en-US" sz="1600" dirty="0">
                <a:latin typeface="Franklin Gothic Book" panose="020B0503020102020204" pitchFamily="34" charset="0"/>
              </a:rPr>
              <a:t>Session 4 Materials</a:t>
            </a:r>
          </a:p>
        </p:txBody>
      </p:sp>
      <p:sp>
        <p:nvSpPr>
          <p:cNvPr id="6" name="TextBox 5">
            <a:extLst>
              <a:ext uri="{FF2B5EF4-FFF2-40B4-BE49-F238E27FC236}">
                <a16:creationId xmlns:a16="http://schemas.microsoft.com/office/drawing/2014/main" id="{25DB44D0-B857-2CE2-D42A-C9B0018F657F}"/>
              </a:ext>
            </a:extLst>
          </p:cNvPr>
          <p:cNvSpPr txBox="1"/>
          <p:nvPr/>
        </p:nvSpPr>
        <p:spPr>
          <a:xfrm>
            <a:off x="4438846" y="5847275"/>
            <a:ext cx="2030425" cy="338554"/>
          </a:xfrm>
          <a:prstGeom prst="rect">
            <a:avLst/>
          </a:prstGeom>
          <a:noFill/>
        </p:spPr>
        <p:txBody>
          <a:bodyPr wrap="square" rtlCol="0">
            <a:spAutoFit/>
          </a:bodyPr>
          <a:lstStyle/>
          <a:p>
            <a:pPr algn="ctr"/>
            <a:r>
              <a:rPr lang="en-US" sz="1600" dirty="0">
                <a:latin typeface="Franklin Gothic Book" panose="020B0503020102020204" pitchFamily="34" charset="0"/>
              </a:rPr>
              <a:t>Participant Notebook</a:t>
            </a:r>
          </a:p>
        </p:txBody>
      </p:sp>
      <p:pic>
        <p:nvPicPr>
          <p:cNvPr id="10" name="Picture 9" descr="A close up of a book&#10;&#10;Description automatically generated">
            <a:extLst>
              <a:ext uri="{FF2B5EF4-FFF2-40B4-BE49-F238E27FC236}">
                <a16:creationId xmlns:a16="http://schemas.microsoft.com/office/drawing/2014/main" id="{44DB1292-8E71-900C-5526-670933ADD3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602" t="2890" r="8527" b="4378"/>
          <a:stretch/>
        </p:blipFill>
        <p:spPr>
          <a:xfrm rot="5400000">
            <a:off x="3613140" y="2152180"/>
            <a:ext cx="1807516" cy="1516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bag of colorful materials&#10;&#10;Description automatically generated with medium confidence">
            <a:extLst>
              <a:ext uri="{FF2B5EF4-FFF2-40B4-BE49-F238E27FC236}">
                <a16:creationId xmlns:a16="http://schemas.microsoft.com/office/drawing/2014/main" id="{BFA54011-B9A6-68DB-E883-7C2E5FEAFAE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5368650" y="2242623"/>
            <a:ext cx="1796344" cy="1347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green book with a white rectangular object on a wooden surface&#10;&#10;Description automatically generated">
            <a:extLst>
              <a:ext uri="{FF2B5EF4-FFF2-40B4-BE49-F238E27FC236}">
                <a16:creationId xmlns:a16="http://schemas.microsoft.com/office/drawing/2014/main" id="{858D2F25-93A1-0AAF-4082-154BCBAE154F}"/>
              </a:ext>
            </a:extLst>
          </p:cNvPr>
          <p:cNvPicPr>
            <a:picLocks noChangeAspect="1"/>
          </p:cNvPicPr>
          <p:nvPr/>
        </p:nvPicPr>
        <p:blipFill>
          <a:blip r:embed="rId7">
            <a:extLst>
              <a:ext uri="{28A0092B-C50C-407E-A947-70E740481C1C}">
                <a14:useLocalDpi xmlns:a14="http://schemas.microsoft.com/office/drawing/2010/main" val="0"/>
              </a:ext>
            </a:extLst>
          </a:blip>
          <a:srcRect l="2656" t="8362" r="3284" b="8728"/>
          <a:stretch/>
        </p:blipFill>
        <p:spPr>
          <a:xfrm rot="5400000">
            <a:off x="4492680" y="4364137"/>
            <a:ext cx="1753546" cy="1159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6470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2110248" y="2455762"/>
            <a:ext cx="7971503" cy="2268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b="1" dirty="0">
                <a:latin typeface="Comic Sans MS" panose="030F0702030302020204" pitchFamily="66" charset="0"/>
              </a:rPr>
              <a:t>What makes you unique?</a:t>
            </a:r>
          </a:p>
          <a:p>
            <a:pPr marL="0" indent="0" algn="ctr">
              <a:lnSpc>
                <a:spcPct val="100000"/>
              </a:lnSpc>
              <a:buFont typeface="Arial" panose="020B0604020202020204" pitchFamily="34" charset="0"/>
              <a:buNone/>
            </a:pPr>
            <a:endParaRPr lang="en-US" b="1" dirty="0">
              <a:latin typeface="Comic Sans MS" panose="030F0702030302020204" pitchFamily="66" charset="0"/>
            </a:endParaRPr>
          </a:p>
        </p:txBody>
      </p:sp>
      <p:sp>
        <p:nvSpPr>
          <p:cNvPr id="3" name="Content Placeholder 3">
            <a:extLst>
              <a:ext uri="{FF2B5EF4-FFF2-40B4-BE49-F238E27FC236}">
                <a16:creationId xmlns:a16="http://schemas.microsoft.com/office/drawing/2014/main" id="{78781641-7C5E-EF87-279C-2215D7F2CAC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Traits and Characteristics</a:t>
            </a:r>
          </a:p>
        </p:txBody>
      </p:sp>
    </p:spTree>
    <p:extLst>
      <p:ext uri="{BB962C8B-B14F-4D97-AF65-F5344CB8AC3E}">
        <p14:creationId xmlns:p14="http://schemas.microsoft.com/office/powerpoint/2010/main" val="1738752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6395DE0-1D1A-1601-F9F3-5E7B602BA087}"/>
              </a:ext>
            </a:extLst>
          </p:cNvPr>
          <p:cNvGrpSpPr/>
          <p:nvPr/>
        </p:nvGrpSpPr>
        <p:grpSpPr>
          <a:xfrm>
            <a:off x="470019" y="1421433"/>
            <a:ext cx="10793338" cy="4918289"/>
            <a:chOff x="1612900" y="1037017"/>
            <a:chExt cx="7615758" cy="5097066"/>
          </a:xfrm>
        </p:grpSpPr>
        <p:pic>
          <p:nvPicPr>
            <p:cNvPr id="8" name="Picture 7">
              <a:extLst>
                <a:ext uri="{FF2B5EF4-FFF2-40B4-BE49-F238E27FC236}">
                  <a16:creationId xmlns:a16="http://schemas.microsoft.com/office/drawing/2014/main" id="{C90CE881-7939-8A10-4D2E-9D2CE37E51EE}"/>
                </a:ext>
              </a:extLst>
            </p:cNvPr>
            <p:cNvPicPr>
              <a:picLocks noChangeAspect="1"/>
            </p:cNvPicPr>
            <p:nvPr/>
          </p:nvPicPr>
          <p:blipFill rotWithShape="1">
            <a:blip r:embed="rId3"/>
            <a:srcRect l="6965" r="5950" b="8398"/>
            <a:stretch/>
          </p:blipFill>
          <p:spPr>
            <a:xfrm>
              <a:off x="1716608" y="1037017"/>
              <a:ext cx="7512050" cy="4684052"/>
            </a:xfrm>
            <a:prstGeom prst="rect">
              <a:avLst/>
            </a:prstGeom>
          </p:spPr>
        </p:pic>
        <p:pic>
          <p:nvPicPr>
            <p:cNvPr id="9" name="Picture 8">
              <a:extLst>
                <a:ext uri="{FF2B5EF4-FFF2-40B4-BE49-F238E27FC236}">
                  <a16:creationId xmlns:a16="http://schemas.microsoft.com/office/drawing/2014/main" id="{AA2E23A6-45FE-9020-0CC4-5A0CE9478092}"/>
                </a:ext>
              </a:extLst>
            </p:cNvPr>
            <p:cNvPicPr>
              <a:picLocks noChangeAspect="1"/>
            </p:cNvPicPr>
            <p:nvPr/>
          </p:nvPicPr>
          <p:blipFill rotWithShape="1">
            <a:blip r:embed="rId3"/>
            <a:srcRect t="90534" b="-965"/>
            <a:stretch/>
          </p:blipFill>
          <p:spPr>
            <a:xfrm>
              <a:off x="1612900" y="5600700"/>
              <a:ext cx="7512050" cy="533383"/>
            </a:xfrm>
            <a:prstGeom prst="rect">
              <a:avLst/>
            </a:prstGeom>
          </p:spPr>
        </p:pic>
      </p:grpSp>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sp>
        <p:nvSpPr>
          <p:cNvPr id="3" name="Content Placeholder 3">
            <a:extLst>
              <a:ext uri="{FF2B5EF4-FFF2-40B4-BE49-F238E27FC236}">
                <a16:creationId xmlns:a16="http://schemas.microsoft.com/office/drawing/2014/main" id="{78781641-7C5E-EF87-279C-2215D7F2CAC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Traits and Characteristics</a:t>
            </a:r>
          </a:p>
        </p:txBody>
      </p:sp>
      <p:sp>
        <p:nvSpPr>
          <p:cNvPr id="4" name="TextBox 3">
            <a:extLst>
              <a:ext uri="{FF2B5EF4-FFF2-40B4-BE49-F238E27FC236}">
                <a16:creationId xmlns:a16="http://schemas.microsoft.com/office/drawing/2014/main" id="{58B3A019-8CF0-7149-8F93-620A3976EAB0}"/>
              </a:ext>
            </a:extLst>
          </p:cNvPr>
          <p:cNvSpPr txBox="1"/>
          <p:nvPr/>
        </p:nvSpPr>
        <p:spPr>
          <a:xfrm>
            <a:off x="1456734" y="3969651"/>
            <a:ext cx="9257512" cy="1292854"/>
          </a:xfrm>
          <a:prstGeom prst="rect">
            <a:avLst/>
          </a:prstGeom>
          <a:noFill/>
        </p:spPr>
        <p:txBody>
          <a:bodyPr wrap="square" rtlCol="0">
            <a:spAutoFit/>
          </a:bodyPr>
          <a:lstStyle/>
          <a:p>
            <a:pPr>
              <a:lnSpc>
                <a:spcPct val="150000"/>
              </a:lnSpc>
            </a:pPr>
            <a:r>
              <a:rPr lang="en-US" b="1" dirty="0">
                <a:latin typeface="Comic Sans MS" panose="030F0702030302020204" pitchFamily="66" charset="0"/>
              </a:rPr>
              <a:t>A trait </a:t>
            </a:r>
            <a:r>
              <a:rPr lang="en-US" dirty="0">
                <a:latin typeface="Comic Sans MS" panose="030F0702030302020204" pitchFamily="66" charset="0"/>
              </a:rPr>
              <a:t>is a variant of a given character, in other words, the </a:t>
            </a:r>
            <a:r>
              <a:rPr lang="en-US" b="1" dirty="0">
                <a:latin typeface="Comic Sans MS" panose="030F0702030302020204" pitchFamily="66" charset="0"/>
              </a:rPr>
              <a:t>versions or examples that would show up in the category</a:t>
            </a:r>
            <a:r>
              <a:rPr lang="en-US" dirty="0">
                <a:latin typeface="Comic Sans MS" panose="030F0702030302020204" pitchFamily="66" charset="0"/>
              </a:rPr>
              <a:t>. Example traits for hair color would be brown, blond, and black. Example traits for flower color might be red, purple, and white.</a:t>
            </a:r>
          </a:p>
        </p:txBody>
      </p:sp>
      <p:sp>
        <p:nvSpPr>
          <p:cNvPr id="7" name="TextBox 6">
            <a:extLst>
              <a:ext uri="{FF2B5EF4-FFF2-40B4-BE49-F238E27FC236}">
                <a16:creationId xmlns:a16="http://schemas.microsoft.com/office/drawing/2014/main" id="{F00419AD-64C1-397A-6BFD-AEC5C2DFACBD}"/>
              </a:ext>
            </a:extLst>
          </p:cNvPr>
          <p:cNvSpPr txBox="1"/>
          <p:nvPr/>
        </p:nvSpPr>
        <p:spPr>
          <a:xfrm>
            <a:off x="1456734" y="1759347"/>
            <a:ext cx="9071347" cy="1708353"/>
          </a:xfrm>
          <a:prstGeom prst="rect">
            <a:avLst/>
          </a:prstGeom>
          <a:noFill/>
        </p:spPr>
        <p:txBody>
          <a:bodyPr wrap="square" rtlCol="0">
            <a:spAutoFit/>
          </a:bodyPr>
          <a:lstStyle/>
          <a:p>
            <a:pPr>
              <a:lnSpc>
                <a:spcPct val="150000"/>
              </a:lnSpc>
            </a:pPr>
            <a:r>
              <a:rPr lang="en-US" b="1" dirty="0">
                <a:latin typeface="Comic Sans MS" panose="030F0702030302020204" pitchFamily="66" charset="0"/>
              </a:rPr>
              <a:t>A characteristic</a:t>
            </a:r>
            <a:r>
              <a:rPr lang="en-US" dirty="0">
                <a:latin typeface="Comic Sans MS" panose="030F0702030302020204" pitchFamily="66" charset="0"/>
              </a:rPr>
              <a:t>, or character, is a feature, inherited by offspring from their parents, that varies among individuals. It may help to think of a character as describing the “</a:t>
            </a:r>
            <a:r>
              <a:rPr lang="en-US" b="1" dirty="0">
                <a:latin typeface="Comic Sans MS" panose="030F0702030302020204" pitchFamily="66" charset="0"/>
              </a:rPr>
              <a:t>category of features</a:t>
            </a:r>
            <a:r>
              <a:rPr lang="en-US" dirty="0">
                <a:latin typeface="Comic Sans MS" panose="030F0702030302020204" pitchFamily="66" charset="0"/>
              </a:rPr>
              <a:t>.” Some examples include hair color, flower color, and having fingers or toes.</a:t>
            </a:r>
          </a:p>
        </p:txBody>
      </p:sp>
    </p:spTree>
    <p:extLst>
      <p:ext uri="{BB962C8B-B14F-4D97-AF65-F5344CB8AC3E}">
        <p14:creationId xmlns:p14="http://schemas.microsoft.com/office/powerpoint/2010/main" val="3143319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1673586" y="2392701"/>
            <a:ext cx="7971503" cy="2268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000" dirty="0">
                <a:latin typeface="Comic Sans MS" panose="030F0702030302020204" pitchFamily="66" charset="0"/>
              </a:rPr>
              <a:t>Sorting game </a:t>
            </a:r>
          </a:p>
        </p:txBody>
      </p:sp>
      <p:sp>
        <p:nvSpPr>
          <p:cNvPr id="3" name="Content Placeholder 3">
            <a:extLst>
              <a:ext uri="{FF2B5EF4-FFF2-40B4-BE49-F238E27FC236}">
                <a16:creationId xmlns:a16="http://schemas.microsoft.com/office/drawing/2014/main" id="{78781641-7C5E-EF87-279C-2215D7F2CAC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Traits and Characteristics</a:t>
            </a:r>
          </a:p>
        </p:txBody>
      </p:sp>
    </p:spTree>
    <p:extLst>
      <p:ext uri="{BB962C8B-B14F-4D97-AF65-F5344CB8AC3E}">
        <p14:creationId xmlns:p14="http://schemas.microsoft.com/office/powerpoint/2010/main" val="873130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1145060" y="2392701"/>
            <a:ext cx="10034218" cy="2268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dirty="0">
                <a:latin typeface="Comic Sans MS" panose="030F0702030302020204" pitchFamily="66" charset="0"/>
              </a:rPr>
              <a:t>Do you remember some of the cool traits of the insects that we discussed in the first session?</a:t>
            </a:r>
          </a:p>
        </p:txBody>
      </p:sp>
      <p:sp>
        <p:nvSpPr>
          <p:cNvPr id="3" name="Content Placeholder 3">
            <a:extLst>
              <a:ext uri="{FF2B5EF4-FFF2-40B4-BE49-F238E27FC236}">
                <a16:creationId xmlns:a16="http://schemas.microsoft.com/office/drawing/2014/main" id="{78781641-7C5E-EF87-279C-2215D7F2CAC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Cool Plant and Animal Traits</a:t>
            </a:r>
          </a:p>
        </p:txBody>
      </p:sp>
    </p:spTree>
    <p:extLst>
      <p:ext uri="{BB962C8B-B14F-4D97-AF65-F5344CB8AC3E}">
        <p14:creationId xmlns:p14="http://schemas.microsoft.com/office/powerpoint/2010/main" val="2368006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5611760" y="2392701"/>
            <a:ext cx="5567517" cy="2268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dirty="0">
                <a:latin typeface="Comic Sans MS" panose="030F0702030302020204" pitchFamily="66" charset="0"/>
              </a:rPr>
              <a:t>Opossums are immune to snake venom</a:t>
            </a:r>
          </a:p>
          <a:p>
            <a:pPr marL="0" indent="0">
              <a:lnSpc>
                <a:spcPct val="150000"/>
              </a:lnSpc>
              <a:buFont typeface="Arial" panose="020B0604020202020204" pitchFamily="34" charset="0"/>
              <a:buNone/>
            </a:pPr>
            <a:endParaRPr lang="en-US" sz="2000" dirty="0">
              <a:latin typeface="Comic Sans MS" panose="030F0702030302020204" pitchFamily="66" charset="0"/>
            </a:endParaRPr>
          </a:p>
          <a:p>
            <a:pPr marL="0" indent="0">
              <a:lnSpc>
                <a:spcPct val="150000"/>
              </a:lnSpc>
              <a:buFont typeface="Arial" panose="020B0604020202020204" pitchFamily="34" charset="0"/>
              <a:buNone/>
            </a:pPr>
            <a:r>
              <a:rPr lang="en-US" sz="2000" dirty="0">
                <a:latin typeface="Comic Sans MS" panose="030F0702030302020204" pitchFamily="66" charset="0"/>
              </a:rPr>
              <a:t>They can be bit by almost 200 rattlesnakes without getting sick.</a:t>
            </a:r>
          </a:p>
        </p:txBody>
      </p:sp>
      <p:sp>
        <p:nvSpPr>
          <p:cNvPr id="3" name="Content Placeholder 3">
            <a:extLst>
              <a:ext uri="{FF2B5EF4-FFF2-40B4-BE49-F238E27FC236}">
                <a16:creationId xmlns:a16="http://schemas.microsoft.com/office/drawing/2014/main" id="{78781641-7C5E-EF87-279C-2215D7F2CAC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Cool Plant and Animal Traits</a:t>
            </a:r>
          </a:p>
        </p:txBody>
      </p:sp>
      <p:pic>
        <p:nvPicPr>
          <p:cNvPr id="5" name="Picture 4" descr="A possum standing on grass&#10;&#10;Description automatically generated">
            <a:extLst>
              <a:ext uri="{FF2B5EF4-FFF2-40B4-BE49-F238E27FC236}">
                <a16:creationId xmlns:a16="http://schemas.microsoft.com/office/drawing/2014/main" id="{435700CA-395A-1694-DCED-67ECF86E7C3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2312"/>
          <a:stretch/>
        </p:blipFill>
        <p:spPr>
          <a:xfrm>
            <a:off x="619415" y="1676234"/>
            <a:ext cx="4647282" cy="3972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584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5508524" y="2392701"/>
            <a:ext cx="6351528" cy="2268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dirty="0">
                <a:latin typeface="Comic Sans MS" panose="030F0702030302020204" pitchFamily="66" charset="0"/>
              </a:rPr>
              <a:t>English ivy can grow almost everywhere – it can trail along the ground or grow vertically up trees, fences, walls and hillsides. </a:t>
            </a:r>
          </a:p>
          <a:p>
            <a:pPr marL="0" indent="0">
              <a:lnSpc>
                <a:spcPct val="150000"/>
              </a:lnSpc>
              <a:buFont typeface="Arial" panose="020B0604020202020204" pitchFamily="34" charset="0"/>
              <a:buNone/>
            </a:pPr>
            <a:r>
              <a:rPr lang="en-US" sz="2000" dirty="0">
                <a:latin typeface="Comic Sans MS" panose="030F0702030302020204" pitchFamily="66" charset="0"/>
              </a:rPr>
              <a:t>When growing on trees and other plants it often sucks the life out of that tree or plant. </a:t>
            </a:r>
          </a:p>
        </p:txBody>
      </p:sp>
      <p:sp>
        <p:nvSpPr>
          <p:cNvPr id="3" name="Content Placeholder 3">
            <a:extLst>
              <a:ext uri="{FF2B5EF4-FFF2-40B4-BE49-F238E27FC236}">
                <a16:creationId xmlns:a16="http://schemas.microsoft.com/office/drawing/2014/main" id="{78781641-7C5E-EF87-279C-2215D7F2CAC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Traits and Characteristics</a:t>
            </a:r>
          </a:p>
        </p:txBody>
      </p:sp>
      <p:pic>
        <p:nvPicPr>
          <p:cNvPr id="5" name="Picture 4" descr="A stone wall covered in ivy&#10;&#10;Description automatically generated">
            <a:extLst>
              <a:ext uri="{FF2B5EF4-FFF2-40B4-BE49-F238E27FC236}">
                <a16:creationId xmlns:a16="http://schemas.microsoft.com/office/drawing/2014/main" id="{1BB3A4DA-1D1D-57B7-582C-A51040EC1109}"/>
              </a:ext>
            </a:extLst>
          </p:cNvPr>
          <p:cNvPicPr>
            <a:picLocks noChangeAspect="1"/>
          </p:cNvPicPr>
          <p:nvPr/>
        </p:nvPicPr>
        <p:blipFill rotWithShape="1">
          <a:blip r:embed="rId3">
            <a:extLst>
              <a:ext uri="{28A0092B-C50C-407E-A947-70E740481C1C}">
                <a14:useLocalDpi xmlns:a14="http://schemas.microsoft.com/office/drawing/2010/main" val="0"/>
              </a:ext>
            </a:extLst>
          </a:blip>
          <a:srcRect l="18122"/>
          <a:stretch/>
        </p:blipFill>
        <p:spPr>
          <a:xfrm>
            <a:off x="457200" y="1696065"/>
            <a:ext cx="4719484" cy="3937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2211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4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1452716" y="2392701"/>
            <a:ext cx="9313607" cy="2268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latin typeface="Comic Sans MS" panose="030F0702030302020204" pitchFamily="66" charset="0"/>
              </a:rPr>
              <a:t>What other cool plant or animal traits can you share?</a:t>
            </a:r>
          </a:p>
        </p:txBody>
      </p:sp>
      <p:sp>
        <p:nvSpPr>
          <p:cNvPr id="3" name="Content Placeholder 3">
            <a:extLst>
              <a:ext uri="{FF2B5EF4-FFF2-40B4-BE49-F238E27FC236}">
                <a16:creationId xmlns:a16="http://schemas.microsoft.com/office/drawing/2014/main" id="{78781641-7C5E-EF87-279C-2215D7F2CAC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Traits and Characteristics</a:t>
            </a:r>
          </a:p>
        </p:txBody>
      </p:sp>
    </p:spTree>
    <p:extLst>
      <p:ext uri="{BB962C8B-B14F-4D97-AF65-F5344CB8AC3E}">
        <p14:creationId xmlns:p14="http://schemas.microsoft.com/office/powerpoint/2010/main" val="3762243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55888</TotalTime>
  <Words>1568</Words>
  <Application>Microsoft Office PowerPoint</Application>
  <PresentationFormat>Widescreen</PresentationFormat>
  <Paragraphs>109</Paragraphs>
  <Slides>11</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Comic Sans MS</vt:lpstr>
      <vt:lpstr>Franklin Gothic Book</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Communities -Session Slides</dc:title>
  <dc:creator>Kath Geramita</dc:creator>
  <cp:lastModifiedBy>Kath Geramita</cp:lastModifiedBy>
  <cp:revision>142</cp:revision>
  <cp:lastPrinted>2024-11-08T19:13:36Z</cp:lastPrinted>
  <dcterms:created xsi:type="dcterms:W3CDTF">2022-10-14T01:14:11Z</dcterms:created>
  <dcterms:modified xsi:type="dcterms:W3CDTF">2024-11-08T21:48:17Z</dcterms:modified>
</cp:coreProperties>
</file>