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277" r:id="rId4"/>
    <p:sldId id="341" r:id="rId5"/>
    <p:sldId id="543" r:id="rId6"/>
    <p:sldId id="571" r:id="rId7"/>
    <p:sldId id="544" r:id="rId8"/>
    <p:sldId id="340" r:id="rId9"/>
    <p:sldId id="545" r:id="rId10"/>
    <p:sldId id="546" r:id="rId11"/>
    <p:sldId id="488" r:id="rId12"/>
    <p:sldId id="620" r:id="rId13"/>
    <p:sldId id="607" r:id="rId14"/>
    <p:sldId id="547" r:id="rId15"/>
    <p:sldId id="610" r:id="rId16"/>
    <p:sldId id="489" r:id="rId17"/>
    <p:sldId id="493" r:id="rId18"/>
    <p:sldId id="611" r:id="rId19"/>
    <p:sldId id="490" r:id="rId20"/>
    <p:sldId id="492" r:id="rId21"/>
    <p:sldId id="608" r:id="rId22"/>
    <p:sldId id="609" r:id="rId2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3FAFF"/>
    <a:srgbClr val="96C93D"/>
    <a:srgbClr val="D5D000"/>
    <a:srgbClr val="45322B"/>
    <a:srgbClr val="4D42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0" autoAdjust="0"/>
    <p:restoredTop sz="74098" autoAdjust="0"/>
  </p:normalViewPr>
  <p:slideViewPr>
    <p:cSldViewPr snapToGrid="0" showGuides="1">
      <p:cViewPr varScale="1">
        <p:scale>
          <a:sx n="69" d="100"/>
          <a:sy n="69" d="100"/>
        </p:scale>
        <p:origin x="444" y="32"/>
      </p:cViewPr>
      <p:guideLst>
        <p:guide orient="horz" pos="3072"/>
        <p:guide pos="3840"/>
      </p:guideLst>
    </p:cSldViewPr>
  </p:slideViewPr>
  <p:notesTextViewPr>
    <p:cViewPr>
      <p:scale>
        <a:sx n="1" d="1"/>
        <a:sy n="1" d="1"/>
      </p:scale>
      <p:origin x="0" y="0"/>
    </p:cViewPr>
  </p:notesTextViewPr>
  <p:sorterViewPr>
    <p:cViewPr>
      <p:scale>
        <a:sx n="125" d="100"/>
        <a:sy n="125" d="100"/>
      </p:scale>
      <p:origin x="0" y="-1048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51969F2-0C21-458A-9C67-61E3952FBEEC}" type="datetimeFigureOut">
              <a:rPr lang="en-US" smtClean="0"/>
              <a:t>11/8/2024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C5A9A95-B5FF-43CF-82CC-921C8BDB861F}" type="slidenum">
              <a:rPr lang="en-US" smtClean="0"/>
              <a:t>‹#›</a:t>
            </a:fld>
            <a:endParaRPr lang="en-US"/>
          </a:p>
        </p:txBody>
      </p:sp>
    </p:spTree>
    <p:extLst>
      <p:ext uri="{BB962C8B-B14F-4D97-AF65-F5344CB8AC3E}">
        <p14:creationId xmlns:p14="http://schemas.microsoft.com/office/powerpoint/2010/main" val="2296044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a:t>
            </a:fld>
            <a:endParaRPr lang="en-US"/>
          </a:p>
        </p:txBody>
      </p:sp>
    </p:spTree>
    <p:extLst>
      <p:ext uri="{BB962C8B-B14F-4D97-AF65-F5344CB8AC3E}">
        <p14:creationId xmlns:p14="http://schemas.microsoft.com/office/powerpoint/2010/main" val="422374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600"/>
              </a:spcAft>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This is an optional game that you can play with your group if you think they would benefit from a bit of moving around. It is a microbial take on a classic prey/predator population game. </a:t>
            </a:r>
          </a:p>
          <a:p>
            <a:pPr marL="342900" marR="0" lvl="0" indent="-342900">
              <a:lnSpc>
                <a:spcPct val="107000"/>
              </a:lnSpc>
              <a:spcAft>
                <a:spcPts val="600"/>
              </a:spcAft>
              <a:buFont typeface="+mj-lt"/>
              <a:buAutoNum type="arabicPeriod"/>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Divide the group into three teams. Teams will rotate through being the anaerobes, aerobes and “food” (“food” is both food and oxygen). Every player receives a flag football belt but only the “food” team wears flags. It is suggested that each member of the food team wear four flags. The flags do not need to be all the same color.</a:t>
            </a:r>
          </a:p>
          <a:p>
            <a:pPr marL="342900" marR="0" lvl="0" indent="-342900">
              <a:lnSpc>
                <a:spcPct val="107000"/>
              </a:lnSpc>
              <a:spcAft>
                <a:spcPts val="600"/>
              </a:spcAft>
              <a:buFont typeface="+mj-lt"/>
              <a:buAutoNum type="arabicPeriod"/>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anaerobe and aerobe teams line up on either end of the field of play. The “food” team places flags on their belts – blue for oxygen, red for food – and stands spread out in the field of play. Once positioned on the field of play, “food” team members do not move.</a:t>
            </a:r>
          </a:p>
          <a:p>
            <a:pPr marL="342900" marR="0" lvl="0" indent="-342900">
              <a:lnSpc>
                <a:spcPct val="107000"/>
              </a:lnSpc>
              <a:spcAft>
                <a:spcPts val="600"/>
              </a:spcAft>
              <a:buFont typeface="+mj-lt"/>
              <a:buAutoNum type="arabicPeriod"/>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Participants are reminded that some microbes need food and oxygen (Aerobes) to function while others just need food (Anaerobes). </a:t>
            </a:r>
          </a:p>
          <a:p>
            <a:pPr marL="342900" marR="0" lvl="0" indent="-342900" algn="l" defTabSz="914400" rtl="0" eaLnBrk="1" fontAlgn="auto" latinLnBrk="0" hangingPunct="1">
              <a:lnSpc>
                <a:spcPct val="107000"/>
              </a:lnSpc>
              <a:spcBef>
                <a:spcPts val="0"/>
              </a:spcBef>
              <a:spcAft>
                <a:spcPts val="600"/>
              </a:spcAft>
              <a:buClrTx/>
              <a:buSzTx/>
              <a:buFont typeface="+mj-lt"/>
              <a:buAutoNum type="arabicPeriod"/>
              <a:tabLst/>
              <a:defRPr/>
            </a:pP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line leader on either side starts at the go signal by entering the arena and gathering food and/or oxygen. After returning with the food/oxygen, he/she will tag in the next individual and both will go out and get more food/oxygen and both tag in the next two people, and so on. The game stops when there is no food left.</a:t>
            </a:r>
            <a:br>
              <a:rPr lang="en-US" sz="1200" dirty="0">
                <a:solidFill>
                  <a:schemeClr val="tx1"/>
                </a:solidFill>
                <a:latin typeface="Arial" panose="020B0604020202020204" pitchFamily="34" charset="0"/>
                <a:ea typeface="Open Sans" panose="020B0606030504020204" pitchFamily="34" charset="0"/>
                <a:cs typeface="Arial" panose="020B0604020202020204" pitchFamily="34" charset="0"/>
              </a:rPr>
            </a:br>
            <a:r>
              <a:rPr lang="en-US" sz="1200" dirty="0">
                <a:solidFill>
                  <a:schemeClr val="tx1"/>
                </a:solidFill>
                <a:latin typeface="Arial" panose="020B0604020202020204" pitchFamily="34" charset="0"/>
                <a:ea typeface="Open Sans" panose="020B0606030504020204" pitchFamily="34" charset="0"/>
                <a:cs typeface="Arial" panose="020B0604020202020204" pitchFamily="34" charset="0"/>
              </a:rPr>
              <a:t>Anaerobes don’t need oxygen to breath, but don’t get as much energy per unit food, so they have to gather two units of food each time (but no oxygen) in order to tag the next person in.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600"/>
              </a:spcAft>
              <a:buClrTx/>
              <a:buSzTx/>
              <a:buFont typeface="+mj-lt"/>
              <a:buNone/>
              <a:tabLst/>
              <a:defRPr/>
            </a:pP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11150" marR="0">
              <a:lnSpc>
                <a:spcPct val="107000"/>
              </a:lnSpc>
              <a:spcAft>
                <a:spcPts val="600"/>
              </a:spcAft>
            </a:pPr>
            <a:r>
              <a:rPr lang="en-US" sz="1200" dirty="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Anaerobes</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don’t need oxygen to breathe, but don’t get as much energy per unit food, so they must gather two units of food each time (but no oxygen) in order to tag the next person in. </a:t>
            </a:r>
          </a:p>
          <a:p>
            <a:pPr marL="311150" marR="0">
              <a:lnSpc>
                <a:spcPct val="107000"/>
              </a:lnSpc>
              <a:spcAft>
                <a:spcPts val="600"/>
              </a:spcAft>
            </a:pPr>
            <a:r>
              <a:rPr lang="en-US" sz="12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Aerobes</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need oxygen, but not as much food – so they need one unit of oxygen and one unit of food each time.  </a:t>
            </a:r>
            <a:endParaRPr lang="en-US" sz="1200"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C5A9A95-B5FF-43CF-82CC-921C8BDB861F}" type="slidenum">
              <a:rPr lang="en-US" smtClean="0"/>
              <a:t>10</a:t>
            </a:fld>
            <a:endParaRPr lang="en-US"/>
          </a:p>
        </p:txBody>
      </p:sp>
    </p:spTree>
    <p:extLst>
      <p:ext uri="{BB962C8B-B14F-4D97-AF65-F5344CB8AC3E}">
        <p14:creationId xmlns:p14="http://schemas.microsoft.com/office/powerpoint/2010/main" val="3283389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43D60-F654-9FFA-1A8F-6263A9FF0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AFE59-1928-2ABF-DDA4-9B70AA3D31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DA1641-1537-01F4-6411-8823120669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69E8EF-3816-E641-31F5-89C19AAC3347}"/>
              </a:ext>
            </a:extLst>
          </p:cNvPr>
          <p:cNvSpPr>
            <a:spLocks noGrp="1"/>
          </p:cNvSpPr>
          <p:nvPr>
            <p:ph type="sldNum" sz="quarter" idx="5"/>
          </p:nvPr>
        </p:nvSpPr>
        <p:spPr/>
        <p:txBody>
          <a:bodyPr/>
          <a:lstStyle/>
          <a:p>
            <a:fld id="{8C5A9A95-B5FF-43CF-82CC-921C8BDB861F}" type="slidenum">
              <a:rPr lang="en-US" smtClean="0"/>
              <a:t>11</a:t>
            </a:fld>
            <a:endParaRPr lang="en-US"/>
          </a:p>
        </p:txBody>
      </p:sp>
    </p:spTree>
    <p:extLst>
      <p:ext uri="{BB962C8B-B14F-4D97-AF65-F5344CB8AC3E}">
        <p14:creationId xmlns:p14="http://schemas.microsoft.com/office/powerpoint/2010/main" val="1506699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12</a:t>
            </a:fld>
            <a:endParaRPr lang="en-US"/>
          </a:p>
        </p:txBody>
      </p:sp>
    </p:spTree>
    <p:extLst>
      <p:ext uri="{BB962C8B-B14F-4D97-AF65-F5344CB8AC3E}">
        <p14:creationId xmlns:p14="http://schemas.microsoft.com/office/powerpoint/2010/main" val="795819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Comic Sans MS" panose="030F0702030302020204" pitchFamily="66" charset="0"/>
              </a:rPr>
              <a:t>Composting not only helps soil but it also reduces the amount of garbage that is sent to the landfill. Composting helps the planet in many ways!</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13</a:t>
            </a:fld>
            <a:endParaRPr lang="en-US"/>
          </a:p>
        </p:txBody>
      </p:sp>
    </p:spTree>
    <p:extLst>
      <p:ext uri="{BB962C8B-B14F-4D97-AF65-F5344CB8AC3E}">
        <p14:creationId xmlns:p14="http://schemas.microsoft.com/office/powerpoint/2010/main" val="3784873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composters are big and smelly and outside – what if we had an easy in house composter?</a:t>
            </a:r>
          </a:p>
        </p:txBody>
      </p:sp>
      <p:sp>
        <p:nvSpPr>
          <p:cNvPr id="4" name="Slide Number Placeholder 3"/>
          <p:cNvSpPr>
            <a:spLocks noGrp="1"/>
          </p:cNvSpPr>
          <p:nvPr>
            <p:ph type="sldNum" sz="quarter" idx="5"/>
          </p:nvPr>
        </p:nvSpPr>
        <p:spPr/>
        <p:txBody>
          <a:bodyPr/>
          <a:lstStyle/>
          <a:p>
            <a:fld id="{8C5A9A95-B5FF-43CF-82CC-921C8BDB861F}" type="slidenum">
              <a:rPr lang="en-US" smtClean="0"/>
              <a:t>14</a:t>
            </a:fld>
            <a:endParaRPr lang="en-US"/>
          </a:p>
        </p:txBody>
      </p:sp>
    </p:spTree>
    <p:extLst>
      <p:ext uri="{BB962C8B-B14F-4D97-AF65-F5344CB8AC3E}">
        <p14:creationId xmlns:p14="http://schemas.microsoft.com/office/powerpoint/2010/main" val="2744856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latin typeface="Comic Sans MS" panose="030F0702030302020204" pitchFamily="66" charset="0"/>
              </a:rPr>
              <a:t>The soil includes organic matter, minerals, gases, liquids and living creatures. The soil keeps all these parts together by balancing the interactions with the world around it. For example, when plants are growing, they take nutrients (food) and water from the soil. When plants die, they return the nutrients (organic matter and minerals) and water to the soil through decomposition. </a:t>
            </a:r>
          </a:p>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15</a:t>
            </a:fld>
            <a:endParaRPr lang="en-US"/>
          </a:p>
        </p:txBody>
      </p:sp>
    </p:spTree>
    <p:extLst>
      <p:ext uri="{BB962C8B-B14F-4D97-AF65-F5344CB8AC3E}">
        <p14:creationId xmlns:p14="http://schemas.microsoft.com/office/powerpoint/2010/main" val="415086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16</a:t>
            </a:fld>
            <a:endParaRPr lang="en-US"/>
          </a:p>
        </p:txBody>
      </p:sp>
    </p:spTree>
    <p:extLst>
      <p:ext uri="{BB962C8B-B14F-4D97-AF65-F5344CB8AC3E}">
        <p14:creationId xmlns:p14="http://schemas.microsoft.com/office/powerpoint/2010/main" val="327302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be sealed, allow for some air, allow for some water, allow for mixing</a:t>
            </a:r>
          </a:p>
        </p:txBody>
      </p:sp>
      <p:sp>
        <p:nvSpPr>
          <p:cNvPr id="4" name="Slide Number Placeholder 3"/>
          <p:cNvSpPr>
            <a:spLocks noGrp="1"/>
          </p:cNvSpPr>
          <p:nvPr>
            <p:ph type="sldNum" sz="quarter" idx="5"/>
          </p:nvPr>
        </p:nvSpPr>
        <p:spPr/>
        <p:txBody>
          <a:bodyPr/>
          <a:lstStyle/>
          <a:p>
            <a:fld id="{8C5A9A95-B5FF-43CF-82CC-921C8BDB861F}" type="slidenum">
              <a:rPr lang="en-US" smtClean="0"/>
              <a:t>17</a:t>
            </a:fld>
            <a:endParaRPr lang="en-US"/>
          </a:p>
        </p:txBody>
      </p:sp>
    </p:spTree>
    <p:extLst>
      <p:ext uri="{BB962C8B-B14F-4D97-AF65-F5344CB8AC3E}">
        <p14:creationId xmlns:p14="http://schemas.microsoft.com/office/powerpoint/2010/main" val="976217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to be sealed, allow for some air, allow for some water, allow for mixing</a:t>
            </a:r>
          </a:p>
        </p:txBody>
      </p:sp>
      <p:sp>
        <p:nvSpPr>
          <p:cNvPr id="4" name="Slide Number Placeholder 3"/>
          <p:cNvSpPr>
            <a:spLocks noGrp="1"/>
          </p:cNvSpPr>
          <p:nvPr>
            <p:ph type="sldNum" sz="quarter" idx="5"/>
          </p:nvPr>
        </p:nvSpPr>
        <p:spPr/>
        <p:txBody>
          <a:bodyPr/>
          <a:lstStyle/>
          <a:p>
            <a:fld id="{8C5A9A95-B5FF-43CF-82CC-921C8BDB861F}" type="slidenum">
              <a:rPr lang="en-US" smtClean="0"/>
              <a:t>18</a:t>
            </a:fld>
            <a:endParaRPr lang="en-US"/>
          </a:p>
        </p:txBody>
      </p:sp>
    </p:spTree>
    <p:extLst>
      <p:ext uri="{BB962C8B-B14F-4D97-AF65-F5344CB8AC3E}">
        <p14:creationId xmlns:p14="http://schemas.microsoft.com/office/powerpoint/2010/main" val="25464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1 minute video on the power of composting innovation. https://youtu.be/HYv6d6U0E2s</a:t>
            </a:r>
          </a:p>
        </p:txBody>
      </p:sp>
      <p:sp>
        <p:nvSpPr>
          <p:cNvPr id="4" name="Slide Number Placeholder 3"/>
          <p:cNvSpPr>
            <a:spLocks noGrp="1"/>
          </p:cNvSpPr>
          <p:nvPr>
            <p:ph type="sldNum" sz="quarter" idx="5"/>
          </p:nvPr>
        </p:nvSpPr>
        <p:spPr/>
        <p:txBody>
          <a:bodyPr/>
          <a:lstStyle/>
          <a:p>
            <a:fld id="{8C5A9A95-B5FF-43CF-82CC-921C8BDB861F}" type="slidenum">
              <a:rPr lang="en-US" smtClean="0"/>
              <a:t>19</a:t>
            </a:fld>
            <a:endParaRPr lang="en-US"/>
          </a:p>
        </p:txBody>
      </p:sp>
    </p:spTree>
    <p:extLst>
      <p:ext uri="{BB962C8B-B14F-4D97-AF65-F5344CB8AC3E}">
        <p14:creationId xmlns:p14="http://schemas.microsoft.com/office/powerpoint/2010/main" val="3158644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a:t>
            </a:fld>
            <a:endParaRPr lang="en-US"/>
          </a:p>
        </p:txBody>
      </p:sp>
    </p:spTree>
    <p:extLst>
      <p:ext uri="{BB962C8B-B14F-4D97-AF65-F5344CB8AC3E}">
        <p14:creationId xmlns:p14="http://schemas.microsoft.com/office/powerpoint/2010/main" val="1532201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20</a:t>
            </a:fld>
            <a:endParaRPr lang="en-US"/>
          </a:p>
        </p:txBody>
      </p:sp>
    </p:spTree>
    <p:extLst>
      <p:ext uri="{BB962C8B-B14F-4D97-AF65-F5344CB8AC3E}">
        <p14:creationId xmlns:p14="http://schemas.microsoft.com/office/powerpoint/2010/main" val="3332158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5A9A95-B5FF-43CF-82CC-921C8BDB861F}" type="slidenum">
              <a:rPr lang="en-US" smtClean="0"/>
              <a:t>21</a:t>
            </a:fld>
            <a:endParaRPr lang="en-US"/>
          </a:p>
        </p:txBody>
      </p:sp>
    </p:spTree>
    <p:extLst>
      <p:ext uri="{BB962C8B-B14F-4D97-AF65-F5344CB8AC3E}">
        <p14:creationId xmlns:p14="http://schemas.microsoft.com/office/powerpoint/2010/main" val="3737314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3</a:t>
            </a:fld>
            <a:endParaRPr lang="en-US"/>
          </a:p>
        </p:txBody>
      </p:sp>
    </p:spTree>
    <p:extLst>
      <p:ext uri="{BB962C8B-B14F-4D97-AF65-F5344CB8AC3E}">
        <p14:creationId xmlns:p14="http://schemas.microsoft.com/office/powerpoint/2010/main" val="3049205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4</a:t>
            </a:fld>
            <a:endParaRPr lang="en-US"/>
          </a:p>
        </p:txBody>
      </p:sp>
    </p:spTree>
    <p:extLst>
      <p:ext uri="{BB962C8B-B14F-4D97-AF65-F5344CB8AC3E}">
        <p14:creationId xmlns:p14="http://schemas.microsoft.com/office/powerpoint/2010/main" val="1975641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5</a:t>
            </a:fld>
            <a:endParaRPr lang="en-US"/>
          </a:p>
        </p:txBody>
      </p:sp>
    </p:spTree>
    <p:extLst>
      <p:ext uri="{BB962C8B-B14F-4D97-AF65-F5344CB8AC3E}">
        <p14:creationId xmlns:p14="http://schemas.microsoft.com/office/powerpoint/2010/main" val="56843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Bread yeast is actually part of the fungus kingdom</a:t>
            </a:r>
          </a:p>
        </p:txBody>
      </p:sp>
      <p:sp>
        <p:nvSpPr>
          <p:cNvPr id="4" name="Slide Number Placeholder 3"/>
          <p:cNvSpPr>
            <a:spLocks noGrp="1"/>
          </p:cNvSpPr>
          <p:nvPr>
            <p:ph type="sldNum" sz="quarter" idx="5"/>
          </p:nvPr>
        </p:nvSpPr>
        <p:spPr/>
        <p:txBody>
          <a:bodyPr/>
          <a:lstStyle/>
          <a:p>
            <a:fld id="{8C5A9A95-B5FF-43CF-82CC-921C8BDB861F}" type="slidenum">
              <a:rPr lang="en-US" smtClean="0"/>
              <a:t>6</a:t>
            </a:fld>
            <a:endParaRPr lang="en-US"/>
          </a:p>
        </p:txBody>
      </p:sp>
    </p:spTree>
    <p:extLst>
      <p:ext uri="{BB962C8B-B14F-4D97-AF65-F5344CB8AC3E}">
        <p14:creationId xmlns:p14="http://schemas.microsoft.com/office/powerpoint/2010/main" val="1911652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7</a:t>
            </a:fld>
            <a:endParaRPr lang="en-US"/>
          </a:p>
        </p:txBody>
      </p:sp>
    </p:spTree>
    <p:extLst>
      <p:ext uri="{BB962C8B-B14F-4D97-AF65-F5344CB8AC3E}">
        <p14:creationId xmlns:p14="http://schemas.microsoft.com/office/powerpoint/2010/main" val="1093260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8</a:t>
            </a:fld>
            <a:endParaRPr lang="en-US"/>
          </a:p>
        </p:txBody>
      </p:sp>
    </p:spTree>
    <p:extLst>
      <p:ext uri="{BB962C8B-B14F-4D97-AF65-F5344CB8AC3E}">
        <p14:creationId xmlns:p14="http://schemas.microsoft.com/office/powerpoint/2010/main" val="1123953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5A9A95-B5FF-43CF-82CC-921C8BDB861F}" type="slidenum">
              <a:rPr lang="en-US" smtClean="0"/>
              <a:t>9</a:t>
            </a:fld>
            <a:endParaRPr lang="en-US"/>
          </a:p>
        </p:txBody>
      </p:sp>
    </p:spTree>
    <p:extLst>
      <p:ext uri="{BB962C8B-B14F-4D97-AF65-F5344CB8AC3E}">
        <p14:creationId xmlns:p14="http://schemas.microsoft.com/office/powerpoint/2010/main" val="2140833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BB92B-7FCD-A76B-B318-4DE63DFC31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B6A658-A960-5286-7432-034A6CE8505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5E9F66-3342-7727-4C88-41B87E5DD2B2}"/>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4FBF3234-DBF8-8F1D-177B-68E217BA0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B7908-3F9B-45AF-CBE0-844F2707322A}"/>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427034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166E5-C5D3-D8DD-4A52-846EDC61CB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43E0C0-91F0-8B1D-38EB-8539821E522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982304-AA43-98AB-582A-F1211473620A}"/>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C827F2CC-29DA-EDC5-FA19-36CE4BDD3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084E7A-18C9-97A7-7766-9ABE5A52BF7C}"/>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81706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F318FE-E381-BF51-B5F2-066AD61E28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C9B6EE-6E4E-F72D-F692-A155AA45A9D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1ECB6-5286-1600-9E05-30FAD8172219}"/>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B819059D-59EA-DCA4-8CFA-439D88E64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3735B0-BD84-AF64-6EF6-D8C115BCF25B}"/>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2420562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3AE0A-F380-949F-7840-32DDA999A9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72B5D9-BF54-173E-233F-37B4D127A3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8F72C3-1FBB-5905-CBB8-64B26482159E}"/>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C0F39079-F4C3-E539-D510-9825C0FB67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81E0F-6B55-E33A-9E35-0E7078CEF79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768294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2468-18F5-BB63-DCD9-C5230F2F82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764F9-648B-E89C-1BED-0E4E19929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D6E59-54D9-1477-1907-735BEA8A80B4}"/>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F2381FFE-9ECB-A8BE-B20F-8172582D7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46655-05F8-FFEB-AD7D-98DF5DDFFC21}"/>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642720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A572-4558-724A-67BC-FE934D6540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AFE8E2-F85E-2245-64E8-A6565CD725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24A39C-D8C7-279B-59A8-04B4A4525731}"/>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6ABF0C61-B5DD-6CA3-171F-BE068E65C4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D33EC2-E98F-BBD1-D5CA-B96D36768F7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00988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8323E-D022-9EB8-A635-A1977630CF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7D6C99-F71D-2493-59FB-A60EDF9B3B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0CBE66-BC5D-8475-F4C2-1B787AFE95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F81AF-1EA6-D623-AD13-7A0C8C59259F}"/>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A29D95CE-C29E-A226-6356-C60F6CF7B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5C6662-D9C9-9DAF-267A-BDB2F9079EEE}"/>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702895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C160E-4F84-0B6B-6865-4DD215779C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BB96DC-6DD1-6E6B-62DC-0114242D83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2A2F0D-AB0E-0A54-4F5E-84AE2F7A96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2A9854-607A-EC98-84F5-2498C74695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24CF55-C257-9B01-AD9D-D3636E6B5A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F9A39C-F43D-4768-3793-0948BCB127F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8" name="Footer Placeholder 7">
            <a:extLst>
              <a:ext uri="{FF2B5EF4-FFF2-40B4-BE49-F238E27FC236}">
                <a16:creationId xmlns:a16="http://schemas.microsoft.com/office/drawing/2014/main" id="{5A657BB0-CEA0-5278-EF13-15EBD1C6C6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8E235C-3592-B521-0977-E2AF7761B618}"/>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13618283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FBD5-FE6C-062B-2F85-082C37C828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40C5C-8FD7-206F-DADF-C3A5C69F93C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4" name="Footer Placeholder 3">
            <a:extLst>
              <a:ext uri="{FF2B5EF4-FFF2-40B4-BE49-F238E27FC236}">
                <a16:creationId xmlns:a16="http://schemas.microsoft.com/office/drawing/2014/main" id="{ED7005E1-3E56-E5F1-A25F-F70C66993D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810E5A-E3A0-A29A-CC6D-19D1B31C0883}"/>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282495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7697FA-A5C2-E032-4A8B-F95F9DDEC167}"/>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3" name="Footer Placeholder 2">
            <a:extLst>
              <a:ext uri="{FF2B5EF4-FFF2-40B4-BE49-F238E27FC236}">
                <a16:creationId xmlns:a16="http://schemas.microsoft.com/office/drawing/2014/main" id="{A76613F2-6B74-F8F4-C59F-EE1AD75BE9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FA967-2148-B016-E90D-2907F919DCAA}"/>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300606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63F8A-22BE-3CF9-21D2-B0574ED19E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A07256-CE48-9A9A-BF4B-5C012BE9BD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500D14-7A87-F2EC-3C13-C8D3A1AEE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BD38C-4750-D81C-E2D3-83D7918658CB}"/>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27DD40FB-A9B2-390D-6535-B19B5F4F43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E07102-1F25-2563-0156-A9933DEF4570}"/>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4423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4FB-D509-13EF-CA6A-B104F1C803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7EC5F0-82DC-DA0B-0265-41CBDDA2974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B0040-D396-BBD7-3F7C-3A31272D6B06}"/>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07F15ABF-A2F8-B366-EBCD-9BA5EEAD2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1135B-3987-32F1-4F6F-9DB60536F875}"/>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679871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9F298-971F-58F6-5258-0B7ACF878B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270A3E-F186-E5B0-5D82-91EEAA324E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892E50-6A56-A8BD-9C60-E236AD873F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E0CD64-FD92-5AD3-EFDE-619A5C95D868}"/>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6" name="Footer Placeholder 5">
            <a:extLst>
              <a:ext uri="{FF2B5EF4-FFF2-40B4-BE49-F238E27FC236}">
                <a16:creationId xmlns:a16="http://schemas.microsoft.com/office/drawing/2014/main" id="{60927C6F-0531-9516-95FC-8D1930DD2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B9C8B6-6C86-20B2-8D10-C464C0843C8C}"/>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554945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050A-B8D2-EA06-29FB-390462580A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63BC0E-11BF-A44B-2ED3-7179D362A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EB97C3-BBBA-9363-EE4F-8BC0097E51B3}"/>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BFBB48B4-6C93-1276-D93A-835907C848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32C6C-5CEA-0A81-3D35-EE461509F3C1}"/>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859433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FF4D8F-8C17-B0FB-59B4-83D1EAC7D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8F23E4-18B0-56DC-FD8E-B1FE6AC43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5C283-B103-BB16-A647-C6F47767922B}"/>
              </a:ext>
            </a:extLst>
          </p:cNvPr>
          <p:cNvSpPr>
            <a:spLocks noGrp="1"/>
          </p:cNvSpPr>
          <p:nvPr>
            <p:ph type="dt" sz="half" idx="10"/>
          </p:nvPr>
        </p:nvSpPr>
        <p:spPr/>
        <p:txBody>
          <a:body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A0118856-64A8-02FB-CC7B-7A8527F42F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30D6B-AA8E-7491-AB87-3177E4811B25}"/>
              </a:ext>
            </a:extLst>
          </p:cNvPr>
          <p:cNvSpPr>
            <a:spLocks noGrp="1"/>
          </p:cNvSpPr>
          <p:nvPr>
            <p:ph type="sldNum" sz="quarter" idx="12"/>
          </p:nvPr>
        </p:nvSpPr>
        <p:spPr/>
        <p:txBody>
          <a:bodyPr/>
          <a:lstStyle/>
          <a:p>
            <a:fld id="{F214D04C-2DA9-40E9-9BDC-156CAB9DDB9A}" type="slidenum">
              <a:rPr lang="en-US" smtClean="0"/>
              <a:t>‹#›</a:t>
            </a:fld>
            <a:endParaRPr lang="en-US"/>
          </a:p>
        </p:txBody>
      </p:sp>
    </p:spTree>
    <p:extLst>
      <p:ext uri="{BB962C8B-B14F-4D97-AF65-F5344CB8AC3E}">
        <p14:creationId xmlns:p14="http://schemas.microsoft.com/office/powerpoint/2010/main" val="222919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CEB0F-0BBA-CCF4-4E32-D37DBD7BB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C8BA9-7EFF-3401-43ED-12F7484225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65FBC-B2FD-FCDE-8D1C-DE2D2D515B33}"/>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955D0AAC-1AE0-287C-93FD-5FC203E86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82E5F7-33AB-2A56-D4FE-46D5420F13C4}"/>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2719806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91D1C-2319-86BE-D190-DE092CEBBB9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FD78B88-01F0-592A-8565-85421D8894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11AE0-5AA8-5882-F4D3-D1BA4F427CA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DFCEAB-A201-E316-3595-489BA319F0FD}"/>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C285E32B-B22E-5A28-C02C-2EEE12F15C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EFA441-F361-E85A-72A8-F173C6EA3990}"/>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539897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1554F-EB23-EE32-CB5A-9177897BD6F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73D9F1-4A23-6792-5FCB-76AE964DBEE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C0171F-AA8A-A03D-AF6B-09E562442AB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D346F-A724-E71C-8DCB-7E1DE0846F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98D0CE-5C9F-9558-7036-1D6DD850175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620B33-25F1-3BFE-4CAF-D37D4B5B13AF}"/>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8" name="Footer Placeholder 7">
            <a:extLst>
              <a:ext uri="{FF2B5EF4-FFF2-40B4-BE49-F238E27FC236}">
                <a16:creationId xmlns:a16="http://schemas.microsoft.com/office/drawing/2014/main" id="{8F4208B7-CF47-0727-D0DE-130BAECFC0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4C6F7D-F8E2-86D7-B012-09C8F38F6177}"/>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038527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A89D-7D8E-9A08-9110-095564C7AF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DE51CC9-4CD7-E3DC-207D-05490989CE0B}"/>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4" name="Footer Placeholder 3">
            <a:extLst>
              <a:ext uri="{FF2B5EF4-FFF2-40B4-BE49-F238E27FC236}">
                <a16:creationId xmlns:a16="http://schemas.microsoft.com/office/drawing/2014/main" id="{690EBF10-31BE-4C36-33BC-454C44E16D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EA1117-4DDD-B921-B9C3-22101A20844B}"/>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3795917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698B71-CC05-C9EF-783A-768ACDE4306D}"/>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3" name="Footer Placeholder 2">
            <a:extLst>
              <a:ext uri="{FF2B5EF4-FFF2-40B4-BE49-F238E27FC236}">
                <a16:creationId xmlns:a16="http://schemas.microsoft.com/office/drawing/2014/main" id="{A676FE03-B09F-73EB-EF9F-5726F4AE68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9B9926-4736-3618-E429-CC8765558687}"/>
              </a:ext>
            </a:extLst>
          </p:cNvPr>
          <p:cNvSpPr>
            <a:spLocks noGrp="1"/>
          </p:cNvSpPr>
          <p:nvPr>
            <p:ph type="sldNum" sz="quarter" idx="12"/>
          </p:nvPr>
        </p:nvSpPr>
        <p:spPr/>
        <p:txBody>
          <a:bodyPr/>
          <a:lstStyle/>
          <a:p>
            <a:fld id="{FDDC7602-277B-427E-BBEE-C9563CB8F19D}" type="slidenum">
              <a:rPr lang="en-US" smtClean="0"/>
              <a:t>‹#›</a:t>
            </a:fld>
            <a:endParaRPr lang="en-US"/>
          </a:p>
        </p:txBody>
      </p:sp>
      <p:pic>
        <p:nvPicPr>
          <p:cNvPr id="5" name="Picture 4" descr="A picture containing logo&#10;&#10;Description automatically generated">
            <a:extLst>
              <a:ext uri="{FF2B5EF4-FFF2-40B4-BE49-F238E27FC236}">
                <a16:creationId xmlns:a16="http://schemas.microsoft.com/office/drawing/2014/main" id="{943918A1-C1F5-8C23-C614-D2C61511CD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1470" y="6338630"/>
            <a:ext cx="1619530" cy="400564"/>
          </a:xfrm>
          <a:prstGeom prst="rect">
            <a:avLst/>
          </a:prstGeom>
        </p:spPr>
      </p:pic>
    </p:spTree>
    <p:extLst>
      <p:ext uri="{BB962C8B-B14F-4D97-AF65-F5344CB8AC3E}">
        <p14:creationId xmlns:p14="http://schemas.microsoft.com/office/powerpoint/2010/main" val="25712736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22C7F-76F9-3B0F-6598-E8DA134AC3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A0A457-B4AC-07A2-5977-5B52A4C863F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FDCE6B-4922-4892-2B47-CA80A23AED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7816B0-BF6C-9A4A-34D6-840CB8F5D897}"/>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39548334-A1DA-F64F-8845-8734023FC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5F176F-E6AC-22A0-62B6-A9FEB4BE3A14}"/>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1759621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98A01-BDC9-7177-1563-9E9CA1F652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491BEA-4C92-14E7-2A9E-6E5B42A32E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5A43C7-A449-D02D-20EE-169548A254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3FA4C3-7120-9668-D8AC-8CCCD9DCC509}"/>
              </a:ext>
            </a:extLst>
          </p:cNvPr>
          <p:cNvSpPr>
            <a:spLocks noGrp="1"/>
          </p:cNvSpPr>
          <p:nvPr>
            <p:ph type="dt" sz="half" idx="10"/>
          </p:nvPr>
        </p:nvSpPr>
        <p:spPr/>
        <p:txBody>
          <a:bodyPr/>
          <a:lstStyle/>
          <a:p>
            <a:fld id="{D85DF777-7C9F-42E6-8820-0C1D7E8F9D3C}" type="datetimeFigureOut">
              <a:rPr lang="en-US" smtClean="0"/>
              <a:t>11/8/2024</a:t>
            </a:fld>
            <a:endParaRPr lang="en-US"/>
          </a:p>
        </p:txBody>
      </p:sp>
      <p:sp>
        <p:nvSpPr>
          <p:cNvPr id="6" name="Footer Placeholder 5">
            <a:extLst>
              <a:ext uri="{FF2B5EF4-FFF2-40B4-BE49-F238E27FC236}">
                <a16:creationId xmlns:a16="http://schemas.microsoft.com/office/drawing/2014/main" id="{4554178C-6F07-1210-7661-B02A75C792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FEC30C-87EC-EB18-9951-D870B304AAD0}"/>
              </a:ext>
            </a:extLst>
          </p:cNvPr>
          <p:cNvSpPr>
            <a:spLocks noGrp="1"/>
          </p:cNvSpPr>
          <p:nvPr>
            <p:ph type="sldNum" sz="quarter" idx="12"/>
          </p:nvPr>
        </p:nvSpPr>
        <p:spPr/>
        <p:txBody>
          <a:bodyPr/>
          <a:lstStyle/>
          <a:p>
            <a:fld id="{FDDC7602-277B-427E-BBEE-C9563CB8F19D}" type="slidenum">
              <a:rPr lang="en-US" smtClean="0"/>
              <a:t>‹#›</a:t>
            </a:fld>
            <a:endParaRPr lang="en-US"/>
          </a:p>
        </p:txBody>
      </p:sp>
    </p:spTree>
    <p:extLst>
      <p:ext uri="{BB962C8B-B14F-4D97-AF65-F5344CB8AC3E}">
        <p14:creationId xmlns:p14="http://schemas.microsoft.com/office/powerpoint/2010/main" val="155431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589E88-8FDA-BB5B-5AF0-5EFEA603E3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DF777-7C9F-42E6-8820-0C1D7E8F9D3C}" type="datetimeFigureOut">
              <a:rPr lang="en-US" smtClean="0"/>
              <a:t>11/8/2024</a:t>
            </a:fld>
            <a:endParaRPr lang="en-US"/>
          </a:p>
        </p:txBody>
      </p:sp>
      <p:sp>
        <p:nvSpPr>
          <p:cNvPr id="5" name="Footer Placeholder 4">
            <a:extLst>
              <a:ext uri="{FF2B5EF4-FFF2-40B4-BE49-F238E27FC236}">
                <a16:creationId xmlns:a16="http://schemas.microsoft.com/office/drawing/2014/main" id="{84BB5443-114D-5061-212D-2B5AC77784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D33A57-F6CA-EEEF-FC7D-C807C84B73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DC7602-277B-427E-BBEE-C9563CB8F19D}" type="slidenum">
              <a:rPr lang="en-US" smtClean="0"/>
              <a:t>‹#›</a:t>
            </a:fld>
            <a:endParaRPr lang="en-US"/>
          </a:p>
        </p:txBody>
      </p:sp>
      <p:sp>
        <p:nvSpPr>
          <p:cNvPr id="7" name="Rectangle: Rounded Corners 6">
            <a:extLst>
              <a:ext uri="{FF2B5EF4-FFF2-40B4-BE49-F238E27FC236}">
                <a16:creationId xmlns:a16="http://schemas.microsoft.com/office/drawing/2014/main" id="{37A72840-E5D8-87BB-6D05-C2B7C614878A}"/>
              </a:ext>
            </a:extLst>
          </p:cNvPr>
          <p:cNvSpPr/>
          <p:nvPr userDrawn="1"/>
        </p:nvSpPr>
        <p:spPr>
          <a:xfrm>
            <a:off x="125894" y="822960"/>
            <a:ext cx="11920330" cy="78528"/>
          </a:xfrm>
          <a:prstGeom prst="roundRect">
            <a:avLst>
              <a:gd name="adj" fmla="val 50000"/>
            </a:avLst>
          </a:prstGeom>
          <a:solidFill>
            <a:srgbClr val="96C93D"/>
          </a:solidFill>
          <a:ln>
            <a:solidFill>
              <a:srgbClr val="96C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8495D49E-C5D0-43B4-14EB-CD15C31B9797}"/>
              </a:ext>
            </a:extLst>
          </p:cNvPr>
          <p:cNvPicPr>
            <a:picLocks noChangeAspect="1"/>
          </p:cNvPicPr>
          <p:nvPr userDrawn="1"/>
        </p:nvPicPr>
        <p:blipFill rotWithShape="1">
          <a:blip r:embed="rId13">
            <a:alphaModFix amt="5000"/>
            <a:extLst>
              <a:ext uri="{28A0092B-C50C-407E-A947-70E740481C1C}">
                <a14:useLocalDpi xmlns:a14="http://schemas.microsoft.com/office/drawing/2010/main" val="0"/>
              </a:ext>
            </a:extLst>
          </a:blip>
          <a:srcRect t="1" r="68975" b="-11113"/>
          <a:stretch/>
        </p:blipFill>
        <p:spPr>
          <a:xfrm>
            <a:off x="2447377" y="983727"/>
            <a:ext cx="7277363" cy="6394508"/>
          </a:xfrm>
          <a:prstGeom prst="rect">
            <a:avLst/>
          </a:prstGeom>
        </p:spPr>
      </p:pic>
    </p:spTree>
    <p:extLst>
      <p:ext uri="{BB962C8B-B14F-4D97-AF65-F5344CB8AC3E}">
        <p14:creationId xmlns:p14="http://schemas.microsoft.com/office/powerpoint/2010/main" val="29630208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D1570B-9E21-B0EB-3D52-5BFC29512E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31B33B-4953-86B6-041B-A65070EA82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081280-F7FF-49DF-DC71-BAEF5D370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65418-B859-4D52-8366-6FA07D89DBC2}" type="datetimeFigureOut">
              <a:rPr lang="en-US" smtClean="0"/>
              <a:t>11/8/2024</a:t>
            </a:fld>
            <a:endParaRPr lang="en-US"/>
          </a:p>
        </p:txBody>
      </p:sp>
      <p:sp>
        <p:nvSpPr>
          <p:cNvPr id="5" name="Footer Placeholder 4">
            <a:extLst>
              <a:ext uri="{FF2B5EF4-FFF2-40B4-BE49-F238E27FC236}">
                <a16:creationId xmlns:a16="http://schemas.microsoft.com/office/drawing/2014/main" id="{CF05FA65-A58A-C87F-EE7E-4465C777D1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675B22-66A8-76F7-A3EA-378743387D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4D04C-2DA9-40E9-9BDC-156CAB9DDB9A}" type="slidenum">
              <a:rPr lang="en-US" smtClean="0"/>
              <a:t>‹#›</a:t>
            </a:fld>
            <a:endParaRPr lang="en-US"/>
          </a:p>
        </p:txBody>
      </p:sp>
    </p:spTree>
    <p:extLst>
      <p:ext uri="{BB962C8B-B14F-4D97-AF65-F5344CB8AC3E}">
        <p14:creationId xmlns:p14="http://schemas.microsoft.com/office/powerpoint/2010/main" val="26217964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8.sv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6.tmp"/><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tmp"/><Relationship Id="rId12" Type="http://schemas.openxmlformats.org/officeDocument/2006/relationships/image" Target="../media/image20.tmp"/><Relationship Id="rId2" Type="http://schemas.openxmlformats.org/officeDocument/2006/relationships/notesSlide" Target="../notesSlides/notesSlide7.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tmp"/><Relationship Id="rId11" Type="http://schemas.openxmlformats.org/officeDocument/2006/relationships/image" Target="../media/image19.png"/><Relationship Id="rId5" Type="http://schemas.openxmlformats.org/officeDocument/2006/relationships/image" Target="../media/image13.tmp"/><Relationship Id="rId15" Type="http://schemas.openxmlformats.org/officeDocument/2006/relationships/image" Target="../media/image23.tmp"/><Relationship Id="rId10" Type="http://schemas.openxmlformats.org/officeDocument/2006/relationships/image" Target="../media/image18.tmp"/><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tm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178FC0-C60A-5191-E732-30D435CD6F8B}"/>
              </a:ext>
            </a:extLst>
          </p:cNvPr>
          <p:cNvSpPr txBox="1"/>
          <p:nvPr/>
        </p:nvSpPr>
        <p:spPr>
          <a:xfrm>
            <a:off x="1133061" y="1273789"/>
            <a:ext cx="10038522" cy="830997"/>
          </a:xfrm>
          <a:prstGeom prst="rect">
            <a:avLst/>
          </a:prstGeom>
          <a:noFill/>
        </p:spPr>
        <p:txBody>
          <a:bodyPr wrap="square" rtlCol="0">
            <a:spAutoFit/>
          </a:bodyPr>
          <a:lstStyle/>
          <a:p>
            <a:pPr algn="ctr"/>
            <a:r>
              <a:rPr lang="en-US" sz="4800" b="1" dirty="0">
                <a:ln w="22225">
                  <a:solidFill>
                    <a:schemeClr val="tx1"/>
                  </a:solidFill>
                  <a:prstDash val="solid"/>
                </a:ln>
                <a:solidFill>
                  <a:srgbClr val="00B050"/>
                </a:solidFill>
                <a:latin typeface="Comic Sans MS" panose="030F0702030302020204" pitchFamily="66" charset="0"/>
                <a:cs typeface="Levenim MT" panose="02010502060101010101" pitchFamily="2" charset="-79"/>
              </a:rPr>
              <a:t>Collaborative Communities</a:t>
            </a:r>
            <a:endParaRPr lang="en-US" sz="6000" b="1" dirty="0">
              <a:ln w="22225">
                <a:solidFill>
                  <a:schemeClr val="tx1"/>
                </a:solidFill>
                <a:prstDash val="solid"/>
              </a:ln>
              <a:solidFill>
                <a:srgbClr val="00B050"/>
              </a:solidFill>
              <a:latin typeface="Comic Sans MS" panose="030F0702030302020204" pitchFamily="66" charset="0"/>
              <a:cs typeface="Levenim MT" panose="02010502060101010101" pitchFamily="2" charset="-79"/>
            </a:endParaRPr>
          </a:p>
        </p:txBody>
      </p:sp>
      <p:sp>
        <p:nvSpPr>
          <p:cNvPr id="6" name="TextBox 5">
            <a:extLst>
              <a:ext uri="{FF2B5EF4-FFF2-40B4-BE49-F238E27FC236}">
                <a16:creationId xmlns:a16="http://schemas.microsoft.com/office/drawing/2014/main" id="{C659DFA6-716A-5C8A-1A14-FE97A8B49488}"/>
              </a:ext>
            </a:extLst>
          </p:cNvPr>
          <p:cNvSpPr txBox="1"/>
          <p:nvPr/>
        </p:nvSpPr>
        <p:spPr>
          <a:xfrm>
            <a:off x="5158409" y="2485360"/>
            <a:ext cx="1875182" cy="369332"/>
          </a:xfrm>
          <a:prstGeom prst="rect">
            <a:avLst/>
          </a:prstGeom>
          <a:noFill/>
        </p:spPr>
        <p:txBody>
          <a:bodyPr wrap="square" rtlCol="0">
            <a:spAutoFit/>
          </a:bodyPr>
          <a:lstStyle/>
          <a:p>
            <a:pPr algn="ctr"/>
            <a:r>
              <a:rPr lang="en-US" dirty="0">
                <a:latin typeface="Comic Sans MS" panose="030F0702030302020204" pitchFamily="66" charset="0"/>
              </a:rPr>
              <a:t>Presented by</a:t>
            </a:r>
          </a:p>
        </p:txBody>
      </p:sp>
      <p:pic>
        <p:nvPicPr>
          <p:cNvPr id="7" name="Picture 6" descr="A green text on a black background&#10;&#10;Description automatically generated">
            <a:extLst>
              <a:ext uri="{FF2B5EF4-FFF2-40B4-BE49-F238E27FC236}">
                <a16:creationId xmlns:a16="http://schemas.microsoft.com/office/drawing/2014/main" id="{21445801-7335-F9AD-B0B5-75DACD197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3196" y="3235266"/>
            <a:ext cx="5089792" cy="1260032"/>
          </a:xfrm>
          <a:prstGeom prst="rect">
            <a:avLst/>
          </a:prstGeom>
        </p:spPr>
      </p:pic>
    </p:spTree>
    <p:extLst>
      <p:ext uri="{BB962C8B-B14F-4D97-AF65-F5344CB8AC3E}">
        <p14:creationId xmlns:p14="http://schemas.microsoft.com/office/powerpoint/2010/main" val="1521899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820064" y="2185122"/>
            <a:ext cx="11126172" cy="26655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omic Sans MS" panose="030F0702030302020204" pitchFamily="66" charset="0"/>
              </a:rPr>
              <a:t>Microbe Battle Royale</a:t>
            </a:r>
          </a:p>
          <a:p>
            <a:pPr marL="0" indent="0" algn="ctr">
              <a:buFont typeface="Arial" panose="020B0604020202020204" pitchFamily="34" charset="0"/>
              <a:buNone/>
            </a:pPr>
            <a:r>
              <a:rPr lang="en-US" sz="2400" b="1" dirty="0">
                <a:latin typeface="Comic Sans MS" panose="030F0702030302020204" pitchFamily="66" charset="0"/>
              </a:rPr>
              <a:t>(optional)</a:t>
            </a:r>
          </a:p>
          <a:p>
            <a:pPr marL="0" indent="0" algn="ctr">
              <a:buFont typeface="Arial" panose="020B0604020202020204" pitchFamily="34" charset="0"/>
              <a:buNone/>
            </a:pPr>
            <a:endParaRPr lang="en-US" sz="2400" b="1" dirty="0">
              <a:latin typeface="Comic Sans MS" panose="030F0702030302020204" pitchFamily="66" charset="0"/>
            </a:endParaRPr>
          </a:p>
          <a:p>
            <a:pPr marL="0" indent="0" algn="ctr">
              <a:buNone/>
            </a:pPr>
            <a:r>
              <a:rPr lang="en-US" sz="2400" dirty="0">
                <a:effectLst/>
                <a:latin typeface="Calibri Light" panose="020F0302020204030204" pitchFamily="34" charset="0"/>
                <a:ea typeface="Calibri" panose="020F0502020204030204" pitchFamily="34" charset="0"/>
                <a:cs typeface="Times New Roman" panose="02020603050405020304" pitchFamily="18" charset="0"/>
              </a:rPr>
              <a:t>Anaerobes vs. Aerobes</a:t>
            </a:r>
          </a:p>
          <a:p>
            <a:pPr marL="0" indent="0" algn="ctr">
              <a:buFont typeface="Arial" panose="020B0604020202020204" pitchFamily="34" charset="0"/>
              <a:buNone/>
            </a:pPr>
            <a:endParaRPr lang="en-US" sz="2400" b="1" dirty="0">
              <a:latin typeface="Comic Sans MS" panose="030F0702030302020204" pitchFamily="66" charset="0"/>
            </a:endParaRPr>
          </a:p>
        </p:txBody>
      </p:sp>
      <p:sp>
        <p:nvSpPr>
          <p:cNvPr id="3" name="Content Placeholder 3">
            <a:extLst>
              <a:ext uri="{FF2B5EF4-FFF2-40B4-BE49-F238E27FC236}">
                <a16:creationId xmlns:a16="http://schemas.microsoft.com/office/drawing/2014/main" id="{4619219B-1398-BDEC-5281-FFE04242A523}"/>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spTree>
    <p:extLst>
      <p:ext uri="{BB962C8B-B14F-4D97-AF65-F5344CB8AC3E}">
        <p14:creationId xmlns:p14="http://schemas.microsoft.com/office/powerpoint/2010/main" val="1774206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2244D-CAFF-3A87-0FD9-19714D502D6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739284-1577-1106-300C-68AABB216423}"/>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6" name="Content Placeholder 3">
            <a:extLst>
              <a:ext uri="{FF2B5EF4-FFF2-40B4-BE49-F238E27FC236}">
                <a16:creationId xmlns:a16="http://schemas.microsoft.com/office/drawing/2014/main" id="{58CC7DB4-C518-94BA-2F37-C3C9FA817B7A}"/>
              </a:ext>
            </a:extLst>
          </p:cNvPr>
          <p:cNvSpPr txBox="1">
            <a:spLocks/>
          </p:cNvSpPr>
          <p:nvPr/>
        </p:nvSpPr>
        <p:spPr>
          <a:xfrm>
            <a:off x="2706254" y="1714068"/>
            <a:ext cx="7481455" cy="25808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omic Sans MS" panose="030F0702030302020204" pitchFamily="66" charset="0"/>
              </a:rPr>
              <a:t>Microbe Battle Royale</a:t>
            </a:r>
          </a:p>
          <a:p>
            <a:pPr marL="0" indent="0" algn="ctr">
              <a:buFont typeface="Arial" panose="020B0604020202020204" pitchFamily="34" charset="0"/>
              <a:buNone/>
            </a:pPr>
            <a:r>
              <a:rPr lang="en-US" sz="2400" b="1" dirty="0">
                <a:latin typeface="Comic Sans MS" panose="030F0702030302020204" pitchFamily="66" charset="0"/>
              </a:rPr>
              <a:t>(optional)</a:t>
            </a:r>
          </a:p>
          <a:p>
            <a:pPr marL="0" indent="0" algn="ctr">
              <a:lnSpc>
                <a:spcPct val="100000"/>
              </a:lnSpc>
              <a:buFont typeface="Arial" panose="020B0604020202020204" pitchFamily="34" charset="0"/>
              <a:buNone/>
            </a:pPr>
            <a:endParaRPr lang="en-US" sz="1600" b="1" dirty="0">
              <a:latin typeface="Comic Sans MS" panose="030F0702030302020204" pitchFamily="66" charset="0"/>
            </a:endParaRPr>
          </a:p>
          <a:p>
            <a:pPr marL="0" indent="0" algn="ctr">
              <a:buNone/>
            </a:pPr>
            <a:r>
              <a:rPr lang="en-US" sz="2400" dirty="0">
                <a:effectLst/>
                <a:latin typeface="Calibri Light" panose="020F0302020204030204" pitchFamily="34" charset="0"/>
                <a:ea typeface="Calibri" panose="020F0502020204030204" pitchFamily="34" charset="0"/>
                <a:cs typeface="Times New Roman" panose="02020603050405020304" pitchFamily="18" charset="0"/>
              </a:rPr>
              <a:t>Scenarios </a:t>
            </a:r>
          </a:p>
          <a:p>
            <a:pPr marL="0" indent="0" algn="ctr">
              <a:buNone/>
            </a:pPr>
            <a:r>
              <a:rPr lang="en-US" sz="1800" b="1" i="1" dirty="0">
                <a:effectLst/>
                <a:latin typeface="Calibri Light" panose="020F0302020204030204" pitchFamily="34" charset="0"/>
                <a:ea typeface="Calibri" panose="020F0502020204030204" pitchFamily="34" charset="0"/>
                <a:cs typeface="Times New Roman" panose="02020603050405020304" pitchFamily="18" charset="0"/>
              </a:rPr>
              <a:t>Suggestion – The number of flags in use should be 4x the number of people on a given team. For example, if each team has 5 people, use 20 flags total</a:t>
            </a:r>
          </a:p>
          <a:p>
            <a:pPr marL="0" indent="0" algn="ctr">
              <a:buFont typeface="Arial" panose="020B0604020202020204" pitchFamily="34" charset="0"/>
              <a:buNone/>
            </a:pPr>
            <a:endParaRPr lang="en-US" sz="2400" b="1" dirty="0">
              <a:latin typeface="Comic Sans MS" panose="030F0702030302020204" pitchFamily="66" charset="0"/>
            </a:endParaRPr>
          </a:p>
        </p:txBody>
      </p:sp>
      <p:sp>
        <p:nvSpPr>
          <p:cNvPr id="3" name="Content Placeholder 3">
            <a:extLst>
              <a:ext uri="{FF2B5EF4-FFF2-40B4-BE49-F238E27FC236}">
                <a16:creationId xmlns:a16="http://schemas.microsoft.com/office/drawing/2014/main" id="{42596E6F-65D6-02F0-ED79-3E5F2CD012E0}"/>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sp>
        <p:nvSpPr>
          <p:cNvPr id="4" name="Content Placeholder 3">
            <a:extLst>
              <a:ext uri="{FF2B5EF4-FFF2-40B4-BE49-F238E27FC236}">
                <a16:creationId xmlns:a16="http://schemas.microsoft.com/office/drawing/2014/main" id="{6C602353-D22D-38EF-AE86-A522AA0DDB14}"/>
              </a:ext>
            </a:extLst>
          </p:cNvPr>
          <p:cNvSpPr txBox="1">
            <a:spLocks/>
          </p:cNvSpPr>
          <p:nvPr/>
        </p:nvSpPr>
        <p:spPr>
          <a:xfrm>
            <a:off x="318353" y="4294909"/>
            <a:ext cx="2812472" cy="21817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Comic Sans MS" panose="030F0702030302020204" pitchFamily="66" charset="0"/>
              </a:rPr>
              <a:t>Scenario 1 </a:t>
            </a:r>
          </a:p>
          <a:p>
            <a:pPr marL="0" indent="0" algn="ctr">
              <a:buFont typeface="Arial" panose="020B0604020202020204" pitchFamily="34" charset="0"/>
              <a:buNone/>
            </a:pPr>
            <a:r>
              <a:rPr lang="en-US" sz="1800" b="1" dirty="0">
                <a:solidFill>
                  <a:srgbClr val="0000FF"/>
                </a:solidFill>
                <a:latin typeface="Comic Sans MS" panose="030F0702030302020204" pitchFamily="66" charset="0"/>
              </a:rPr>
              <a:t>Stagnant Pond</a:t>
            </a:r>
          </a:p>
          <a:p>
            <a:pPr marL="0" indent="0" algn="ctr">
              <a:buFont typeface="Arial" panose="020B0604020202020204" pitchFamily="34" charset="0"/>
              <a:buNone/>
            </a:pPr>
            <a:endParaRPr lang="en-US" sz="1800" b="1" i="1"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r>
              <a:rPr lang="en-US" sz="1600" b="1" i="1" dirty="0">
                <a:latin typeface="Comic Sans MS" panose="030F0702030302020204" pitchFamily="66" charset="0"/>
                <a:ea typeface="Calibri" panose="020F0502020204030204" pitchFamily="34" charset="0"/>
                <a:cs typeface="Times New Roman" panose="02020603050405020304" pitchFamily="18" charset="0"/>
              </a:rPr>
              <a:t>Use </a:t>
            </a:r>
            <a:r>
              <a:rPr lang="en-US" sz="1600" b="1" i="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3x as many food </a:t>
            </a:r>
            <a:r>
              <a:rPr lang="en-US" sz="1600" b="1" i="1" dirty="0">
                <a:latin typeface="Comic Sans MS" panose="030F0702030302020204" pitchFamily="66" charset="0"/>
                <a:ea typeface="Calibri" panose="020F0502020204030204" pitchFamily="34" charset="0"/>
                <a:cs typeface="Times New Roman" panose="02020603050405020304" pitchFamily="18" charset="0"/>
              </a:rPr>
              <a:t>flags as </a:t>
            </a:r>
            <a:r>
              <a:rPr lang="en-US" sz="1600" b="1"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oxygen</a:t>
            </a:r>
            <a:r>
              <a:rPr lang="en-US" sz="1600" b="1" i="1" dirty="0">
                <a:latin typeface="Comic Sans MS" panose="030F0702030302020204" pitchFamily="66" charset="0"/>
                <a:ea typeface="Calibri" panose="020F0502020204030204" pitchFamily="34" charset="0"/>
                <a:cs typeface="Times New Roman" panose="02020603050405020304" pitchFamily="18" charset="0"/>
              </a:rPr>
              <a:t> flags</a:t>
            </a:r>
            <a:endParaRPr lang="en-US" sz="1600" b="1" i="1" dirty="0">
              <a:effectLst/>
              <a:latin typeface="Calibri Light" panose="020F0302020204030204" pitchFamily="34" charset="0"/>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endParaRPr lang="en-US" sz="1800" b="1" dirty="0">
              <a:latin typeface="Comic Sans MS" panose="030F0702030302020204" pitchFamily="66" charset="0"/>
            </a:endParaRPr>
          </a:p>
        </p:txBody>
      </p:sp>
      <p:sp>
        <p:nvSpPr>
          <p:cNvPr id="5" name="Content Placeholder 3">
            <a:extLst>
              <a:ext uri="{FF2B5EF4-FFF2-40B4-BE49-F238E27FC236}">
                <a16:creationId xmlns:a16="http://schemas.microsoft.com/office/drawing/2014/main" id="{502C3B81-10FA-6498-BC51-7E87259D857C}"/>
              </a:ext>
            </a:extLst>
          </p:cNvPr>
          <p:cNvSpPr txBox="1">
            <a:spLocks/>
          </p:cNvSpPr>
          <p:nvPr/>
        </p:nvSpPr>
        <p:spPr>
          <a:xfrm>
            <a:off x="3283528" y="4294909"/>
            <a:ext cx="2812472" cy="21817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Comic Sans MS" panose="030F0702030302020204" pitchFamily="66" charset="0"/>
              </a:rPr>
              <a:t>Scenario 2 </a:t>
            </a:r>
          </a:p>
          <a:p>
            <a:pPr marL="0" indent="0" algn="ctr">
              <a:buFont typeface="Arial" panose="020B0604020202020204" pitchFamily="34" charset="0"/>
              <a:buNone/>
            </a:pPr>
            <a:r>
              <a:rPr lang="en-US" sz="1800" b="1" dirty="0">
                <a:solidFill>
                  <a:srgbClr val="0000FF"/>
                </a:solidFill>
                <a:latin typeface="Comic Sans MS" panose="030F0702030302020204" pitchFamily="66" charset="0"/>
              </a:rPr>
              <a:t>Moving Steam</a:t>
            </a:r>
          </a:p>
          <a:p>
            <a:pPr marL="0" indent="0" algn="ctr">
              <a:buFont typeface="Arial" panose="020B0604020202020204" pitchFamily="34" charset="0"/>
              <a:buNone/>
            </a:pPr>
            <a:endParaRPr lang="en-US" sz="1800" b="1" i="1"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endParaRPr>
          </a:p>
          <a:p>
            <a:pPr marL="0" indent="0" algn="ctr">
              <a:buNone/>
            </a:pPr>
            <a:r>
              <a:rPr lang="en-US" sz="1600" b="1" i="1" dirty="0">
                <a:latin typeface="Comic Sans MS" panose="030F0702030302020204" pitchFamily="66" charset="0"/>
                <a:ea typeface="Calibri" panose="020F0502020204030204" pitchFamily="34" charset="0"/>
                <a:cs typeface="Times New Roman" panose="02020603050405020304" pitchFamily="18" charset="0"/>
              </a:rPr>
              <a:t>Use </a:t>
            </a:r>
            <a:r>
              <a:rPr lang="en-US" sz="1600" b="1"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2x as many oxygen </a:t>
            </a:r>
            <a:r>
              <a:rPr lang="en-US" sz="1600" b="1" i="1" dirty="0">
                <a:latin typeface="Comic Sans MS" panose="030F0702030302020204" pitchFamily="66" charset="0"/>
                <a:ea typeface="Calibri" panose="020F0502020204030204" pitchFamily="34" charset="0"/>
                <a:cs typeface="Times New Roman" panose="02020603050405020304" pitchFamily="18" charset="0"/>
              </a:rPr>
              <a:t>flags as</a:t>
            </a:r>
            <a:r>
              <a:rPr lang="en-US" sz="1600" b="1" i="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 food </a:t>
            </a:r>
            <a:r>
              <a:rPr lang="en-US" sz="1600" b="1" i="1" dirty="0">
                <a:latin typeface="Comic Sans MS" panose="030F0702030302020204" pitchFamily="66" charset="0"/>
                <a:ea typeface="Calibri" panose="020F0502020204030204" pitchFamily="34" charset="0"/>
                <a:cs typeface="Times New Roman" panose="02020603050405020304" pitchFamily="18" charset="0"/>
              </a:rPr>
              <a:t>flags</a:t>
            </a:r>
            <a:endParaRPr lang="en-US" sz="1600" b="1" i="1" dirty="0">
              <a:effectLst/>
              <a:latin typeface="Calibri Light" panose="020F0302020204030204" pitchFamily="34" charset="0"/>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endParaRPr lang="en-US" sz="1400" b="1" i="1"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endParaRPr lang="en-US" sz="1800" b="1" dirty="0">
              <a:latin typeface="Comic Sans MS" panose="030F0702030302020204" pitchFamily="66" charset="0"/>
            </a:endParaRPr>
          </a:p>
        </p:txBody>
      </p:sp>
      <p:sp>
        <p:nvSpPr>
          <p:cNvPr id="7" name="Content Placeholder 3">
            <a:extLst>
              <a:ext uri="{FF2B5EF4-FFF2-40B4-BE49-F238E27FC236}">
                <a16:creationId xmlns:a16="http://schemas.microsoft.com/office/drawing/2014/main" id="{5147E0E3-DC22-441E-8055-C9302654F5EB}"/>
              </a:ext>
            </a:extLst>
          </p:cNvPr>
          <p:cNvSpPr txBox="1">
            <a:spLocks/>
          </p:cNvSpPr>
          <p:nvPr/>
        </p:nvSpPr>
        <p:spPr>
          <a:xfrm>
            <a:off x="5915892" y="4294909"/>
            <a:ext cx="2812472" cy="21817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Comic Sans MS" panose="030F0702030302020204" pitchFamily="66" charset="0"/>
              </a:rPr>
              <a:t>Scenario 3 </a:t>
            </a:r>
          </a:p>
          <a:p>
            <a:pPr marL="0" indent="0" algn="ctr">
              <a:buFont typeface="Arial" panose="020B0604020202020204" pitchFamily="34" charset="0"/>
              <a:buNone/>
            </a:pPr>
            <a:r>
              <a:rPr lang="en-US" sz="1800" b="1" dirty="0">
                <a:solidFill>
                  <a:srgbClr val="0000FF"/>
                </a:solidFill>
                <a:latin typeface="Comic Sans MS" panose="030F0702030302020204" pitchFamily="66" charset="0"/>
              </a:rPr>
              <a:t>Compost Bin</a:t>
            </a:r>
          </a:p>
          <a:p>
            <a:pPr marL="0" indent="0" algn="ctr">
              <a:buFont typeface="Arial" panose="020B0604020202020204" pitchFamily="34" charset="0"/>
              <a:buNone/>
            </a:pPr>
            <a:endParaRPr lang="en-US" sz="1800" b="1" i="1" dirty="0">
              <a:solidFill>
                <a:srgbClr val="0000FF"/>
              </a:solidFill>
              <a:effectLst/>
              <a:latin typeface="Comic Sans MS" panose="030F0702030302020204" pitchFamily="66" charset="0"/>
              <a:ea typeface="Calibri" panose="020F0502020204030204" pitchFamily="34" charset="0"/>
              <a:cs typeface="Times New Roman" panose="02020603050405020304" pitchFamily="18" charset="0"/>
            </a:endParaRPr>
          </a:p>
          <a:p>
            <a:pPr marL="0" indent="0" algn="ctr">
              <a:buNone/>
            </a:pPr>
            <a:r>
              <a:rPr lang="en-US" sz="1600" b="1" i="1" dirty="0">
                <a:latin typeface="Comic Sans MS" panose="030F0702030302020204" pitchFamily="66" charset="0"/>
                <a:ea typeface="Calibri" panose="020F0502020204030204" pitchFamily="34" charset="0"/>
                <a:cs typeface="Times New Roman" panose="02020603050405020304" pitchFamily="18" charset="0"/>
              </a:rPr>
              <a:t>Use </a:t>
            </a:r>
            <a:r>
              <a:rPr lang="en-US" sz="1600" b="1" i="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4x as many food </a:t>
            </a:r>
            <a:r>
              <a:rPr lang="en-US" sz="1600" b="1" i="1" dirty="0">
                <a:latin typeface="Comic Sans MS" panose="030F0702030302020204" pitchFamily="66" charset="0"/>
                <a:ea typeface="Calibri" panose="020F0502020204030204" pitchFamily="34" charset="0"/>
                <a:cs typeface="Times New Roman" panose="02020603050405020304" pitchFamily="18" charset="0"/>
              </a:rPr>
              <a:t>flags as </a:t>
            </a:r>
            <a:r>
              <a:rPr lang="en-US" sz="1600" b="1"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oxygen</a:t>
            </a:r>
            <a:r>
              <a:rPr lang="en-US" sz="1600" b="1" i="1" dirty="0">
                <a:latin typeface="Comic Sans MS" panose="030F0702030302020204" pitchFamily="66" charset="0"/>
                <a:ea typeface="Calibri" panose="020F0502020204030204" pitchFamily="34" charset="0"/>
                <a:cs typeface="Times New Roman" panose="02020603050405020304" pitchFamily="18" charset="0"/>
              </a:rPr>
              <a:t> flags</a:t>
            </a:r>
            <a:endParaRPr lang="en-US" sz="1600" b="1" i="1"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endParaRPr lang="en-US" sz="1800" b="1" dirty="0">
              <a:latin typeface="Comic Sans MS" panose="030F0702030302020204" pitchFamily="66" charset="0"/>
            </a:endParaRPr>
          </a:p>
        </p:txBody>
      </p:sp>
      <p:sp>
        <p:nvSpPr>
          <p:cNvPr id="8" name="Content Placeholder 3">
            <a:extLst>
              <a:ext uri="{FF2B5EF4-FFF2-40B4-BE49-F238E27FC236}">
                <a16:creationId xmlns:a16="http://schemas.microsoft.com/office/drawing/2014/main" id="{06D8A265-A50D-12B0-1066-BF6488770491}"/>
              </a:ext>
            </a:extLst>
          </p:cNvPr>
          <p:cNvSpPr txBox="1">
            <a:spLocks/>
          </p:cNvSpPr>
          <p:nvPr/>
        </p:nvSpPr>
        <p:spPr>
          <a:xfrm>
            <a:off x="8934176" y="4294909"/>
            <a:ext cx="3012060" cy="21817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Comic Sans MS" panose="030F0702030302020204" pitchFamily="66" charset="0"/>
              </a:rPr>
              <a:t>Scenario 4 </a:t>
            </a:r>
          </a:p>
          <a:p>
            <a:pPr marL="0" indent="0" algn="ctr">
              <a:buFont typeface="Arial" panose="020B0604020202020204" pitchFamily="34" charset="0"/>
              <a:buNone/>
            </a:pPr>
            <a:r>
              <a:rPr lang="en-US" sz="1800" b="1" dirty="0">
                <a:solidFill>
                  <a:srgbClr val="0000FF"/>
                </a:solidFill>
                <a:latin typeface="Comic Sans MS" panose="030F0702030302020204" pitchFamily="66" charset="0"/>
              </a:rPr>
              <a:t>Recently Harvested Field</a:t>
            </a:r>
          </a:p>
          <a:p>
            <a:pPr marL="0" indent="0" algn="ctr">
              <a:buFont typeface="Arial" panose="020B0604020202020204" pitchFamily="34" charset="0"/>
              <a:buNone/>
            </a:pPr>
            <a:endParaRPr lang="en-US" sz="1400" b="1" i="1"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endParaRPr>
          </a:p>
          <a:p>
            <a:pPr marL="0" indent="0" algn="ctr">
              <a:buNone/>
            </a:pPr>
            <a:r>
              <a:rPr lang="en-US" sz="1600" b="1" i="1" dirty="0">
                <a:latin typeface="Comic Sans MS" panose="030F0702030302020204" pitchFamily="66" charset="0"/>
                <a:ea typeface="Calibri" panose="020F0502020204030204" pitchFamily="34" charset="0"/>
                <a:cs typeface="Times New Roman" panose="02020603050405020304" pitchFamily="18" charset="0"/>
              </a:rPr>
              <a:t>Use </a:t>
            </a:r>
            <a:r>
              <a:rPr lang="en-US" sz="1600" b="1" i="1" dirty="0">
                <a:solidFill>
                  <a:srgbClr val="0000FF"/>
                </a:solidFill>
                <a:latin typeface="Comic Sans MS" panose="030F0702030302020204" pitchFamily="66" charset="0"/>
                <a:ea typeface="Calibri" panose="020F0502020204030204" pitchFamily="34" charset="0"/>
                <a:cs typeface="Times New Roman" panose="02020603050405020304" pitchFamily="18" charset="0"/>
              </a:rPr>
              <a:t>4x as many oxygen </a:t>
            </a:r>
            <a:r>
              <a:rPr lang="en-US" sz="1600" b="1" i="1" dirty="0">
                <a:latin typeface="Comic Sans MS" panose="030F0702030302020204" pitchFamily="66" charset="0"/>
                <a:ea typeface="Calibri" panose="020F0502020204030204" pitchFamily="34" charset="0"/>
                <a:cs typeface="Times New Roman" panose="02020603050405020304" pitchFamily="18" charset="0"/>
              </a:rPr>
              <a:t>flags as</a:t>
            </a:r>
            <a:r>
              <a:rPr lang="en-US" sz="1600" b="1" i="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 food </a:t>
            </a:r>
            <a:r>
              <a:rPr lang="en-US" sz="1600" b="1" i="1" dirty="0">
                <a:latin typeface="Comic Sans MS" panose="030F0702030302020204" pitchFamily="66" charset="0"/>
                <a:ea typeface="Calibri" panose="020F0502020204030204" pitchFamily="34" charset="0"/>
                <a:cs typeface="Times New Roman" panose="02020603050405020304" pitchFamily="18" charset="0"/>
              </a:rPr>
              <a:t>flags</a:t>
            </a:r>
            <a:endParaRPr lang="en-US" sz="1600" b="1" i="1" dirty="0">
              <a:solidFill>
                <a:srgbClr val="0000FF"/>
              </a:solidFill>
              <a:effectLst/>
              <a:latin typeface="Calibri Light" panose="020F0302020204030204" pitchFamily="34" charset="0"/>
              <a:ea typeface="Calibri" panose="020F0502020204030204" pitchFamily="34" charset="0"/>
              <a:cs typeface="Times New Roman" panose="02020603050405020304" pitchFamily="18" charset="0"/>
            </a:endParaRPr>
          </a:p>
          <a:p>
            <a:pPr marL="0" indent="0" algn="ctr">
              <a:buFont typeface="Arial" panose="020B0604020202020204" pitchFamily="34" charset="0"/>
              <a:buNone/>
            </a:pPr>
            <a:endParaRPr lang="en-US" sz="1800" b="1" dirty="0">
              <a:latin typeface="Comic Sans MS" panose="030F0702030302020204" pitchFamily="66" charset="0"/>
            </a:endParaRPr>
          </a:p>
        </p:txBody>
      </p:sp>
    </p:spTree>
    <p:extLst>
      <p:ext uri="{BB962C8B-B14F-4D97-AF65-F5344CB8AC3E}">
        <p14:creationId xmlns:p14="http://schemas.microsoft.com/office/powerpoint/2010/main" val="27699007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820064" y="2052563"/>
            <a:ext cx="10624457" cy="8925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omic Sans MS" panose="030F0702030302020204" pitchFamily="66" charset="0"/>
              </a:rPr>
              <a:t>Microbes and Waste</a:t>
            </a:r>
          </a:p>
          <a:p>
            <a:pPr marL="193199" lvl="1" indent="0">
              <a:buNone/>
            </a:pPr>
            <a:endParaRPr lang="en-US" sz="1186" dirty="0">
              <a:latin typeface="Times New Roman" panose="02020603050405020304" pitchFamily="18" charset="0"/>
              <a:cs typeface="Times New Roman" panose="02020603050405020304" pitchFamily="18" charset="0"/>
            </a:endParaRPr>
          </a:p>
          <a:p>
            <a:pPr marL="193199" lvl="1" indent="0">
              <a:lnSpc>
                <a:spcPct val="200000"/>
              </a:lnSpc>
              <a:buNone/>
            </a:pPr>
            <a:endParaRPr lang="en-US" sz="2000" dirty="0">
              <a:latin typeface="Comic Sans MS" panose="030F0702030302020204" pitchFamily="66" charset="0"/>
              <a:cs typeface="Times New Roman" panose="02020603050405020304" pitchFamily="18" charset="0"/>
            </a:endParaRPr>
          </a:p>
          <a:p>
            <a:pPr marL="0" indent="0" algn="ctr">
              <a:buFont typeface="Arial" panose="020B0604020202020204" pitchFamily="34" charset="0"/>
              <a:buNone/>
            </a:pPr>
            <a:endParaRPr lang="en-US" sz="2400" b="1" dirty="0">
              <a:latin typeface="Comic Sans MS" panose="030F0702030302020204" pitchFamily="66" charset="0"/>
            </a:endParaRPr>
          </a:p>
        </p:txBody>
      </p:sp>
      <p:sp>
        <p:nvSpPr>
          <p:cNvPr id="3" name="Content Placeholder 3">
            <a:extLst>
              <a:ext uri="{FF2B5EF4-FFF2-40B4-BE49-F238E27FC236}">
                <a16:creationId xmlns:a16="http://schemas.microsoft.com/office/drawing/2014/main" id="{3937036A-4B7B-243F-A555-A0987207174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sp>
        <p:nvSpPr>
          <p:cNvPr id="4" name="Content Placeholder 3">
            <a:extLst>
              <a:ext uri="{FF2B5EF4-FFF2-40B4-BE49-F238E27FC236}">
                <a16:creationId xmlns:a16="http://schemas.microsoft.com/office/drawing/2014/main" id="{79BFDBB4-584C-1B29-29B7-167422053207}"/>
              </a:ext>
            </a:extLst>
          </p:cNvPr>
          <p:cNvSpPr txBox="1">
            <a:spLocks/>
          </p:cNvSpPr>
          <p:nvPr/>
        </p:nvSpPr>
        <p:spPr>
          <a:xfrm>
            <a:off x="783771" y="3276693"/>
            <a:ext cx="10624457" cy="892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0000FF"/>
                </a:solidFill>
                <a:latin typeface="Comic Sans MS" panose="030F0702030302020204" pitchFamily="66" charset="0"/>
              </a:rPr>
              <a:t>Can you think about how microbes might help us manage waste?</a:t>
            </a:r>
            <a:endParaRPr lang="en-US" sz="2000" dirty="0">
              <a:solidFill>
                <a:srgbClr val="0000FF"/>
              </a:solidFill>
              <a:latin typeface="Comic Sans MS" panose="030F0702030302020204" pitchFamily="66" charset="0"/>
              <a:cs typeface="Times New Roman" panose="02020603050405020304" pitchFamily="18" charset="0"/>
            </a:endParaRPr>
          </a:p>
          <a:p>
            <a:pPr marL="0" indent="0" algn="ctr">
              <a:buFont typeface="Arial" panose="020B0604020202020204" pitchFamily="34" charset="0"/>
              <a:buNone/>
            </a:pPr>
            <a:endParaRPr lang="en-US" sz="24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1742062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3" name="Content Placeholder 3">
            <a:extLst>
              <a:ext uri="{FF2B5EF4-FFF2-40B4-BE49-F238E27FC236}">
                <a16:creationId xmlns:a16="http://schemas.microsoft.com/office/drawing/2014/main" id="{4619219B-1398-BDEC-5281-FFE04242A523}"/>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Composting</a:t>
            </a:r>
          </a:p>
        </p:txBody>
      </p:sp>
      <p:grpSp>
        <p:nvGrpSpPr>
          <p:cNvPr id="4" name="Group 3">
            <a:extLst>
              <a:ext uri="{FF2B5EF4-FFF2-40B4-BE49-F238E27FC236}">
                <a16:creationId xmlns:a16="http://schemas.microsoft.com/office/drawing/2014/main" id="{62616AE1-B2FC-3207-091A-77BFBCC3DA20}"/>
              </a:ext>
            </a:extLst>
          </p:cNvPr>
          <p:cNvGrpSpPr/>
          <p:nvPr/>
        </p:nvGrpSpPr>
        <p:grpSpPr>
          <a:xfrm>
            <a:off x="956460" y="1439251"/>
            <a:ext cx="9340293" cy="5236646"/>
            <a:chOff x="1612900" y="1037017"/>
            <a:chExt cx="7615758" cy="5097066"/>
          </a:xfrm>
        </p:grpSpPr>
        <p:pic>
          <p:nvPicPr>
            <p:cNvPr id="5" name="Picture 4">
              <a:extLst>
                <a:ext uri="{FF2B5EF4-FFF2-40B4-BE49-F238E27FC236}">
                  <a16:creationId xmlns:a16="http://schemas.microsoft.com/office/drawing/2014/main" id="{958AA289-4C2B-EEDD-DED0-3F0F852480FB}"/>
                </a:ext>
              </a:extLst>
            </p:cNvPr>
            <p:cNvPicPr>
              <a:picLocks noChangeAspect="1"/>
            </p:cNvPicPr>
            <p:nvPr/>
          </p:nvPicPr>
          <p:blipFill rotWithShape="1">
            <a:blip r:embed="rId3"/>
            <a:srcRect l="6965" r="5950" b="8398"/>
            <a:stretch/>
          </p:blipFill>
          <p:spPr>
            <a:xfrm>
              <a:off x="1716608" y="1037017"/>
              <a:ext cx="7512050" cy="4684052"/>
            </a:xfrm>
            <a:prstGeom prst="rect">
              <a:avLst/>
            </a:prstGeom>
          </p:spPr>
        </p:pic>
        <p:pic>
          <p:nvPicPr>
            <p:cNvPr id="7" name="Picture 6">
              <a:extLst>
                <a:ext uri="{FF2B5EF4-FFF2-40B4-BE49-F238E27FC236}">
                  <a16:creationId xmlns:a16="http://schemas.microsoft.com/office/drawing/2014/main" id="{B900C9DA-1D25-27C1-E8D9-BFFF5B3AF6B4}"/>
                </a:ext>
              </a:extLst>
            </p:cNvPr>
            <p:cNvPicPr>
              <a:picLocks noChangeAspect="1"/>
            </p:cNvPicPr>
            <p:nvPr/>
          </p:nvPicPr>
          <p:blipFill rotWithShape="1">
            <a:blip r:embed="rId3"/>
            <a:srcRect t="90534" b="-965"/>
            <a:stretch/>
          </p:blipFill>
          <p:spPr>
            <a:xfrm>
              <a:off x="1612900" y="5600700"/>
              <a:ext cx="7512050" cy="533383"/>
            </a:xfrm>
            <a:prstGeom prst="rect">
              <a:avLst/>
            </a:prstGeom>
          </p:spPr>
        </p:pic>
      </p:grpSp>
      <p:sp>
        <p:nvSpPr>
          <p:cNvPr id="8" name="Title 1">
            <a:extLst>
              <a:ext uri="{FF2B5EF4-FFF2-40B4-BE49-F238E27FC236}">
                <a16:creationId xmlns:a16="http://schemas.microsoft.com/office/drawing/2014/main" id="{37BE3915-2EAD-56D0-8170-566A6F1D7264}"/>
              </a:ext>
            </a:extLst>
          </p:cNvPr>
          <p:cNvSpPr txBox="1">
            <a:spLocks/>
          </p:cNvSpPr>
          <p:nvPr/>
        </p:nvSpPr>
        <p:spPr>
          <a:xfrm>
            <a:off x="1638409" y="1708553"/>
            <a:ext cx="4224085"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400" b="1" dirty="0">
                <a:solidFill>
                  <a:schemeClr val="accent6">
                    <a:lumMod val="75000"/>
                  </a:schemeClr>
                </a:solidFill>
                <a:latin typeface="Comic Sans MS" panose="030F0702030302020204" pitchFamily="66" charset="0"/>
                <a:cs typeface="Arial" panose="020B0604020202020204" pitchFamily="34" charset="0"/>
              </a:rPr>
              <a:t>What is Composting?</a:t>
            </a:r>
          </a:p>
        </p:txBody>
      </p:sp>
      <p:sp>
        <p:nvSpPr>
          <p:cNvPr id="9" name="TextBox 8">
            <a:extLst>
              <a:ext uri="{FF2B5EF4-FFF2-40B4-BE49-F238E27FC236}">
                <a16:creationId xmlns:a16="http://schemas.microsoft.com/office/drawing/2014/main" id="{CECAEC8C-6D3C-898C-DB96-4C1E887D6C24}"/>
              </a:ext>
            </a:extLst>
          </p:cNvPr>
          <p:cNvSpPr txBox="1"/>
          <p:nvPr/>
        </p:nvSpPr>
        <p:spPr>
          <a:xfrm rot="2276">
            <a:off x="1667984" y="2321647"/>
            <a:ext cx="7925786" cy="3442161"/>
          </a:xfrm>
          <a:prstGeom prst="rect">
            <a:avLst/>
          </a:prstGeom>
          <a:noFill/>
        </p:spPr>
        <p:txBody>
          <a:bodyPr wrap="square" rtlCol="0">
            <a:spAutoFit/>
          </a:bodyPr>
          <a:lstStyle/>
          <a:p>
            <a:pPr>
              <a:lnSpc>
                <a:spcPct val="150000"/>
              </a:lnSpc>
              <a:spcAft>
                <a:spcPts val="600"/>
              </a:spcAft>
            </a:pPr>
            <a:r>
              <a:rPr lang="en-US" sz="1400" dirty="0">
                <a:latin typeface="Comic Sans MS" panose="030F0702030302020204" pitchFamily="66" charset="0"/>
              </a:rPr>
              <a:t>When you compost organic matter, such as leaves and food scraps, decomposes and turns into a nutritional material that can improve soil and feed plants. </a:t>
            </a:r>
          </a:p>
          <a:p>
            <a:pPr>
              <a:lnSpc>
                <a:spcPct val="150000"/>
              </a:lnSpc>
            </a:pPr>
            <a:r>
              <a:rPr lang="en-US" sz="1400" dirty="0">
                <a:latin typeface="Comic Sans MS" panose="030F0702030302020204" pitchFamily="66" charset="0"/>
              </a:rPr>
              <a:t>To compost you need four basic ingredients:</a:t>
            </a:r>
          </a:p>
          <a:p>
            <a:pPr marL="171450" indent="-171450">
              <a:lnSpc>
                <a:spcPct val="150000"/>
              </a:lnSpc>
              <a:buFont typeface="Arial" panose="020B0604020202020204" pitchFamily="34" charset="0"/>
              <a:buChar char="•"/>
            </a:pPr>
            <a:r>
              <a:rPr lang="en-US" sz="1400" dirty="0">
                <a:solidFill>
                  <a:schemeClr val="accent4">
                    <a:lumMod val="50000"/>
                  </a:schemeClr>
                </a:solidFill>
                <a:latin typeface="Comic Sans MS" panose="030F0702030302020204" pitchFamily="66" charset="0"/>
              </a:rPr>
              <a:t>Browns - This includes materials such as dead leaves, branches, and twigs. These provide the carbon for your compost.</a:t>
            </a:r>
          </a:p>
          <a:p>
            <a:pPr marL="171450" indent="-171450">
              <a:lnSpc>
                <a:spcPct val="150000"/>
              </a:lnSpc>
              <a:buFont typeface="Arial" panose="020B0604020202020204" pitchFamily="34" charset="0"/>
              <a:buChar char="•"/>
            </a:pPr>
            <a:r>
              <a:rPr lang="en-US" sz="1400" dirty="0">
                <a:solidFill>
                  <a:schemeClr val="accent6">
                    <a:lumMod val="75000"/>
                  </a:schemeClr>
                </a:solidFill>
                <a:latin typeface="Comic Sans MS" panose="030F0702030302020204" pitchFamily="66" charset="0"/>
              </a:rPr>
              <a:t>Greens - This includes materials such as grass clippings, vegetable waste, fruit scraps, and coffee grounds. These provide nitrogen for your compost.</a:t>
            </a:r>
          </a:p>
          <a:p>
            <a:pPr marL="171450" indent="-171450">
              <a:lnSpc>
                <a:spcPct val="150000"/>
              </a:lnSpc>
              <a:spcAft>
                <a:spcPts val="600"/>
              </a:spcAft>
              <a:buFont typeface="Arial" panose="020B0604020202020204" pitchFamily="34" charset="0"/>
              <a:buChar char="•"/>
            </a:pPr>
            <a:r>
              <a:rPr lang="en-US" sz="1400" dirty="0">
                <a:solidFill>
                  <a:srgbClr val="00B0F0"/>
                </a:solidFill>
                <a:latin typeface="Comic Sans MS" panose="030F0702030302020204" pitchFamily="66" charset="0"/>
              </a:rPr>
              <a:t>Water - Having the right amount of water, greens, and browns is important for compost development. The moisture helps the browns and greens to decompose.</a:t>
            </a:r>
          </a:p>
          <a:p>
            <a:pPr marL="171450" indent="-171450">
              <a:lnSpc>
                <a:spcPct val="150000"/>
              </a:lnSpc>
              <a:spcAft>
                <a:spcPts val="600"/>
              </a:spcAft>
              <a:buFont typeface="Arial" panose="020B0604020202020204" pitchFamily="34" charset="0"/>
              <a:buChar char="•"/>
            </a:pPr>
            <a:r>
              <a:rPr lang="en-US" sz="1400" dirty="0">
                <a:solidFill>
                  <a:srgbClr val="7030A0"/>
                </a:solidFill>
                <a:latin typeface="Comic Sans MS" panose="030F0702030302020204" pitchFamily="66" charset="0"/>
              </a:rPr>
              <a:t>Microbes – Many people add microbes to their compost to help speed up the process. </a:t>
            </a:r>
          </a:p>
        </p:txBody>
      </p:sp>
      <p:grpSp>
        <p:nvGrpSpPr>
          <p:cNvPr id="10" name="Graphic 10" descr="A cartoon of a worm reading a book">
            <a:extLst>
              <a:ext uri="{FF2B5EF4-FFF2-40B4-BE49-F238E27FC236}">
                <a16:creationId xmlns:a16="http://schemas.microsoft.com/office/drawing/2014/main" id="{F562110E-C7AD-0A15-279E-F18E414F759E}"/>
              </a:ext>
            </a:extLst>
          </p:cNvPr>
          <p:cNvGrpSpPr/>
          <p:nvPr/>
        </p:nvGrpSpPr>
        <p:grpSpPr>
          <a:xfrm>
            <a:off x="8385952" y="973928"/>
            <a:ext cx="3207479" cy="1284543"/>
            <a:chOff x="3967645" y="2647792"/>
            <a:chExt cx="3768330" cy="3756490"/>
          </a:xfrm>
        </p:grpSpPr>
        <p:sp>
          <p:nvSpPr>
            <p:cNvPr id="11" name="Freeform: Shape 10">
              <a:extLst>
                <a:ext uri="{FF2B5EF4-FFF2-40B4-BE49-F238E27FC236}">
                  <a16:creationId xmlns:a16="http://schemas.microsoft.com/office/drawing/2014/main" id="{75C75810-5EB1-CF95-BFC0-FFAF9E9A9A5F}"/>
                </a:ext>
              </a:extLst>
            </p:cNvPr>
            <p:cNvSpPr/>
            <p:nvPr/>
          </p:nvSpPr>
          <p:spPr>
            <a:xfrm>
              <a:off x="3967645" y="4157831"/>
              <a:ext cx="3048730" cy="2246451"/>
            </a:xfrm>
            <a:custGeom>
              <a:avLst/>
              <a:gdLst>
                <a:gd name="connsiteX0" fmla="*/ 2324759 w 3048730"/>
                <a:gd name="connsiteY0" fmla="*/ 108599 h 2246451"/>
                <a:gd name="connsiteX1" fmla="*/ 1681581 w 3048730"/>
                <a:gd name="connsiteY1" fmla="*/ 1323437 h 2246451"/>
                <a:gd name="connsiteX2" fmla="*/ 1163840 w 3048730"/>
                <a:gd name="connsiteY2" fmla="*/ 1145436 h 2246451"/>
                <a:gd name="connsiteX3" fmla="*/ 706739 w 3048730"/>
                <a:gd name="connsiteY3" fmla="*/ 1672683 h 2246451"/>
                <a:gd name="connsiteX4" fmla="*/ 297180 w 3048730"/>
                <a:gd name="connsiteY4" fmla="*/ 1990820 h 2246451"/>
                <a:gd name="connsiteX5" fmla="*/ 307734 w 3048730"/>
                <a:gd name="connsiteY5" fmla="*/ 1558350 h 2246451"/>
                <a:gd name="connsiteX6" fmla="*/ 83796 w 3048730"/>
                <a:gd name="connsiteY6" fmla="*/ 1503639 h 2246451"/>
                <a:gd name="connsiteX7" fmla="*/ 160432 w 3048730"/>
                <a:gd name="connsiteY7" fmla="*/ 2182751 h 2246451"/>
                <a:gd name="connsiteX8" fmla="*/ 617321 w 3048730"/>
                <a:gd name="connsiteY8" fmla="*/ 2108030 h 2246451"/>
                <a:gd name="connsiteX9" fmla="*/ 1269586 w 3048730"/>
                <a:gd name="connsiteY9" fmla="*/ 1583462 h 2246451"/>
                <a:gd name="connsiteX10" fmla="*/ 1646459 w 3048730"/>
                <a:gd name="connsiteY10" fmla="*/ 1926840 h 2246451"/>
                <a:gd name="connsiteX11" fmla="*/ 2103003 w 3048730"/>
                <a:gd name="connsiteY11" fmla="*/ 2037559 h 2246451"/>
                <a:gd name="connsiteX12" fmla="*/ 2693138 w 3048730"/>
                <a:gd name="connsiteY12" fmla="*/ 1310327 h 2246451"/>
                <a:gd name="connsiteX13" fmla="*/ 3047370 w 3048730"/>
                <a:gd name="connsiteY13" fmla="*/ 50776 h 2246451"/>
                <a:gd name="connsiteX14" fmla="*/ 2324704 w 3048730"/>
                <a:gd name="connsiteY14" fmla="*/ 108584 h 224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48730" h="2246451">
                  <a:moveTo>
                    <a:pt x="2324759" y="108599"/>
                  </a:moveTo>
                  <a:cubicBezTo>
                    <a:pt x="2030906" y="367964"/>
                    <a:pt x="2027416" y="1338999"/>
                    <a:pt x="1681581" y="1323437"/>
                  </a:cubicBezTo>
                  <a:cubicBezTo>
                    <a:pt x="1490142" y="1242012"/>
                    <a:pt x="1382645" y="1118221"/>
                    <a:pt x="1163840" y="1145436"/>
                  </a:cubicBezTo>
                  <a:cubicBezTo>
                    <a:pt x="939170" y="1185146"/>
                    <a:pt x="816969" y="1454357"/>
                    <a:pt x="706739" y="1672683"/>
                  </a:cubicBezTo>
                  <a:cubicBezTo>
                    <a:pt x="610299" y="1833839"/>
                    <a:pt x="472927" y="2017268"/>
                    <a:pt x="297180" y="1990820"/>
                  </a:cubicBezTo>
                  <a:cubicBezTo>
                    <a:pt x="146333" y="1930689"/>
                    <a:pt x="143250" y="1704863"/>
                    <a:pt x="307734" y="1558350"/>
                  </a:cubicBezTo>
                  <a:cubicBezTo>
                    <a:pt x="472218" y="1411838"/>
                    <a:pt x="234795" y="1244837"/>
                    <a:pt x="83796" y="1503639"/>
                  </a:cubicBezTo>
                  <a:cubicBezTo>
                    <a:pt x="-67202" y="1762435"/>
                    <a:pt x="2315" y="1994464"/>
                    <a:pt x="160432" y="2182751"/>
                  </a:cubicBezTo>
                  <a:cubicBezTo>
                    <a:pt x="290085" y="2293592"/>
                    <a:pt x="476519" y="2253927"/>
                    <a:pt x="617321" y="2108030"/>
                  </a:cubicBezTo>
                  <a:cubicBezTo>
                    <a:pt x="758122" y="1962132"/>
                    <a:pt x="996611" y="1633155"/>
                    <a:pt x="1269586" y="1583462"/>
                  </a:cubicBezTo>
                  <a:cubicBezTo>
                    <a:pt x="1445878" y="1569115"/>
                    <a:pt x="1549740" y="1777291"/>
                    <a:pt x="1646459" y="1926840"/>
                  </a:cubicBezTo>
                  <a:cubicBezTo>
                    <a:pt x="1757719" y="2092733"/>
                    <a:pt x="1950097" y="2128185"/>
                    <a:pt x="2103003" y="2037559"/>
                  </a:cubicBezTo>
                  <a:cubicBezTo>
                    <a:pt x="2364497" y="1897932"/>
                    <a:pt x="2534664" y="1591775"/>
                    <a:pt x="2693138" y="1310327"/>
                  </a:cubicBezTo>
                  <a:cubicBezTo>
                    <a:pt x="2866661" y="1058075"/>
                    <a:pt x="3066552" y="302428"/>
                    <a:pt x="3047370" y="50776"/>
                  </a:cubicBezTo>
                  <a:cubicBezTo>
                    <a:pt x="2887642" y="-125366"/>
                    <a:pt x="2579897" y="221831"/>
                    <a:pt x="2324704" y="108584"/>
                  </a:cubicBezTo>
                  <a:close/>
                </a:path>
              </a:pathLst>
            </a:custGeom>
            <a:solidFill>
              <a:srgbClr val="CC8876"/>
            </a:solidFill>
            <a:ln w="43612" cap="flat">
              <a:solidFill>
                <a:srgbClr val="000000"/>
              </a:solid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CFC20501-5C34-45C9-211B-BD3C48AB82E2}"/>
                </a:ext>
              </a:extLst>
            </p:cNvPr>
            <p:cNvSpPr/>
            <p:nvPr/>
          </p:nvSpPr>
          <p:spPr>
            <a:xfrm>
              <a:off x="5733805" y="2647792"/>
              <a:ext cx="1864421" cy="1892826"/>
            </a:xfrm>
            <a:custGeom>
              <a:avLst/>
              <a:gdLst>
                <a:gd name="connsiteX0" fmla="*/ 1206987 w 1864421"/>
                <a:gd name="connsiteY0" fmla="*/ 1892760 h 1892826"/>
                <a:gd name="connsiteX1" fmla="*/ 1864342 w 1864421"/>
                <a:gd name="connsiteY1" fmla="*/ 1283451 h 1892826"/>
                <a:gd name="connsiteX2" fmla="*/ 1393372 w 1864421"/>
                <a:gd name="connsiteY2" fmla="*/ 490234 h 1892826"/>
                <a:gd name="connsiteX3" fmla="*/ 898612 w 1864421"/>
                <a:gd name="connsiteY3" fmla="*/ 18700 h 1892826"/>
                <a:gd name="connsiteX4" fmla="*/ 497444 w 1864421"/>
                <a:gd name="connsiteY4" fmla="*/ 479834 h 1892826"/>
                <a:gd name="connsiteX5" fmla="*/ 4561 w 1864421"/>
                <a:gd name="connsiteY5" fmla="*/ 1413338 h 1892826"/>
                <a:gd name="connsiteX6" fmla="*/ 501854 w 1864421"/>
                <a:gd name="connsiteY6" fmla="*/ 1886467 h 189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4421" h="1892826">
                  <a:moveTo>
                    <a:pt x="1206987" y="1892760"/>
                  </a:moveTo>
                  <a:cubicBezTo>
                    <a:pt x="1499137" y="1812414"/>
                    <a:pt x="1806191" y="1695037"/>
                    <a:pt x="1864342" y="1283451"/>
                  </a:cubicBezTo>
                  <a:cubicBezTo>
                    <a:pt x="1841707" y="897000"/>
                    <a:pt x="1651801" y="605227"/>
                    <a:pt x="1393372" y="490234"/>
                  </a:cubicBezTo>
                  <a:cubicBezTo>
                    <a:pt x="1035002" y="330771"/>
                    <a:pt x="1330794" y="-93955"/>
                    <a:pt x="898612" y="18700"/>
                  </a:cubicBezTo>
                  <a:cubicBezTo>
                    <a:pt x="632871" y="5879"/>
                    <a:pt x="725797" y="301112"/>
                    <a:pt x="497444" y="479834"/>
                  </a:cubicBezTo>
                  <a:cubicBezTo>
                    <a:pt x="191025" y="719659"/>
                    <a:pt x="-35717" y="1047976"/>
                    <a:pt x="4561" y="1413338"/>
                  </a:cubicBezTo>
                  <a:cubicBezTo>
                    <a:pt x="28298" y="1628651"/>
                    <a:pt x="221191" y="1805300"/>
                    <a:pt x="501854" y="1886467"/>
                  </a:cubicBezTo>
                </a:path>
              </a:pathLst>
            </a:custGeom>
            <a:solidFill>
              <a:srgbClr val="CC8876"/>
            </a:solidFill>
            <a:ln w="43612" cap="rnd">
              <a:solidFill>
                <a:srgbClr val="000000"/>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6A919B7-590F-440F-3C87-327D66FEA58C}"/>
                </a:ext>
              </a:extLst>
            </p:cNvPr>
            <p:cNvSpPr/>
            <p:nvPr/>
          </p:nvSpPr>
          <p:spPr>
            <a:xfrm>
              <a:off x="6378031" y="3651518"/>
              <a:ext cx="734328" cy="171797"/>
            </a:xfrm>
            <a:custGeom>
              <a:avLst/>
              <a:gdLst>
                <a:gd name="connsiteX0" fmla="*/ -80 w 734328"/>
                <a:gd name="connsiteY0" fmla="*/ 171731 h 171797"/>
                <a:gd name="connsiteX1" fmla="*/ 353953 w 734328"/>
                <a:gd name="connsiteY1" fmla="*/ 873 h 171797"/>
                <a:gd name="connsiteX2" fmla="*/ 734249 w 734328"/>
                <a:gd name="connsiteY2" fmla="*/ 126130 h 171797"/>
              </a:gdLst>
              <a:ahLst/>
              <a:cxnLst>
                <a:cxn ang="0">
                  <a:pos x="connsiteX0" y="connsiteY0"/>
                </a:cxn>
                <a:cxn ang="0">
                  <a:pos x="connsiteX1" y="connsiteY1"/>
                </a:cxn>
                <a:cxn ang="0">
                  <a:pos x="connsiteX2" y="connsiteY2"/>
                </a:cxn>
              </a:cxnLst>
              <a:rect l="l" t="t" r="r" b="b"/>
              <a:pathLst>
                <a:path w="734328" h="171797">
                  <a:moveTo>
                    <a:pt x="-80" y="171731"/>
                  </a:moveTo>
                  <a:cubicBezTo>
                    <a:pt x="66462" y="59547"/>
                    <a:pt x="205361" y="6468"/>
                    <a:pt x="353953" y="873"/>
                  </a:cubicBezTo>
                  <a:cubicBezTo>
                    <a:pt x="523296" y="-5503"/>
                    <a:pt x="666230" y="18880"/>
                    <a:pt x="734249" y="126130"/>
                  </a:cubicBezTo>
                </a:path>
              </a:pathLst>
            </a:custGeom>
            <a:solidFill>
              <a:srgbClr val="CC8876"/>
            </a:solidFill>
            <a:ln w="38148" cap="rnd">
              <a:solidFill>
                <a:srgbClr val="000000"/>
              </a:solid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22A85B1-F7E0-D045-091D-4648A060031A}"/>
                </a:ext>
              </a:extLst>
            </p:cNvPr>
            <p:cNvSpPr/>
            <p:nvPr/>
          </p:nvSpPr>
          <p:spPr>
            <a:xfrm>
              <a:off x="5682396" y="2673278"/>
              <a:ext cx="2053579" cy="1223917"/>
            </a:xfrm>
            <a:custGeom>
              <a:avLst/>
              <a:gdLst>
                <a:gd name="connsiteX0" fmla="*/ 1573805 w 2053579"/>
                <a:gd name="connsiteY0" fmla="*/ 835 h 1223917"/>
                <a:gd name="connsiteX1" fmla="*/ 1145531 w 2053579"/>
                <a:gd name="connsiteY1" fmla="*/ 535643 h 1223917"/>
                <a:gd name="connsiteX2" fmla="*/ 901104 w 2053579"/>
                <a:gd name="connsiteY2" fmla="*/ 552716 h 1223917"/>
                <a:gd name="connsiteX3" fmla="*/ 429039 w 2053579"/>
                <a:gd name="connsiteY3" fmla="*/ 86016 h 1223917"/>
                <a:gd name="connsiteX4" fmla="*/ 637 w 2053579"/>
                <a:gd name="connsiteY4" fmla="*/ 686171 h 1223917"/>
                <a:gd name="connsiteX5" fmla="*/ 479616 w 2053579"/>
                <a:gd name="connsiteY5" fmla="*/ 1222953 h 1223917"/>
                <a:gd name="connsiteX6" fmla="*/ 907375 w 2053579"/>
                <a:gd name="connsiteY6" fmla="*/ 693649 h 1223917"/>
                <a:gd name="connsiteX7" fmla="*/ 1152935 w 2053579"/>
                <a:gd name="connsiteY7" fmla="*/ 676500 h 1223917"/>
                <a:gd name="connsiteX8" fmla="*/ 1624382 w 2053579"/>
                <a:gd name="connsiteY8" fmla="*/ 1137764 h 1223917"/>
                <a:gd name="connsiteX9" fmla="*/ 2052784 w 2053579"/>
                <a:gd name="connsiteY9" fmla="*/ 537609 h 1223917"/>
                <a:gd name="connsiteX10" fmla="*/ 1573805 w 2053579"/>
                <a:gd name="connsiteY10" fmla="*/ 831 h 122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3579" h="1223917">
                  <a:moveTo>
                    <a:pt x="1573805" y="835"/>
                  </a:moveTo>
                  <a:cubicBezTo>
                    <a:pt x="1340793" y="17109"/>
                    <a:pt x="1158684" y="250513"/>
                    <a:pt x="1145531" y="535643"/>
                  </a:cubicBezTo>
                  <a:cubicBezTo>
                    <a:pt x="1060033" y="450833"/>
                    <a:pt x="980290" y="495500"/>
                    <a:pt x="901104" y="552716"/>
                  </a:cubicBezTo>
                  <a:cubicBezTo>
                    <a:pt x="860899" y="273971"/>
                    <a:pt x="660543" y="69846"/>
                    <a:pt x="429039" y="86016"/>
                  </a:cubicBezTo>
                  <a:cubicBezTo>
                    <a:pt x="178474" y="103516"/>
                    <a:pt x="-13328" y="372217"/>
                    <a:pt x="637" y="686171"/>
                  </a:cubicBezTo>
                  <a:cubicBezTo>
                    <a:pt x="14602" y="1000125"/>
                    <a:pt x="229051" y="1240451"/>
                    <a:pt x="479616" y="1222953"/>
                  </a:cubicBezTo>
                  <a:cubicBezTo>
                    <a:pt x="711126" y="1206784"/>
                    <a:pt x="892144" y="976266"/>
                    <a:pt x="907375" y="693649"/>
                  </a:cubicBezTo>
                  <a:cubicBezTo>
                    <a:pt x="974576" y="641626"/>
                    <a:pt x="1034084" y="565272"/>
                    <a:pt x="1152935" y="676500"/>
                  </a:cubicBezTo>
                  <a:cubicBezTo>
                    <a:pt x="1194933" y="952467"/>
                    <a:pt x="1394369" y="1153834"/>
                    <a:pt x="1624382" y="1137764"/>
                  </a:cubicBezTo>
                  <a:cubicBezTo>
                    <a:pt x="1874947" y="1120266"/>
                    <a:pt x="2066749" y="851571"/>
                    <a:pt x="2052784" y="537609"/>
                  </a:cubicBezTo>
                  <a:cubicBezTo>
                    <a:pt x="2038819" y="223655"/>
                    <a:pt x="1824370" y="-16667"/>
                    <a:pt x="1573805" y="831"/>
                  </a:cubicBezTo>
                  <a:close/>
                </a:path>
              </a:pathLst>
            </a:custGeom>
            <a:solidFill>
              <a:srgbClr val="FFFFFF"/>
            </a:solidFill>
            <a:ln w="43612" cap="rnd">
              <a:solidFill>
                <a:srgbClr val="000000"/>
              </a:solid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D25AD8B-2162-B6B2-CFAB-A9987E419BA6}"/>
                </a:ext>
              </a:extLst>
            </p:cNvPr>
            <p:cNvSpPr/>
            <p:nvPr/>
          </p:nvSpPr>
          <p:spPr>
            <a:xfrm rot="-191444">
              <a:off x="5786243" y="2877621"/>
              <a:ext cx="709712" cy="889261"/>
            </a:xfrm>
            <a:custGeom>
              <a:avLst/>
              <a:gdLst>
                <a:gd name="connsiteX0" fmla="*/ 710871 w 709712"/>
                <a:gd name="connsiteY0" fmla="*/ 444631 h 889261"/>
                <a:gd name="connsiteX1" fmla="*/ 356014 w 709712"/>
                <a:gd name="connsiteY1" fmla="*/ 889262 h 889261"/>
                <a:gd name="connsiteX2" fmla="*/ 1158 w 709712"/>
                <a:gd name="connsiteY2" fmla="*/ 444631 h 889261"/>
                <a:gd name="connsiteX3" fmla="*/ 356014 w 709712"/>
                <a:gd name="connsiteY3" fmla="*/ 0 h 889261"/>
                <a:gd name="connsiteX4" fmla="*/ 710871 w 709712"/>
                <a:gd name="connsiteY4" fmla="*/ 444631 h 889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712" h="889261">
                  <a:moveTo>
                    <a:pt x="710871" y="444631"/>
                  </a:moveTo>
                  <a:cubicBezTo>
                    <a:pt x="710871" y="690195"/>
                    <a:pt x="551997" y="889262"/>
                    <a:pt x="356014" y="889262"/>
                  </a:cubicBezTo>
                  <a:cubicBezTo>
                    <a:pt x="160032" y="889262"/>
                    <a:pt x="1158" y="690195"/>
                    <a:pt x="1158" y="444631"/>
                  </a:cubicBezTo>
                  <a:cubicBezTo>
                    <a:pt x="1158" y="199067"/>
                    <a:pt x="160032" y="0"/>
                    <a:pt x="356014" y="0"/>
                  </a:cubicBezTo>
                  <a:cubicBezTo>
                    <a:pt x="551997" y="0"/>
                    <a:pt x="710871" y="199067"/>
                    <a:pt x="710871" y="444631"/>
                  </a:cubicBezTo>
                  <a:close/>
                </a:path>
              </a:pathLst>
            </a:custGeom>
            <a:solidFill>
              <a:srgbClr val="FFFFFF"/>
            </a:solidFill>
            <a:ln w="21806" cap="rnd">
              <a:solidFill>
                <a:srgbClr val="000000"/>
              </a:solid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A2407EF-9D4B-8B20-9A2B-7B2BE9EB8C9D}"/>
                </a:ext>
              </a:extLst>
            </p:cNvPr>
            <p:cNvSpPr/>
            <p:nvPr/>
          </p:nvSpPr>
          <p:spPr>
            <a:xfrm rot="-191444">
              <a:off x="6930707" y="2792234"/>
              <a:ext cx="709712" cy="889261"/>
            </a:xfrm>
            <a:custGeom>
              <a:avLst/>
              <a:gdLst>
                <a:gd name="connsiteX0" fmla="*/ 711060 w 709712"/>
                <a:gd name="connsiteY0" fmla="*/ 444620 h 889261"/>
                <a:gd name="connsiteX1" fmla="*/ 356203 w 709712"/>
                <a:gd name="connsiteY1" fmla="*/ 889251 h 889261"/>
                <a:gd name="connsiteX2" fmla="*/ 1347 w 709712"/>
                <a:gd name="connsiteY2" fmla="*/ 444620 h 889261"/>
                <a:gd name="connsiteX3" fmla="*/ 356203 w 709712"/>
                <a:gd name="connsiteY3" fmla="*/ -11 h 889261"/>
                <a:gd name="connsiteX4" fmla="*/ 711060 w 709712"/>
                <a:gd name="connsiteY4" fmla="*/ 444620 h 889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712" h="889261">
                  <a:moveTo>
                    <a:pt x="711060" y="444620"/>
                  </a:moveTo>
                  <a:cubicBezTo>
                    <a:pt x="711060" y="690184"/>
                    <a:pt x="552186" y="889251"/>
                    <a:pt x="356203" y="889251"/>
                  </a:cubicBezTo>
                  <a:cubicBezTo>
                    <a:pt x="160221" y="889251"/>
                    <a:pt x="1347" y="690184"/>
                    <a:pt x="1347" y="444620"/>
                  </a:cubicBezTo>
                  <a:cubicBezTo>
                    <a:pt x="1347" y="199056"/>
                    <a:pt x="160221" y="-11"/>
                    <a:pt x="356203" y="-11"/>
                  </a:cubicBezTo>
                  <a:cubicBezTo>
                    <a:pt x="552186" y="-11"/>
                    <a:pt x="711060" y="199056"/>
                    <a:pt x="711060" y="444620"/>
                  </a:cubicBezTo>
                  <a:close/>
                </a:path>
              </a:pathLst>
            </a:custGeom>
            <a:solidFill>
              <a:srgbClr val="FFFFFF"/>
            </a:solidFill>
            <a:ln w="21806" cap="rnd">
              <a:solidFill>
                <a:srgbClr val="000000"/>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55BBA2E-D300-7ADE-93E3-9D54C14F7ADF}"/>
                </a:ext>
              </a:extLst>
            </p:cNvPr>
            <p:cNvSpPr/>
            <p:nvPr/>
          </p:nvSpPr>
          <p:spPr>
            <a:xfrm rot="-191444">
              <a:off x="6075454" y="3207025"/>
              <a:ext cx="328895" cy="412102"/>
            </a:xfrm>
            <a:custGeom>
              <a:avLst/>
              <a:gdLst>
                <a:gd name="connsiteX0" fmla="*/ 329966 w 328895"/>
                <a:gd name="connsiteY0" fmla="*/ 205979 h 412102"/>
                <a:gd name="connsiteX1" fmla="*/ 165518 w 328895"/>
                <a:gd name="connsiteY1" fmla="*/ 412030 h 412102"/>
                <a:gd name="connsiteX2" fmla="*/ 1070 w 328895"/>
                <a:gd name="connsiteY2" fmla="*/ 205979 h 412102"/>
                <a:gd name="connsiteX3" fmla="*/ 165518 w 328895"/>
                <a:gd name="connsiteY3" fmla="*/ -72 h 412102"/>
                <a:gd name="connsiteX4" fmla="*/ 329966 w 328895"/>
                <a:gd name="connsiteY4" fmla="*/ 205979 h 41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95" h="412102">
                  <a:moveTo>
                    <a:pt x="329966" y="205979"/>
                  </a:moveTo>
                  <a:cubicBezTo>
                    <a:pt x="329966" y="319780"/>
                    <a:pt x="256342" y="412030"/>
                    <a:pt x="165518" y="412030"/>
                  </a:cubicBezTo>
                  <a:cubicBezTo>
                    <a:pt x="74694" y="412030"/>
                    <a:pt x="1070" y="319780"/>
                    <a:pt x="1070" y="205979"/>
                  </a:cubicBezTo>
                  <a:cubicBezTo>
                    <a:pt x="1070" y="92177"/>
                    <a:pt x="74694" y="-72"/>
                    <a:pt x="165518" y="-72"/>
                  </a:cubicBezTo>
                  <a:cubicBezTo>
                    <a:pt x="256342" y="-72"/>
                    <a:pt x="329966" y="92177"/>
                    <a:pt x="329966" y="205979"/>
                  </a:cubicBezTo>
                  <a:close/>
                </a:path>
              </a:pathLst>
            </a:custGeom>
            <a:solidFill>
              <a:srgbClr val="000000"/>
            </a:solidFill>
            <a:ln w="43612" cap="rnd">
              <a:solidFill>
                <a:srgbClr val="000000"/>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566FE12-00C9-5A22-0578-0C2B0428BC84}"/>
                </a:ext>
              </a:extLst>
            </p:cNvPr>
            <p:cNvSpPr/>
            <p:nvPr/>
          </p:nvSpPr>
          <p:spPr>
            <a:xfrm rot="-191444">
              <a:off x="6192522" y="3395259"/>
              <a:ext cx="164441" cy="206043"/>
            </a:xfrm>
            <a:custGeom>
              <a:avLst/>
              <a:gdLst>
                <a:gd name="connsiteX0" fmla="*/ 165528 w 164441"/>
                <a:gd name="connsiteY0" fmla="*/ 102967 h 206043"/>
                <a:gd name="connsiteX1" fmla="*/ 83307 w 164441"/>
                <a:gd name="connsiteY1" fmla="*/ 205989 h 206043"/>
                <a:gd name="connsiteX2" fmla="*/ 1087 w 164441"/>
                <a:gd name="connsiteY2" fmla="*/ 102967 h 206043"/>
                <a:gd name="connsiteX3" fmla="*/ 83307 w 164441"/>
                <a:gd name="connsiteY3" fmla="*/ -55 h 206043"/>
                <a:gd name="connsiteX4" fmla="*/ 165528 w 164441"/>
                <a:gd name="connsiteY4" fmla="*/ 102967 h 20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41" h="206043">
                  <a:moveTo>
                    <a:pt x="165528" y="102967"/>
                  </a:moveTo>
                  <a:cubicBezTo>
                    <a:pt x="165528" y="159864"/>
                    <a:pt x="128716" y="205989"/>
                    <a:pt x="83307" y="205989"/>
                  </a:cubicBezTo>
                  <a:cubicBezTo>
                    <a:pt x="37898" y="205989"/>
                    <a:pt x="1087" y="159864"/>
                    <a:pt x="1087" y="102967"/>
                  </a:cubicBezTo>
                  <a:cubicBezTo>
                    <a:pt x="1087" y="46070"/>
                    <a:pt x="37898" y="-55"/>
                    <a:pt x="83307" y="-55"/>
                  </a:cubicBezTo>
                  <a:cubicBezTo>
                    <a:pt x="128716" y="-55"/>
                    <a:pt x="165528" y="46070"/>
                    <a:pt x="165528" y="102967"/>
                  </a:cubicBezTo>
                  <a:close/>
                </a:path>
              </a:pathLst>
            </a:custGeom>
            <a:solidFill>
              <a:srgbClr val="FFFFFF"/>
            </a:solidFill>
            <a:ln w="43612" cap="rnd">
              <a:solidFill>
                <a:srgbClr val="000000"/>
              </a:solid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09F9CAC-3607-FCB1-221D-931AADD8382A}"/>
                </a:ext>
              </a:extLst>
            </p:cNvPr>
            <p:cNvSpPr/>
            <p:nvPr/>
          </p:nvSpPr>
          <p:spPr>
            <a:xfrm rot="-191444">
              <a:off x="7207800" y="3127961"/>
              <a:ext cx="328895" cy="412102"/>
            </a:xfrm>
            <a:custGeom>
              <a:avLst/>
              <a:gdLst>
                <a:gd name="connsiteX0" fmla="*/ 330153 w 328895"/>
                <a:gd name="connsiteY0" fmla="*/ 205968 h 412102"/>
                <a:gd name="connsiteX1" fmla="*/ 165705 w 328895"/>
                <a:gd name="connsiteY1" fmla="*/ 412020 h 412102"/>
                <a:gd name="connsiteX2" fmla="*/ 1257 w 328895"/>
                <a:gd name="connsiteY2" fmla="*/ 205968 h 412102"/>
                <a:gd name="connsiteX3" fmla="*/ 165705 w 328895"/>
                <a:gd name="connsiteY3" fmla="*/ -83 h 412102"/>
                <a:gd name="connsiteX4" fmla="*/ 330153 w 328895"/>
                <a:gd name="connsiteY4" fmla="*/ 205968 h 412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895" h="412102">
                  <a:moveTo>
                    <a:pt x="330153" y="205968"/>
                  </a:moveTo>
                  <a:cubicBezTo>
                    <a:pt x="330153" y="319770"/>
                    <a:pt x="256529" y="412020"/>
                    <a:pt x="165705" y="412020"/>
                  </a:cubicBezTo>
                  <a:cubicBezTo>
                    <a:pt x="74881" y="412020"/>
                    <a:pt x="1257" y="319770"/>
                    <a:pt x="1257" y="205968"/>
                  </a:cubicBezTo>
                  <a:cubicBezTo>
                    <a:pt x="1257" y="92167"/>
                    <a:pt x="74881" y="-83"/>
                    <a:pt x="165705" y="-83"/>
                  </a:cubicBezTo>
                  <a:cubicBezTo>
                    <a:pt x="256529" y="-83"/>
                    <a:pt x="330153" y="92167"/>
                    <a:pt x="330153" y="205968"/>
                  </a:cubicBezTo>
                  <a:close/>
                </a:path>
              </a:pathLst>
            </a:custGeom>
            <a:solidFill>
              <a:srgbClr val="000000"/>
            </a:solidFill>
            <a:ln w="43612" cap="rnd">
              <a:solidFill>
                <a:srgbClr val="000000"/>
              </a:solid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D7C850EE-9D4E-6340-5D79-4252FDA5F7B4}"/>
                </a:ext>
              </a:extLst>
            </p:cNvPr>
            <p:cNvSpPr/>
            <p:nvPr/>
          </p:nvSpPr>
          <p:spPr>
            <a:xfrm rot="-191444">
              <a:off x="7263071" y="3331128"/>
              <a:ext cx="164441" cy="206043"/>
            </a:xfrm>
            <a:custGeom>
              <a:avLst/>
              <a:gdLst>
                <a:gd name="connsiteX0" fmla="*/ 165705 w 164441"/>
                <a:gd name="connsiteY0" fmla="*/ 102959 h 206043"/>
                <a:gd name="connsiteX1" fmla="*/ 83484 w 164441"/>
                <a:gd name="connsiteY1" fmla="*/ 205980 h 206043"/>
                <a:gd name="connsiteX2" fmla="*/ 1263 w 164441"/>
                <a:gd name="connsiteY2" fmla="*/ 102959 h 206043"/>
                <a:gd name="connsiteX3" fmla="*/ 83484 w 164441"/>
                <a:gd name="connsiteY3" fmla="*/ -63 h 206043"/>
                <a:gd name="connsiteX4" fmla="*/ 165705 w 164441"/>
                <a:gd name="connsiteY4" fmla="*/ 102959 h 20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41" h="206043">
                  <a:moveTo>
                    <a:pt x="165705" y="102959"/>
                  </a:moveTo>
                  <a:cubicBezTo>
                    <a:pt x="165705" y="159856"/>
                    <a:pt x="128893" y="205980"/>
                    <a:pt x="83484" y="205980"/>
                  </a:cubicBezTo>
                  <a:cubicBezTo>
                    <a:pt x="38075" y="205980"/>
                    <a:pt x="1263" y="159856"/>
                    <a:pt x="1263" y="102959"/>
                  </a:cubicBezTo>
                  <a:cubicBezTo>
                    <a:pt x="1263" y="46062"/>
                    <a:pt x="38075" y="-63"/>
                    <a:pt x="83484" y="-63"/>
                  </a:cubicBezTo>
                  <a:cubicBezTo>
                    <a:pt x="128893" y="-63"/>
                    <a:pt x="165705" y="46062"/>
                    <a:pt x="165705" y="102959"/>
                  </a:cubicBezTo>
                  <a:close/>
                </a:path>
              </a:pathLst>
            </a:custGeom>
            <a:solidFill>
              <a:srgbClr val="FFFFFF"/>
            </a:solidFill>
            <a:ln w="43612" cap="rnd">
              <a:solidFill>
                <a:srgbClr val="000000"/>
              </a:solid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FC57075-E9DA-3DDC-0A50-F00A9B53226F}"/>
                </a:ext>
              </a:extLst>
            </p:cNvPr>
            <p:cNvSpPr/>
            <p:nvPr/>
          </p:nvSpPr>
          <p:spPr>
            <a:xfrm>
              <a:off x="6300025" y="4231215"/>
              <a:ext cx="388984" cy="416153"/>
            </a:xfrm>
            <a:custGeom>
              <a:avLst/>
              <a:gdLst>
                <a:gd name="connsiteX0" fmla="*/ 188980 w 388984"/>
                <a:gd name="connsiteY0" fmla="*/ 674 h 416153"/>
                <a:gd name="connsiteX1" fmla="*/ 1 w 388984"/>
                <a:gd name="connsiteY1" fmla="*/ 138851 h 416153"/>
                <a:gd name="connsiteX2" fmla="*/ 155440 w 388984"/>
                <a:gd name="connsiteY2" fmla="*/ 415896 h 416153"/>
                <a:gd name="connsiteX3" fmla="*/ 388852 w 388984"/>
                <a:gd name="connsiteY3" fmla="*/ 111697 h 416153"/>
                <a:gd name="connsiteX4" fmla="*/ 188980 w 388984"/>
                <a:gd name="connsiteY4" fmla="*/ 681 h 416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984" h="416153">
                  <a:moveTo>
                    <a:pt x="188980" y="674"/>
                  </a:moveTo>
                  <a:cubicBezTo>
                    <a:pt x="81598" y="8174"/>
                    <a:pt x="-3059" y="70081"/>
                    <a:pt x="1" y="138851"/>
                  </a:cubicBezTo>
                  <a:cubicBezTo>
                    <a:pt x="3060" y="207621"/>
                    <a:pt x="48051" y="423396"/>
                    <a:pt x="155440" y="415896"/>
                  </a:cubicBezTo>
                  <a:cubicBezTo>
                    <a:pt x="262828" y="408396"/>
                    <a:pt x="391911" y="180467"/>
                    <a:pt x="388852" y="111697"/>
                  </a:cubicBezTo>
                  <a:cubicBezTo>
                    <a:pt x="385792" y="42927"/>
                    <a:pt x="296362" y="-6819"/>
                    <a:pt x="188980" y="681"/>
                  </a:cubicBezTo>
                  <a:close/>
                </a:path>
              </a:pathLst>
            </a:custGeom>
            <a:solidFill>
              <a:srgbClr val="FF8080"/>
            </a:solidFill>
            <a:ln w="43612" cap="rnd">
              <a:solidFill>
                <a:srgbClr val="000000"/>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13529FD-93D7-1A2D-0A54-09B2FAA51E3F}"/>
                </a:ext>
              </a:extLst>
            </p:cNvPr>
            <p:cNvSpPr/>
            <p:nvPr/>
          </p:nvSpPr>
          <p:spPr>
            <a:xfrm>
              <a:off x="6075041" y="3966860"/>
              <a:ext cx="1256402" cy="363806"/>
            </a:xfrm>
            <a:custGeom>
              <a:avLst/>
              <a:gdLst>
                <a:gd name="connsiteX0" fmla="*/ -80 w 1256402"/>
                <a:gd name="connsiteY0" fmla="*/ 22487 h 363806"/>
                <a:gd name="connsiteX1" fmla="*/ 630496 w 1256402"/>
                <a:gd name="connsiteY1" fmla="*/ 358570 h 363806"/>
                <a:gd name="connsiteX2" fmla="*/ 1255983 w 1256402"/>
                <a:gd name="connsiteY2" fmla="*/ -67 h 363806"/>
              </a:gdLst>
              <a:ahLst/>
              <a:cxnLst>
                <a:cxn ang="0">
                  <a:pos x="connsiteX0" y="connsiteY0"/>
                </a:cxn>
                <a:cxn ang="0">
                  <a:pos x="connsiteX1" y="connsiteY1"/>
                </a:cxn>
                <a:cxn ang="0">
                  <a:pos x="connsiteX2" y="connsiteY2"/>
                </a:cxn>
              </a:cxnLst>
              <a:rect l="l" t="t" r="r" b="b"/>
              <a:pathLst>
                <a:path w="1256402" h="363806">
                  <a:moveTo>
                    <a:pt x="-80" y="22487"/>
                  </a:moveTo>
                  <a:cubicBezTo>
                    <a:pt x="13752" y="333450"/>
                    <a:pt x="420046" y="382270"/>
                    <a:pt x="630496" y="358570"/>
                  </a:cubicBezTo>
                  <a:cubicBezTo>
                    <a:pt x="858559" y="332881"/>
                    <a:pt x="1269797" y="310896"/>
                    <a:pt x="1255983" y="-67"/>
                  </a:cubicBezTo>
                </a:path>
              </a:pathLst>
            </a:custGeom>
            <a:solidFill>
              <a:srgbClr val="CC8876"/>
            </a:solidFill>
            <a:ln w="43612" cap="rnd">
              <a:solidFill>
                <a:srgbClr val="000000"/>
              </a:solid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279D2BE-05EB-4489-418A-DA5F21B0B8EA}"/>
                </a:ext>
              </a:extLst>
            </p:cNvPr>
            <p:cNvSpPr/>
            <p:nvPr/>
          </p:nvSpPr>
          <p:spPr>
            <a:xfrm rot="-191444">
              <a:off x="6614663" y="3804015"/>
              <a:ext cx="77895" cy="97609"/>
            </a:xfrm>
            <a:custGeom>
              <a:avLst/>
              <a:gdLst>
                <a:gd name="connsiteX0" fmla="*/ 79014 w 77895"/>
                <a:gd name="connsiteY0" fmla="*/ 48851 h 97609"/>
                <a:gd name="connsiteX1" fmla="*/ 40064 w 77895"/>
                <a:gd name="connsiteY1" fmla="*/ 97656 h 97609"/>
                <a:gd name="connsiteX2" fmla="*/ 1119 w 77895"/>
                <a:gd name="connsiteY2" fmla="*/ 48851 h 97609"/>
                <a:gd name="connsiteX3" fmla="*/ 40064 w 77895"/>
                <a:gd name="connsiteY3" fmla="*/ 46 h 97609"/>
                <a:gd name="connsiteX4" fmla="*/ 79014 w 77895"/>
                <a:gd name="connsiteY4" fmla="*/ 48851 h 9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95" h="97609">
                  <a:moveTo>
                    <a:pt x="79014" y="48851"/>
                  </a:moveTo>
                  <a:cubicBezTo>
                    <a:pt x="79014" y="75800"/>
                    <a:pt x="61578" y="97656"/>
                    <a:pt x="40064" y="97656"/>
                  </a:cubicBezTo>
                  <a:cubicBezTo>
                    <a:pt x="18556" y="97656"/>
                    <a:pt x="1119" y="75800"/>
                    <a:pt x="1119" y="48851"/>
                  </a:cubicBezTo>
                  <a:cubicBezTo>
                    <a:pt x="1119" y="21902"/>
                    <a:pt x="18556" y="46"/>
                    <a:pt x="40064" y="46"/>
                  </a:cubicBezTo>
                  <a:cubicBezTo>
                    <a:pt x="61578" y="46"/>
                    <a:pt x="79014" y="21902"/>
                    <a:pt x="79014" y="48851"/>
                  </a:cubicBezTo>
                  <a:close/>
                </a:path>
              </a:pathLst>
            </a:custGeom>
            <a:solidFill>
              <a:srgbClr val="000000"/>
            </a:solidFill>
            <a:ln w="43612" cap="rnd">
              <a:solidFill>
                <a:srgbClr val="000000"/>
              </a:solid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58B40BF1-FAEB-BD1A-6428-12EEC9BD5A98}"/>
                </a:ext>
              </a:extLst>
            </p:cNvPr>
            <p:cNvSpPr/>
            <p:nvPr/>
          </p:nvSpPr>
          <p:spPr>
            <a:xfrm rot="-191444">
              <a:off x="6809143" y="3777954"/>
              <a:ext cx="77895" cy="97609"/>
            </a:xfrm>
            <a:custGeom>
              <a:avLst/>
              <a:gdLst>
                <a:gd name="connsiteX0" fmla="*/ 79046 w 77895"/>
                <a:gd name="connsiteY0" fmla="*/ 48848 h 97609"/>
                <a:gd name="connsiteX1" fmla="*/ 40096 w 77895"/>
                <a:gd name="connsiteY1" fmla="*/ 97652 h 97609"/>
                <a:gd name="connsiteX2" fmla="*/ 1151 w 77895"/>
                <a:gd name="connsiteY2" fmla="*/ 48848 h 97609"/>
                <a:gd name="connsiteX3" fmla="*/ 40096 w 77895"/>
                <a:gd name="connsiteY3" fmla="*/ 43 h 97609"/>
                <a:gd name="connsiteX4" fmla="*/ 79046 w 77895"/>
                <a:gd name="connsiteY4" fmla="*/ 48848 h 97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95" h="97609">
                  <a:moveTo>
                    <a:pt x="79046" y="48848"/>
                  </a:moveTo>
                  <a:cubicBezTo>
                    <a:pt x="79046" y="75797"/>
                    <a:pt x="61610" y="97652"/>
                    <a:pt x="40096" y="97652"/>
                  </a:cubicBezTo>
                  <a:cubicBezTo>
                    <a:pt x="18588" y="97652"/>
                    <a:pt x="1151" y="75797"/>
                    <a:pt x="1151" y="48848"/>
                  </a:cubicBezTo>
                  <a:cubicBezTo>
                    <a:pt x="1151" y="21898"/>
                    <a:pt x="18588" y="43"/>
                    <a:pt x="40096" y="43"/>
                  </a:cubicBezTo>
                  <a:cubicBezTo>
                    <a:pt x="61610" y="43"/>
                    <a:pt x="79046" y="21898"/>
                    <a:pt x="79046" y="48848"/>
                  </a:cubicBezTo>
                  <a:close/>
                </a:path>
              </a:pathLst>
            </a:custGeom>
            <a:solidFill>
              <a:srgbClr val="000000"/>
            </a:solidFill>
            <a:ln w="43612" cap="rnd">
              <a:solidFill>
                <a:srgbClr val="000000"/>
              </a:solidFill>
              <a:prstDash val="solid"/>
              <a:miter/>
            </a:ln>
          </p:spPr>
          <p:txBody>
            <a:bodyPr rtlCol="0" anchor="ctr"/>
            <a:lstStyle/>
            <a:p>
              <a:endParaRPr lang="en-US"/>
            </a:p>
          </p:txBody>
        </p:sp>
        <p:grpSp>
          <p:nvGrpSpPr>
            <p:cNvPr id="25" name="Graphic 10">
              <a:extLst>
                <a:ext uri="{FF2B5EF4-FFF2-40B4-BE49-F238E27FC236}">
                  <a16:creationId xmlns:a16="http://schemas.microsoft.com/office/drawing/2014/main" id="{00B9D62D-8A0E-5ECE-8025-385136F20C81}"/>
                </a:ext>
              </a:extLst>
            </p:cNvPr>
            <p:cNvGrpSpPr/>
            <p:nvPr/>
          </p:nvGrpSpPr>
          <p:grpSpPr>
            <a:xfrm>
              <a:off x="5702159" y="4565560"/>
              <a:ext cx="1621368" cy="1480805"/>
              <a:chOff x="5702159" y="4565560"/>
              <a:chExt cx="1621368" cy="1480805"/>
            </a:xfrm>
          </p:grpSpPr>
          <p:sp>
            <p:nvSpPr>
              <p:cNvPr id="26" name="Freeform: Shape 25">
                <a:extLst>
                  <a:ext uri="{FF2B5EF4-FFF2-40B4-BE49-F238E27FC236}">
                    <a16:creationId xmlns:a16="http://schemas.microsoft.com/office/drawing/2014/main" id="{D44A1030-E426-7C8B-5025-6CE13D766155}"/>
                  </a:ext>
                </a:extLst>
              </p:cNvPr>
              <p:cNvSpPr/>
              <p:nvPr/>
            </p:nvSpPr>
            <p:spPr>
              <a:xfrm>
                <a:off x="7111340" y="4879654"/>
                <a:ext cx="212187" cy="623170"/>
              </a:xfrm>
              <a:custGeom>
                <a:avLst/>
                <a:gdLst>
                  <a:gd name="connsiteX0" fmla="*/ 60948 w 212187"/>
                  <a:gd name="connsiteY0" fmla="*/ 10 h 623170"/>
                  <a:gd name="connsiteX1" fmla="*/ 54920 w 212187"/>
                  <a:gd name="connsiteY1" fmla="*/ 1057 h 623170"/>
                  <a:gd name="connsiteX2" fmla="*/ 17114 w 212187"/>
                  <a:gd name="connsiteY2" fmla="*/ 137329 h 623170"/>
                  <a:gd name="connsiteX3" fmla="*/ 43730 w 212187"/>
                  <a:gd name="connsiteY3" fmla="*/ 208983 h 623170"/>
                  <a:gd name="connsiteX4" fmla="*/ 247 w 212187"/>
                  <a:gd name="connsiteY4" fmla="*/ 409690 h 623170"/>
                  <a:gd name="connsiteX5" fmla="*/ 117123 w 212187"/>
                  <a:gd name="connsiteY5" fmla="*/ 621647 h 623170"/>
                  <a:gd name="connsiteX6" fmla="*/ 210571 w 212187"/>
                  <a:gd name="connsiteY6" fmla="*/ 387053 h 623170"/>
                  <a:gd name="connsiteX7" fmla="*/ 136147 w 212187"/>
                  <a:gd name="connsiteY7" fmla="*/ 180334 h 623170"/>
                  <a:gd name="connsiteX8" fmla="*/ 135341 w 212187"/>
                  <a:gd name="connsiteY8" fmla="*/ 104155 h 623170"/>
                  <a:gd name="connsiteX9" fmla="*/ 60954 w 212187"/>
                  <a:gd name="connsiteY9" fmla="*/ 17 h 62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87" h="623170">
                    <a:moveTo>
                      <a:pt x="60948" y="10"/>
                    </a:moveTo>
                    <a:cubicBezTo>
                      <a:pt x="58888" y="154"/>
                      <a:pt x="56962" y="488"/>
                      <a:pt x="54920" y="1057"/>
                    </a:cubicBezTo>
                    <a:cubicBezTo>
                      <a:pt x="22270" y="10227"/>
                      <a:pt x="5282" y="71133"/>
                      <a:pt x="17114" y="137329"/>
                    </a:cubicBezTo>
                    <a:cubicBezTo>
                      <a:pt x="22210" y="165819"/>
                      <a:pt x="31861" y="190718"/>
                      <a:pt x="43730" y="208983"/>
                    </a:cubicBezTo>
                    <a:cubicBezTo>
                      <a:pt x="14994" y="250424"/>
                      <a:pt x="-2745" y="325244"/>
                      <a:pt x="247" y="409690"/>
                    </a:cubicBezTo>
                    <a:cubicBezTo>
                      <a:pt x="4743" y="536222"/>
                      <a:pt x="62220" y="636488"/>
                      <a:pt x="117123" y="621647"/>
                    </a:cubicBezTo>
                    <a:cubicBezTo>
                      <a:pt x="180320" y="604559"/>
                      <a:pt x="220634" y="513076"/>
                      <a:pt x="210571" y="387053"/>
                    </a:cubicBezTo>
                    <a:cubicBezTo>
                      <a:pt x="199162" y="244252"/>
                      <a:pt x="171941" y="195197"/>
                      <a:pt x="136147" y="180334"/>
                    </a:cubicBezTo>
                    <a:cubicBezTo>
                      <a:pt x="140140" y="158038"/>
                      <a:pt x="140231" y="131491"/>
                      <a:pt x="135341" y="104155"/>
                    </a:cubicBezTo>
                    <a:cubicBezTo>
                      <a:pt x="124242" y="42096"/>
                      <a:pt x="91865" y="-2215"/>
                      <a:pt x="60954" y="17"/>
                    </a:cubicBezTo>
                    <a:close/>
                  </a:path>
                </a:pathLst>
              </a:custGeom>
              <a:solidFill>
                <a:srgbClr val="CC8876"/>
              </a:solidFill>
              <a:ln w="43612" cap="rnd">
                <a:solidFill>
                  <a:srgbClr val="000000"/>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9D7E94C-B3AA-26BA-A4C0-C02FBEA4EE61}"/>
                  </a:ext>
                </a:extLst>
              </p:cNvPr>
              <p:cNvSpPr/>
              <p:nvPr/>
            </p:nvSpPr>
            <p:spPr>
              <a:xfrm>
                <a:off x="5702159" y="4712464"/>
                <a:ext cx="211397" cy="625948"/>
              </a:xfrm>
              <a:custGeom>
                <a:avLst/>
                <a:gdLst>
                  <a:gd name="connsiteX0" fmla="*/ 121552 w 211397"/>
                  <a:gd name="connsiteY0" fmla="*/ -37 h 625948"/>
                  <a:gd name="connsiteX1" fmla="*/ 127629 w 211397"/>
                  <a:gd name="connsiteY1" fmla="*/ 334 h 625948"/>
                  <a:gd name="connsiteX2" fmla="*/ 174940 w 211397"/>
                  <a:gd name="connsiteY2" fmla="*/ 131862 h 625948"/>
                  <a:gd name="connsiteX3" fmla="*/ 153511 w 211397"/>
                  <a:gd name="connsiteY3" fmla="*/ 206196 h 625948"/>
                  <a:gd name="connsiteX4" fmla="*/ 211037 w 211397"/>
                  <a:gd name="connsiteY4" fmla="*/ 401270 h 625948"/>
                  <a:gd name="connsiteX5" fmla="*/ 109641 w 211397"/>
                  <a:gd name="connsiteY5" fmla="*/ 625388 h 625948"/>
                  <a:gd name="connsiteX6" fmla="*/ -62 w 211397"/>
                  <a:gd name="connsiteY6" fmla="*/ 402112 h 625948"/>
                  <a:gd name="connsiteX7" fmla="*/ 59427 w 211397"/>
                  <a:gd name="connsiteY7" fmla="*/ 187931 h 625948"/>
                  <a:gd name="connsiteX8" fmla="*/ 54835 w 211397"/>
                  <a:gd name="connsiteY8" fmla="*/ 111965 h 625948"/>
                  <a:gd name="connsiteX9" fmla="*/ 121552 w 211397"/>
                  <a:gd name="connsiteY9" fmla="*/ -37 h 625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1397" h="625948">
                    <a:moveTo>
                      <a:pt x="121552" y="-37"/>
                    </a:moveTo>
                    <a:cubicBezTo>
                      <a:pt x="123612" y="-121"/>
                      <a:pt x="125557" y="-7"/>
                      <a:pt x="127629" y="334"/>
                    </a:cubicBezTo>
                    <a:cubicBezTo>
                      <a:pt x="160799" y="5838"/>
                      <a:pt x="182041" y="64618"/>
                      <a:pt x="174940" y="131862"/>
                    </a:cubicBezTo>
                    <a:cubicBezTo>
                      <a:pt x="171881" y="160807"/>
                      <a:pt x="164035" y="186678"/>
                      <a:pt x="153511" y="206196"/>
                    </a:cubicBezTo>
                    <a:cubicBezTo>
                      <a:pt x="185064" y="244274"/>
                      <a:pt x="208038" y="316832"/>
                      <a:pt x="211037" y="401270"/>
                    </a:cubicBezTo>
                    <a:cubicBezTo>
                      <a:pt x="215526" y="527802"/>
                      <a:pt x="165374" y="634065"/>
                      <a:pt x="109641" y="625388"/>
                    </a:cubicBezTo>
                    <a:cubicBezTo>
                      <a:pt x="45481" y="615390"/>
                      <a:pt x="-1158" y="528758"/>
                      <a:pt x="-62" y="402112"/>
                    </a:cubicBezTo>
                    <a:cubicBezTo>
                      <a:pt x="1186" y="258606"/>
                      <a:pt x="24827" y="206712"/>
                      <a:pt x="59427" y="187931"/>
                    </a:cubicBezTo>
                    <a:cubicBezTo>
                      <a:pt x="53872" y="166167"/>
                      <a:pt x="51903" y="139734"/>
                      <a:pt x="54835" y="111965"/>
                    </a:cubicBezTo>
                    <a:cubicBezTo>
                      <a:pt x="61493" y="48919"/>
                      <a:pt x="90605" y="1177"/>
                      <a:pt x="121552" y="-37"/>
                    </a:cubicBezTo>
                    <a:close/>
                  </a:path>
                </a:pathLst>
              </a:custGeom>
              <a:solidFill>
                <a:srgbClr val="CC8876"/>
              </a:solidFill>
              <a:ln w="43612" cap="rnd">
                <a:solidFill>
                  <a:srgbClr val="000000"/>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832EC2D6-930A-1D52-717B-327742845D48}"/>
                  </a:ext>
                </a:extLst>
              </p:cNvPr>
              <p:cNvSpPr/>
              <p:nvPr/>
            </p:nvSpPr>
            <p:spPr>
              <a:xfrm>
                <a:off x="6437846" y="4678860"/>
                <a:ext cx="568523" cy="1111731"/>
              </a:xfrm>
              <a:custGeom>
                <a:avLst/>
                <a:gdLst>
                  <a:gd name="connsiteX0" fmla="*/ 568437 w 568523"/>
                  <a:gd name="connsiteY0" fmla="*/ -64 h 1111731"/>
                  <a:gd name="connsiteX1" fmla="*/ 116286 w 568523"/>
                  <a:gd name="connsiteY1" fmla="*/ 203703 h 1111731"/>
                  <a:gd name="connsiteX2" fmla="*/ 62553 w 568523"/>
                  <a:gd name="connsiteY2" fmla="*/ 248453 h 1111731"/>
                  <a:gd name="connsiteX3" fmla="*/ -81 w 568523"/>
                  <a:gd name="connsiteY3" fmla="*/ 1100275 h 1111731"/>
                  <a:gd name="connsiteX4" fmla="*/ 323411 w 568523"/>
                  <a:gd name="connsiteY4" fmla="*/ 1020482 h 1111731"/>
                  <a:gd name="connsiteX5" fmla="*/ 398616 w 568523"/>
                  <a:gd name="connsiteY5" fmla="*/ 920733 h 1111731"/>
                  <a:gd name="connsiteX6" fmla="*/ 568443 w 568523"/>
                  <a:gd name="connsiteY6" fmla="*/ -18 h 11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523" h="1111731">
                    <a:moveTo>
                      <a:pt x="568437" y="-64"/>
                    </a:moveTo>
                    <a:cubicBezTo>
                      <a:pt x="416113" y="63263"/>
                      <a:pt x="279232" y="184717"/>
                      <a:pt x="116286" y="203703"/>
                    </a:cubicBezTo>
                    <a:cubicBezTo>
                      <a:pt x="90513" y="210717"/>
                      <a:pt x="51526" y="196574"/>
                      <a:pt x="62553" y="248453"/>
                    </a:cubicBezTo>
                    <a:lnTo>
                      <a:pt x="-81" y="1100275"/>
                    </a:lnTo>
                    <a:cubicBezTo>
                      <a:pt x="110979" y="1126055"/>
                      <a:pt x="233265" y="1111594"/>
                      <a:pt x="323411" y="1020482"/>
                    </a:cubicBezTo>
                    <a:cubicBezTo>
                      <a:pt x="358314" y="1001990"/>
                      <a:pt x="405135" y="977425"/>
                      <a:pt x="398616" y="920733"/>
                    </a:cubicBezTo>
                    <a:cubicBezTo>
                      <a:pt x="454385" y="614393"/>
                      <a:pt x="519042" y="303460"/>
                      <a:pt x="568443" y="-18"/>
                    </a:cubicBezTo>
                    <a:close/>
                  </a:path>
                </a:pathLst>
              </a:custGeom>
              <a:solidFill>
                <a:srgbClr val="FFFFFF"/>
              </a:solidFill>
              <a:ln w="27784" cap="rnd">
                <a:solidFill>
                  <a:srgbClr val="000000"/>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F6605061-FF30-1B11-68A8-E201CB7BFBC4}"/>
                  </a:ext>
                </a:extLst>
              </p:cNvPr>
              <p:cNvSpPr/>
              <p:nvPr/>
            </p:nvSpPr>
            <p:spPr>
              <a:xfrm>
                <a:off x="6044566" y="4565560"/>
                <a:ext cx="462842" cy="1217335"/>
              </a:xfrm>
              <a:custGeom>
                <a:avLst/>
                <a:gdLst>
                  <a:gd name="connsiteX0" fmla="*/ -81 w 462842"/>
                  <a:gd name="connsiteY0" fmla="*/ -26 h 1217335"/>
                  <a:gd name="connsiteX1" fmla="*/ 412102 w 462842"/>
                  <a:gd name="connsiteY1" fmla="*/ 309434 h 1217335"/>
                  <a:gd name="connsiteX2" fmla="*/ 457917 w 462842"/>
                  <a:gd name="connsiteY2" fmla="*/ 366362 h 1217335"/>
                  <a:gd name="connsiteX3" fmla="*/ 387928 w 462842"/>
                  <a:gd name="connsiteY3" fmla="*/ 1217272 h 1217335"/>
                  <a:gd name="connsiteX4" fmla="*/ 82855 w 462842"/>
                  <a:gd name="connsiteY4" fmla="*/ 1060610 h 1217335"/>
                  <a:gd name="connsiteX5" fmla="*/ 24457 w 462842"/>
                  <a:gd name="connsiteY5" fmla="*/ 944524 h 1217335"/>
                  <a:gd name="connsiteX6" fmla="*/ -81 w 462842"/>
                  <a:gd name="connsiteY6" fmla="*/ -64 h 12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42" h="1217335">
                    <a:moveTo>
                      <a:pt x="-81" y="-26"/>
                    </a:moveTo>
                    <a:cubicBezTo>
                      <a:pt x="139600" y="99003"/>
                      <a:pt x="255155" y="251330"/>
                      <a:pt x="412102" y="309434"/>
                    </a:cubicBezTo>
                    <a:cubicBezTo>
                      <a:pt x="436306" y="322560"/>
                      <a:pt x="476741" y="318134"/>
                      <a:pt x="457917" y="366362"/>
                    </a:cubicBezTo>
                    <a:lnTo>
                      <a:pt x="387928" y="1217272"/>
                    </a:lnTo>
                    <a:cubicBezTo>
                      <a:pt x="274985" y="1215655"/>
                      <a:pt x="157242" y="1171846"/>
                      <a:pt x="82855" y="1060610"/>
                    </a:cubicBezTo>
                    <a:cubicBezTo>
                      <a:pt x="51466" y="1034010"/>
                      <a:pt x="9322" y="998566"/>
                      <a:pt x="24457" y="944524"/>
                    </a:cubicBezTo>
                    <a:cubicBezTo>
                      <a:pt x="17017" y="630456"/>
                      <a:pt x="1555" y="309723"/>
                      <a:pt x="-81" y="-64"/>
                    </a:cubicBezTo>
                    <a:close/>
                  </a:path>
                </a:pathLst>
              </a:custGeom>
              <a:solidFill>
                <a:srgbClr val="FFFFFF"/>
              </a:solidFill>
              <a:ln w="27784" cap="rnd">
                <a:solidFill>
                  <a:srgbClr val="000000"/>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C4D43B9-FE26-4565-7E8F-8484CC524E18}"/>
                  </a:ext>
                </a:extLst>
              </p:cNvPr>
              <p:cNvSpPr/>
              <p:nvPr/>
            </p:nvSpPr>
            <p:spPr>
              <a:xfrm>
                <a:off x="6450750" y="4726003"/>
                <a:ext cx="568523" cy="1111731"/>
              </a:xfrm>
              <a:custGeom>
                <a:avLst/>
                <a:gdLst>
                  <a:gd name="connsiteX0" fmla="*/ 568437 w 568523"/>
                  <a:gd name="connsiteY0" fmla="*/ -64 h 1111731"/>
                  <a:gd name="connsiteX1" fmla="*/ 116286 w 568523"/>
                  <a:gd name="connsiteY1" fmla="*/ 203702 h 1111731"/>
                  <a:gd name="connsiteX2" fmla="*/ 62553 w 568523"/>
                  <a:gd name="connsiteY2" fmla="*/ 248453 h 1111731"/>
                  <a:gd name="connsiteX3" fmla="*/ -81 w 568523"/>
                  <a:gd name="connsiteY3" fmla="*/ 1100275 h 1111731"/>
                  <a:gd name="connsiteX4" fmla="*/ 323411 w 568523"/>
                  <a:gd name="connsiteY4" fmla="*/ 1020482 h 1111731"/>
                  <a:gd name="connsiteX5" fmla="*/ 398616 w 568523"/>
                  <a:gd name="connsiteY5" fmla="*/ 920732 h 1111731"/>
                  <a:gd name="connsiteX6" fmla="*/ 568443 w 568523"/>
                  <a:gd name="connsiteY6" fmla="*/ -18 h 11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523" h="1111731">
                    <a:moveTo>
                      <a:pt x="568437" y="-64"/>
                    </a:moveTo>
                    <a:cubicBezTo>
                      <a:pt x="416113" y="63263"/>
                      <a:pt x="279232" y="184717"/>
                      <a:pt x="116286" y="203702"/>
                    </a:cubicBezTo>
                    <a:cubicBezTo>
                      <a:pt x="90513" y="210717"/>
                      <a:pt x="51526" y="196574"/>
                      <a:pt x="62553" y="248453"/>
                    </a:cubicBezTo>
                    <a:lnTo>
                      <a:pt x="-81" y="1100275"/>
                    </a:lnTo>
                    <a:cubicBezTo>
                      <a:pt x="110979" y="1126055"/>
                      <a:pt x="233265" y="1111593"/>
                      <a:pt x="323411" y="1020482"/>
                    </a:cubicBezTo>
                    <a:cubicBezTo>
                      <a:pt x="358314" y="1001990"/>
                      <a:pt x="405135" y="977424"/>
                      <a:pt x="398616" y="920732"/>
                    </a:cubicBezTo>
                    <a:cubicBezTo>
                      <a:pt x="454385" y="614393"/>
                      <a:pt x="519042" y="303460"/>
                      <a:pt x="568443" y="-18"/>
                    </a:cubicBezTo>
                    <a:close/>
                  </a:path>
                </a:pathLst>
              </a:custGeom>
              <a:solidFill>
                <a:srgbClr val="FFFFFF"/>
              </a:solidFill>
              <a:ln w="27784" cap="rnd">
                <a:solidFill>
                  <a:srgbClr val="000000"/>
                </a:solid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9C839D2-1862-E5CA-2DAB-03C7055B6F4D}"/>
                  </a:ext>
                </a:extLst>
              </p:cNvPr>
              <p:cNvSpPr/>
              <p:nvPr/>
            </p:nvSpPr>
            <p:spPr>
              <a:xfrm>
                <a:off x="6024633" y="4608679"/>
                <a:ext cx="462842" cy="1217335"/>
              </a:xfrm>
              <a:custGeom>
                <a:avLst/>
                <a:gdLst>
                  <a:gd name="connsiteX0" fmla="*/ -81 w 462842"/>
                  <a:gd name="connsiteY0" fmla="*/ -26 h 1217335"/>
                  <a:gd name="connsiteX1" fmla="*/ 412102 w 462842"/>
                  <a:gd name="connsiteY1" fmla="*/ 309434 h 1217335"/>
                  <a:gd name="connsiteX2" fmla="*/ 457917 w 462842"/>
                  <a:gd name="connsiteY2" fmla="*/ 366362 h 1217335"/>
                  <a:gd name="connsiteX3" fmla="*/ 387928 w 462842"/>
                  <a:gd name="connsiteY3" fmla="*/ 1217272 h 1217335"/>
                  <a:gd name="connsiteX4" fmla="*/ 82855 w 462842"/>
                  <a:gd name="connsiteY4" fmla="*/ 1060610 h 1217335"/>
                  <a:gd name="connsiteX5" fmla="*/ 24457 w 462842"/>
                  <a:gd name="connsiteY5" fmla="*/ 944524 h 1217335"/>
                  <a:gd name="connsiteX6" fmla="*/ -81 w 462842"/>
                  <a:gd name="connsiteY6" fmla="*/ -64 h 12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42" h="1217335">
                    <a:moveTo>
                      <a:pt x="-81" y="-26"/>
                    </a:moveTo>
                    <a:cubicBezTo>
                      <a:pt x="139600" y="99003"/>
                      <a:pt x="255155" y="251330"/>
                      <a:pt x="412102" y="309434"/>
                    </a:cubicBezTo>
                    <a:cubicBezTo>
                      <a:pt x="436306" y="322560"/>
                      <a:pt x="476741" y="318134"/>
                      <a:pt x="457917" y="366362"/>
                    </a:cubicBezTo>
                    <a:lnTo>
                      <a:pt x="387928" y="1217272"/>
                    </a:lnTo>
                    <a:cubicBezTo>
                      <a:pt x="274985" y="1215655"/>
                      <a:pt x="157242" y="1171846"/>
                      <a:pt x="82855" y="1060610"/>
                    </a:cubicBezTo>
                    <a:cubicBezTo>
                      <a:pt x="51466" y="1034010"/>
                      <a:pt x="9322" y="998566"/>
                      <a:pt x="24457" y="944524"/>
                    </a:cubicBezTo>
                    <a:cubicBezTo>
                      <a:pt x="17017" y="630456"/>
                      <a:pt x="1549" y="309723"/>
                      <a:pt x="-81" y="-64"/>
                    </a:cubicBezTo>
                    <a:close/>
                  </a:path>
                </a:pathLst>
              </a:custGeom>
              <a:solidFill>
                <a:srgbClr val="FFFFFF"/>
              </a:solidFill>
              <a:ln w="27784" cap="rnd">
                <a:solidFill>
                  <a:srgbClr val="000000"/>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9F0F29E-9B35-F2DC-AB99-C6BBC26D1AC0}"/>
                  </a:ext>
                </a:extLst>
              </p:cNvPr>
              <p:cNvSpPr/>
              <p:nvPr/>
            </p:nvSpPr>
            <p:spPr>
              <a:xfrm>
                <a:off x="6455355" y="4769501"/>
                <a:ext cx="568523" cy="1111731"/>
              </a:xfrm>
              <a:custGeom>
                <a:avLst/>
                <a:gdLst>
                  <a:gd name="connsiteX0" fmla="*/ 568437 w 568523"/>
                  <a:gd name="connsiteY0" fmla="*/ -64 h 1111731"/>
                  <a:gd name="connsiteX1" fmla="*/ 116286 w 568523"/>
                  <a:gd name="connsiteY1" fmla="*/ 203703 h 1111731"/>
                  <a:gd name="connsiteX2" fmla="*/ 62553 w 568523"/>
                  <a:gd name="connsiteY2" fmla="*/ 248453 h 1111731"/>
                  <a:gd name="connsiteX3" fmla="*/ -81 w 568523"/>
                  <a:gd name="connsiteY3" fmla="*/ 1100275 h 1111731"/>
                  <a:gd name="connsiteX4" fmla="*/ 323411 w 568523"/>
                  <a:gd name="connsiteY4" fmla="*/ 1020482 h 1111731"/>
                  <a:gd name="connsiteX5" fmla="*/ 398616 w 568523"/>
                  <a:gd name="connsiteY5" fmla="*/ 920733 h 1111731"/>
                  <a:gd name="connsiteX6" fmla="*/ 568443 w 568523"/>
                  <a:gd name="connsiteY6" fmla="*/ -18 h 111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523" h="1111731">
                    <a:moveTo>
                      <a:pt x="568437" y="-64"/>
                    </a:moveTo>
                    <a:cubicBezTo>
                      <a:pt x="416113" y="63263"/>
                      <a:pt x="279231" y="184717"/>
                      <a:pt x="116286" y="203703"/>
                    </a:cubicBezTo>
                    <a:cubicBezTo>
                      <a:pt x="90513" y="210717"/>
                      <a:pt x="51526" y="196574"/>
                      <a:pt x="62553" y="248453"/>
                    </a:cubicBezTo>
                    <a:lnTo>
                      <a:pt x="-81" y="1100275"/>
                    </a:lnTo>
                    <a:cubicBezTo>
                      <a:pt x="110979" y="1126055"/>
                      <a:pt x="233265" y="1111594"/>
                      <a:pt x="323411" y="1020482"/>
                    </a:cubicBezTo>
                    <a:cubicBezTo>
                      <a:pt x="358314" y="1001990"/>
                      <a:pt x="405135" y="977425"/>
                      <a:pt x="398616" y="920733"/>
                    </a:cubicBezTo>
                    <a:cubicBezTo>
                      <a:pt x="454385" y="614393"/>
                      <a:pt x="519042" y="303460"/>
                      <a:pt x="568443" y="-18"/>
                    </a:cubicBezTo>
                    <a:close/>
                  </a:path>
                </a:pathLst>
              </a:custGeom>
              <a:solidFill>
                <a:srgbClr val="FFFFFF"/>
              </a:solidFill>
              <a:ln w="27784" cap="rnd">
                <a:solidFill>
                  <a:srgbClr val="000000"/>
                </a:solid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A0DBEF0B-D817-B787-162C-C8C24119C85D}"/>
                  </a:ext>
                </a:extLst>
              </p:cNvPr>
              <p:cNvSpPr/>
              <p:nvPr/>
            </p:nvSpPr>
            <p:spPr>
              <a:xfrm>
                <a:off x="6013364" y="4650203"/>
                <a:ext cx="462842" cy="1217335"/>
              </a:xfrm>
              <a:custGeom>
                <a:avLst/>
                <a:gdLst>
                  <a:gd name="connsiteX0" fmla="*/ -81 w 462842"/>
                  <a:gd name="connsiteY0" fmla="*/ -26 h 1217335"/>
                  <a:gd name="connsiteX1" fmla="*/ 412102 w 462842"/>
                  <a:gd name="connsiteY1" fmla="*/ 309434 h 1217335"/>
                  <a:gd name="connsiteX2" fmla="*/ 457917 w 462842"/>
                  <a:gd name="connsiteY2" fmla="*/ 366362 h 1217335"/>
                  <a:gd name="connsiteX3" fmla="*/ 387928 w 462842"/>
                  <a:gd name="connsiteY3" fmla="*/ 1217272 h 1217335"/>
                  <a:gd name="connsiteX4" fmla="*/ 82855 w 462842"/>
                  <a:gd name="connsiteY4" fmla="*/ 1060610 h 1217335"/>
                  <a:gd name="connsiteX5" fmla="*/ 24457 w 462842"/>
                  <a:gd name="connsiteY5" fmla="*/ 944524 h 1217335"/>
                  <a:gd name="connsiteX6" fmla="*/ -81 w 462842"/>
                  <a:gd name="connsiteY6" fmla="*/ -64 h 12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842" h="1217335">
                    <a:moveTo>
                      <a:pt x="-81" y="-26"/>
                    </a:moveTo>
                    <a:cubicBezTo>
                      <a:pt x="139600" y="99003"/>
                      <a:pt x="255155" y="251330"/>
                      <a:pt x="412102" y="309434"/>
                    </a:cubicBezTo>
                    <a:cubicBezTo>
                      <a:pt x="436306" y="322560"/>
                      <a:pt x="476741" y="318134"/>
                      <a:pt x="457917" y="366362"/>
                    </a:cubicBezTo>
                    <a:lnTo>
                      <a:pt x="387928" y="1217272"/>
                    </a:lnTo>
                    <a:cubicBezTo>
                      <a:pt x="274985" y="1215655"/>
                      <a:pt x="157242" y="1171846"/>
                      <a:pt x="82855" y="1060610"/>
                    </a:cubicBezTo>
                    <a:cubicBezTo>
                      <a:pt x="51466" y="1034010"/>
                      <a:pt x="9322" y="998566"/>
                      <a:pt x="24457" y="944524"/>
                    </a:cubicBezTo>
                    <a:cubicBezTo>
                      <a:pt x="17017" y="630456"/>
                      <a:pt x="1555" y="309723"/>
                      <a:pt x="-81" y="-64"/>
                    </a:cubicBezTo>
                    <a:close/>
                  </a:path>
                </a:pathLst>
              </a:custGeom>
              <a:solidFill>
                <a:srgbClr val="FFFFFF"/>
              </a:solidFill>
              <a:ln w="27784" cap="rnd">
                <a:solidFill>
                  <a:srgbClr val="000000"/>
                </a:solid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4685F7B-BDB9-1F31-30A0-9BC137868AB4}"/>
                  </a:ext>
                </a:extLst>
              </p:cNvPr>
              <p:cNvSpPr/>
              <p:nvPr/>
            </p:nvSpPr>
            <p:spPr>
              <a:xfrm rot="334440">
                <a:off x="6393317" y="4979866"/>
                <a:ext cx="154390" cy="1036366"/>
              </a:xfrm>
              <a:custGeom>
                <a:avLst/>
                <a:gdLst>
                  <a:gd name="connsiteX0" fmla="*/ -121 w 154390"/>
                  <a:gd name="connsiteY0" fmla="*/ -13 h 1036366"/>
                  <a:gd name="connsiteX1" fmla="*/ 154269 w 154390"/>
                  <a:gd name="connsiteY1" fmla="*/ -13 h 1036366"/>
                  <a:gd name="connsiteX2" fmla="*/ 154269 w 154390"/>
                  <a:gd name="connsiteY2" fmla="*/ 1036353 h 1036366"/>
                  <a:gd name="connsiteX3" fmla="*/ -121 w 154390"/>
                  <a:gd name="connsiteY3" fmla="*/ 1036353 h 1036366"/>
                </a:gdLst>
                <a:ahLst/>
                <a:cxnLst>
                  <a:cxn ang="0">
                    <a:pos x="connsiteX0" y="connsiteY0"/>
                  </a:cxn>
                  <a:cxn ang="0">
                    <a:pos x="connsiteX1" y="connsiteY1"/>
                  </a:cxn>
                  <a:cxn ang="0">
                    <a:pos x="connsiteX2" y="connsiteY2"/>
                  </a:cxn>
                  <a:cxn ang="0">
                    <a:pos x="connsiteX3" y="connsiteY3"/>
                  </a:cxn>
                </a:cxnLst>
                <a:rect l="l" t="t" r="r" b="b"/>
                <a:pathLst>
                  <a:path w="154390" h="1036366">
                    <a:moveTo>
                      <a:pt x="-121" y="-13"/>
                    </a:moveTo>
                    <a:lnTo>
                      <a:pt x="154269" y="-13"/>
                    </a:lnTo>
                    <a:lnTo>
                      <a:pt x="154269" y="1036353"/>
                    </a:lnTo>
                    <a:lnTo>
                      <a:pt x="-121" y="1036353"/>
                    </a:lnTo>
                    <a:close/>
                  </a:path>
                </a:pathLst>
              </a:custGeom>
              <a:solidFill>
                <a:srgbClr val="00B050"/>
              </a:solidFill>
              <a:ln w="55568" cap="rnd">
                <a:solidFill>
                  <a:srgbClr val="000000"/>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B00B4C5-B177-66D8-1B19-1590228542E1}"/>
                  </a:ext>
                </a:extLst>
              </p:cNvPr>
              <p:cNvSpPr/>
              <p:nvPr/>
            </p:nvSpPr>
            <p:spPr>
              <a:xfrm>
                <a:off x="6509488" y="4765631"/>
                <a:ext cx="716668" cy="1280734"/>
              </a:xfrm>
              <a:custGeom>
                <a:avLst/>
                <a:gdLst>
                  <a:gd name="connsiteX0" fmla="*/ 76330 w 716668"/>
                  <a:gd name="connsiteY0" fmla="*/ 224865 h 1280733"/>
                  <a:gd name="connsiteX1" fmla="*/ -81 w 716668"/>
                  <a:gd name="connsiteY1" fmla="*/ 1256146 h 1280733"/>
                  <a:gd name="connsiteX2" fmla="*/ 508809 w 716668"/>
                  <a:gd name="connsiteY2" fmla="*/ 1119692 h 1280733"/>
                  <a:gd name="connsiteX3" fmla="*/ 716588 w 716668"/>
                  <a:gd name="connsiteY3" fmla="*/ 11208 h 1280733"/>
                  <a:gd name="connsiteX4" fmla="*/ 76318 w 716668"/>
                  <a:gd name="connsiteY4" fmla="*/ 224858 h 1280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668" h="1280733">
                    <a:moveTo>
                      <a:pt x="76330" y="224865"/>
                    </a:moveTo>
                    <a:lnTo>
                      <a:pt x="-81" y="1256146"/>
                    </a:lnTo>
                    <a:cubicBezTo>
                      <a:pt x="299564" y="1321401"/>
                      <a:pt x="310754" y="1249799"/>
                      <a:pt x="508809" y="1119692"/>
                    </a:cubicBezTo>
                    <a:lnTo>
                      <a:pt x="716588" y="11208"/>
                    </a:lnTo>
                    <a:cubicBezTo>
                      <a:pt x="613664" y="-61593"/>
                      <a:pt x="362925" y="242766"/>
                      <a:pt x="76318" y="224858"/>
                    </a:cubicBezTo>
                    <a:close/>
                  </a:path>
                </a:pathLst>
              </a:custGeom>
              <a:solidFill>
                <a:srgbClr val="00B050"/>
              </a:solidFill>
              <a:ln w="43612" cap="rnd">
                <a:solidFill>
                  <a:srgbClr val="000000"/>
                </a:solid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7B5F6847-D1CB-4B87-84FF-8BA7C7E7C439}"/>
                  </a:ext>
                </a:extLst>
              </p:cNvPr>
              <p:cNvSpPr/>
              <p:nvPr/>
            </p:nvSpPr>
            <p:spPr>
              <a:xfrm>
                <a:off x="5848547" y="4602862"/>
                <a:ext cx="595217" cy="1399240"/>
              </a:xfrm>
              <a:custGeom>
                <a:avLst/>
                <a:gdLst>
                  <a:gd name="connsiteX0" fmla="*/ 595137 w 595217"/>
                  <a:gd name="connsiteY0" fmla="*/ 368808 h 1399240"/>
                  <a:gd name="connsiteX1" fmla="*/ 510966 w 595217"/>
                  <a:gd name="connsiteY1" fmla="*/ 1399177 h 1399240"/>
                  <a:gd name="connsiteX2" fmla="*/ 32733 w 595217"/>
                  <a:gd name="connsiteY2" fmla="*/ 1142014 h 1399240"/>
                  <a:gd name="connsiteX3" fmla="*/ -81 w 595217"/>
                  <a:gd name="connsiteY3" fmla="*/ 4076 h 1399240"/>
                  <a:gd name="connsiteX4" fmla="*/ 595132 w 595217"/>
                  <a:gd name="connsiteY4" fmla="*/ 368808 h 1399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217" h="1399240">
                    <a:moveTo>
                      <a:pt x="595137" y="368808"/>
                    </a:moveTo>
                    <a:lnTo>
                      <a:pt x="510966" y="1399177"/>
                    </a:lnTo>
                    <a:cubicBezTo>
                      <a:pt x="206904" y="1390607"/>
                      <a:pt x="206977" y="1317654"/>
                      <a:pt x="32733" y="1142014"/>
                    </a:cubicBezTo>
                    <a:lnTo>
                      <a:pt x="-81" y="4076"/>
                    </a:lnTo>
                    <a:cubicBezTo>
                      <a:pt x="112136" y="-42414"/>
                      <a:pt x="311178" y="316944"/>
                      <a:pt x="595132" y="368808"/>
                    </a:cubicBezTo>
                    <a:close/>
                  </a:path>
                </a:pathLst>
              </a:custGeom>
              <a:solidFill>
                <a:srgbClr val="00B050"/>
              </a:solidFill>
              <a:ln w="43612" cap="rnd">
                <a:solidFill>
                  <a:srgbClr val="000000"/>
                </a:solidFill>
                <a:prstDash val="solid"/>
                <a:miter/>
              </a:ln>
            </p:spPr>
            <p:txBody>
              <a:bodyPr rtlCol="0" anchor="ctr"/>
              <a:lstStyle/>
              <a:p>
                <a:endParaRPr lang="en-US"/>
              </a:p>
            </p:txBody>
          </p:sp>
          <p:grpSp>
            <p:nvGrpSpPr>
              <p:cNvPr id="37" name="Graphic 10">
                <a:extLst>
                  <a:ext uri="{FF2B5EF4-FFF2-40B4-BE49-F238E27FC236}">
                    <a16:creationId xmlns:a16="http://schemas.microsoft.com/office/drawing/2014/main" id="{EDC55A36-76A0-8C2D-933C-1A742EF6E8D7}"/>
                  </a:ext>
                </a:extLst>
              </p:cNvPr>
              <p:cNvGrpSpPr/>
              <p:nvPr/>
            </p:nvGrpSpPr>
            <p:grpSpPr>
              <a:xfrm>
                <a:off x="6963093" y="5133871"/>
                <a:ext cx="277886" cy="404916"/>
                <a:chOff x="6963093" y="5133871"/>
                <a:chExt cx="277886" cy="404916"/>
              </a:xfrm>
              <a:solidFill>
                <a:srgbClr val="FFD5D5"/>
              </a:solidFill>
            </p:grpSpPr>
            <p:sp>
              <p:nvSpPr>
                <p:cNvPr id="42" name="Freeform: Shape 41">
                  <a:extLst>
                    <a:ext uri="{FF2B5EF4-FFF2-40B4-BE49-F238E27FC236}">
                      <a16:creationId xmlns:a16="http://schemas.microsoft.com/office/drawing/2014/main" id="{44762AEA-B4C6-7BC0-2980-C02AE60481D6}"/>
                    </a:ext>
                  </a:extLst>
                </p:cNvPr>
                <p:cNvSpPr/>
                <p:nvPr/>
              </p:nvSpPr>
              <p:spPr>
                <a:xfrm rot="-152790">
                  <a:off x="7006403" y="5140216"/>
                  <a:ext cx="216407" cy="151825"/>
                </a:xfrm>
                <a:custGeom>
                  <a:avLst/>
                  <a:gdLst>
                    <a:gd name="connsiteX0" fmla="*/ 213013 w 216407"/>
                    <a:gd name="connsiteY0" fmla="*/ 23264 h 151825"/>
                    <a:gd name="connsiteX1" fmla="*/ 92345 w 216407"/>
                    <a:gd name="connsiteY1" fmla="*/ 50 h 151825"/>
                    <a:gd name="connsiteX2" fmla="*/ 709 w 216407"/>
                    <a:gd name="connsiteY2" fmla="*/ 78673 h 151825"/>
                    <a:gd name="connsiteX3" fmla="*/ 92345 w 216407"/>
                    <a:gd name="connsiteY3" fmla="*/ 151876 h 151825"/>
                    <a:gd name="connsiteX4" fmla="*/ 216775 w 216407"/>
                    <a:gd name="connsiteY4" fmla="*/ 116174 h 151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07" h="151825">
                      <a:moveTo>
                        <a:pt x="213013" y="23264"/>
                      </a:moveTo>
                      <a:cubicBezTo>
                        <a:pt x="189245" y="825"/>
                        <a:pt x="142734" y="50"/>
                        <a:pt x="92345" y="50"/>
                      </a:cubicBezTo>
                      <a:cubicBezTo>
                        <a:pt x="16692" y="50"/>
                        <a:pt x="-2544" y="42463"/>
                        <a:pt x="709" y="78673"/>
                      </a:cubicBezTo>
                      <a:cubicBezTo>
                        <a:pt x="6404" y="142121"/>
                        <a:pt x="16692" y="151876"/>
                        <a:pt x="92345" y="151876"/>
                      </a:cubicBezTo>
                      <a:cubicBezTo>
                        <a:pt x="149544" y="151876"/>
                        <a:pt x="195486" y="147929"/>
                        <a:pt x="216775" y="116174"/>
                      </a:cubicBezTo>
                    </a:path>
                  </a:pathLst>
                </a:custGeom>
                <a:solidFill>
                  <a:srgbClr val="CC8876"/>
                </a:solidFill>
                <a:ln w="43612" cap="rnd">
                  <a:solidFill>
                    <a:srgbClr val="000000"/>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2F8EA31-D554-47B3-F927-E530BACB1C53}"/>
                    </a:ext>
                  </a:extLst>
                </p:cNvPr>
                <p:cNvSpPr/>
                <p:nvPr/>
              </p:nvSpPr>
              <p:spPr>
                <a:xfrm rot="-152790">
                  <a:off x="7013331" y="5394573"/>
                  <a:ext cx="225351" cy="135839"/>
                </a:xfrm>
                <a:custGeom>
                  <a:avLst/>
                  <a:gdLst>
                    <a:gd name="connsiteX0" fmla="*/ 160004 w 225351"/>
                    <a:gd name="connsiteY0" fmla="*/ 50 h 135839"/>
                    <a:gd name="connsiteX1" fmla="*/ 398 w 225351"/>
                    <a:gd name="connsiteY1" fmla="*/ 67833 h 135839"/>
                    <a:gd name="connsiteX2" fmla="*/ 95087 w 225351"/>
                    <a:gd name="connsiteY2" fmla="*/ 132898 h 135839"/>
                    <a:gd name="connsiteX3" fmla="*/ 225721 w 225351"/>
                    <a:gd name="connsiteY3" fmla="*/ 105691 h 135839"/>
                  </a:gdLst>
                  <a:ahLst/>
                  <a:cxnLst>
                    <a:cxn ang="0">
                      <a:pos x="connsiteX0" y="connsiteY0"/>
                    </a:cxn>
                    <a:cxn ang="0">
                      <a:pos x="connsiteX1" y="connsiteY1"/>
                    </a:cxn>
                    <a:cxn ang="0">
                      <a:pos x="connsiteX2" y="connsiteY2"/>
                    </a:cxn>
                    <a:cxn ang="0">
                      <a:pos x="connsiteX3" y="connsiteY3"/>
                    </a:cxn>
                  </a:cxnLst>
                  <a:rect l="l" t="t" r="r" b="b"/>
                  <a:pathLst>
                    <a:path w="225351" h="135839">
                      <a:moveTo>
                        <a:pt x="160004" y="50"/>
                      </a:moveTo>
                      <a:cubicBezTo>
                        <a:pt x="84351" y="50"/>
                        <a:pt x="-1408" y="4021"/>
                        <a:pt x="398" y="67833"/>
                      </a:cubicBezTo>
                      <a:cubicBezTo>
                        <a:pt x="2155" y="129937"/>
                        <a:pt x="20276" y="118839"/>
                        <a:pt x="95087" y="132898"/>
                      </a:cubicBezTo>
                      <a:cubicBezTo>
                        <a:pt x="136400" y="140664"/>
                        <a:pt x="191666" y="133900"/>
                        <a:pt x="225721" y="105691"/>
                      </a:cubicBezTo>
                    </a:path>
                  </a:pathLst>
                </a:custGeom>
                <a:solidFill>
                  <a:srgbClr val="CC8876"/>
                </a:solidFill>
                <a:ln w="43612" cap="rnd">
                  <a:solidFill>
                    <a:srgbClr val="000000"/>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99D65F5-ED54-8CF3-9B6D-2236F26B1764}"/>
                    </a:ext>
                  </a:extLst>
                </p:cNvPr>
                <p:cNvSpPr/>
                <p:nvPr/>
              </p:nvSpPr>
              <p:spPr>
                <a:xfrm rot="-152790">
                  <a:off x="6969547" y="5252266"/>
                  <a:ext cx="260002" cy="149066"/>
                </a:xfrm>
                <a:custGeom>
                  <a:avLst/>
                  <a:gdLst>
                    <a:gd name="connsiteX0" fmla="*/ 257414 w 260002"/>
                    <a:gd name="connsiteY0" fmla="*/ 10394 h 149066"/>
                    <a:gd name="connsiteX1" fmla="*/ 137310 w 260002"/>
                    <a:gd name="connsiteY1" fmla="*/ 13552 h 149066"/>
                    <a:gd name="connsiteX2" fmla="*/ 423 w 260002"/>
                    <a:gd name="connsiteY2" fmla="*/ 89465 h 149066"/>
                    <a:gd name="connsiteX3" fmla="*/ 137310 w 260002"/>
                    <a:gd name="connsiteY3" fmla="*/ 149117 h 149066"/>
                    <a:gd name="connsiteX4" fmla="*/ 260371 w 260002"/>
                    <a:gd name="connsiteY4" fmla="*/ 114744 h 14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02" h="149066">
                      <a:moveTo>
                        <a:pt x="257414" y="10394"/>
                      </a:moveTo>
                      <a:cubicBezTo>
                        <a:pt x="234034" y="-14597"/>
                        <a:pt x="188898" y="13552"/>
                        <a:pt x="137310" y="13552"/>
                      </a:cubicBezTo>
                      <a:cubicBezTo>
                        <a:pt x="61656" y="13552"/>
                        <a:pt x="-1740" y="23140"/>
                        <a:pt x="423" y="89465"/>
                      </a:cubicBezTo>
                      <a:cubicBezTo>
                        <a:pt x="1792" y="131361"/>
                        <a:pt x="61656" y="149117"/>
                        <a:pt x="137310" y="149117"/>
                      </a:cubicBezTo>
                      <a:cubicBezTo>
                        <a:pt x="189686" y="149117"/>
                        <a:pt x="237288" y="135468"/>
                        <a:pt x="260371" y="114744"/>
                      </a:cubicBezTo>
                    </a:path>
                  </a:pathLst>
                </a:custGeom>
                <a:solidFill>
                  <a:srgbClr val="CC8876"/>
                </a:solidFill>
                <a:ln w="43612" cap="rnd">
                  <a:solidFill>
                    <a:srgbClr val="000000"/>
                  </a:solidFill>
                  <a:prstDash val="solid"/>
                  <a:miter/>
                </a:ln>
              </p:spPr>
              <p:txBody>
                <a:bodyPr rtlCol="0" anchor="ctr"/>
                <a:lstStyle/>
                <a:p>
                  <a:endParaRPr lang="en-US" dirty="0"/>
                </a:p>
              </p:txBody>
            </p:sp>
          </p:grpSp>
          <p:grpSp>
            <p:nvGrpSpPr>
              <p:cNvPr id="38" name="Graphic 10">
                <a:extLst>
                  <a:ext uri="{FF2B5EF4-FFF2-40B4-BE49-F238E27FC236}">
                    <a16:creationId xmlns:a16="http://schemas.microsoft.com/office/drawing/2014/main" id="{5F428B4E-1CA2-6001-07C0-A292161A39BB}"/>
                  </a:ext>
                </a:extLst>
              </p:cNvPr>
              <p:cNvGrpSpPr/>
              <p:nvPr/>
            </p:nvGrpSpPr>
            <p:grpSpPr>
              <a:xfrm>
                <a:off x="5791543" y="4956998"/>
                <a:ext cx="273620" cy="405392"/>
                <a:chOff x="5791543" y="4956998"/>
                <a:chExt cx="273620" cy="405392"/>
              </a:xfrm>
              <a:solidFill>
                <a:srgbClr val="FFD5D5"/>
              </a:solidFill>
            </p:grpSpPr>
            <p:sp>
              <p:nvSpPr>
                <p:cNvPr id="39" name="Freeform: Shape 38">
                  <a:extLst>
                    <a:ext uri="{FF2B5EF4-FFF2-40B4-BE49-F238E27FC236}">
                      <a16:creationId xmlns:a16="http://schemas.microsoft.com/office/drawing/2014/main" id="{F3C5E73C-0755-9B9A-FA50-749D79FFEEC1}"/>
                    </a:ext>
                  </a:extLst>
                </p:cNvPr>
                <p:cNvSpPr/>
                <p:nvPr/>
              </p:nvSpPr>
              <p:spPr>
                <a:xfrm rot="10647210" flipV="1">
                  <a:off x="5796955" y="4965216"/>
                  <a:ext cx="216407" cy="151825"/>
                </a:xfrm>
                <a:custGeom>
                  <a:avLst/>
                  <a:gdLst>
                    <a:gd name="connsiteX0" fmla="*/ 212814 w 216407"/>
                    <a:gd name="connsiteY0" fmla="*/ 23241 h 151825"/>
                    <a:gd name="connsiteX1" fmla="*/ 92145 w 216407"/>
                    <a:gd name="connsiteY1" fmla="*/ 27 h 151825"/>
                    <a:gd name="connsiteX2" fmla="*/ 510 w 216407"/>
                    <a:gd name="connsiteY2" fmla="*/ 78650 h 151825"/>
                    <a:gd name="connsiteX3" fmla="*/ 92145 w 216407"/>
                    <a:gd name="connsiteY3" fmla="*/ 151853 h 151825"/>
                    <a:gd name="connsiteX4" fmla="*/ 216576 w 216407"/>
                    <a:gd name="connsiteY4" fmla="*/ 116151 h 151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07" h="151825">
                      <a:moveTo>
                        <a:pt x="212814" y="23241"/>
                      </a:moveTo>
                      <a:cubicBezTo>
                        <a:pt x="189046" y="801"/>
                        <a:pt x="142534" y="27"/>
                        <a:pt x="92145" y="27"/>
                      </a:cubicBezTo>
                      <a:cubicBezTo>
                        <a:pt x="16492" y="27"/>
                        <a:pt x="-2744" y="42440"/>
                        <a:pt x="510" y="78650"/>
                      </a:cubicBezTo>
                      <a:cubicBezTo>
                        <a:pt x="6205" y="142098"/>
                        <a:pt x="16492" y="151853"/>
                        <a:pt x="92145" y="151853"/>
                      </a:cubicBezTo>
                      <a:cubicBezTo>
                        <a:pt x="149344" y="151853"/>
                        <a:pt x="195286" y="147906"/>
                        <a:pt x="216576" y="116151"/>
                      </a:cubicBezTo>
                    </a:path>
                  </a:pathLst>
                </a:custGeom>
                <a:solidFill>
                  <a:srgbClr val="CC8876"/>
                </a:solidFill>
                <a:ln w="43612" cap="rnd">
                  <a:solidFill>
                    <a:srgbClr val="000000"/>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96FA9FE-4CF4-FBFB-8902-0FCF9DD27058}"/>
                    </a:ext>
                  </a:extLst>
                </p:cNvPr>
                <p:cNvSpPr/>
                <p:nvPr/>
              </p:nvSpPr>
              <p:spPr>
                <a:xfrm rot="10647210" flipV="1">
                  <a:off x="5813885" y="5219442"/>
                  <a:ext cx="210053" cy="136555"/>
                </a:xfrm>
                <a:custGeom>
                  <a:avLst/>
                  <a:gdLst>
                    <a:gd name="connsiteX0" fmla="*/ 159806 w 210053"/>
                    <a:gd name="connsiteY0" fmla="*/ 27 h 136555"/>
                    <a:gd name="connsiteX1" fmla="*/ 200 w 210053"/>
                    <a:gd name="connsiteY1" fmla="*/ 67810 h 136555"/>
                    <a:gd name="connsiteX2" fmla="*/ 94889 w 210053"/>
                    <a:gd name="connsiteY2" fmla="*/ 132875 h 136555"/>
                    <a:gd name="connsiteX3" fmla="*/ 210226 w 210053"/>
                    <a:gd name="connsiteY3" fmla="*/ 109509 h 136555"/>
                  </a:gdLst>
                  <a:ahLst/>
                  <a:cxnLst>
                    <a:cxn ang="0">
                      <a:pos x="connsiteX0" y="connsiteY0"/>
                    </a:cxn>
                    <a:cxn ang="0">
                      <a:pos x="connsiteX1" y="connsiteY1"/>
                    </a:cxn>
                    <a:cxn ang="0">
                      <a:pos x="connsiteX2" y="connsiteY2"/>
                    </a:cxn>
                    <a:cxn ang="0">
                      <a:pos x="connsiteX3" y="connsiteY3"/>
                    </a:cxn>
                  </a:cxnLst>
                  <a:rect l="l" t="t" r="r" b="b"/>
                  <a:pathLst>
                    <a:path w="210053" h="136555">
                      <a:moveTo>
                        <a:pt x="159806" y="27"/>
                      </a:moveTo>
                      <a:cubicBezTo>
                        <a:pt x="84153" y="27"/>
                        <a:pt x="-1606" y="3997"/>
                        <a:pt x="200" y="67810"/>
                      </a:cubicBezTo>
                      <a:cubicBezTo>
                        <a:pt x="1957" y="129914"/>
                        <a:pt x="20078" y="118816"/>
                        <a:pt x="94889" y="132875"/>
                      </a:cubicBezTo>
                      <a:cubicBezTo>
                        <a:pt x="136202" y="140641"/>
                        <a:pt x="176170" y="137710"/>
                        <a:pt x="210226" y="109509"/>
                      </a:cubicBezTo>
                    </a:path>
                  </a:pathLst>
                </a:custGeom>
                <a:solidFill>
                  <a:srgbClr val="CC8876"/>
                </a:solidFill>
                <a:ln w="43612" cap="rnd">
                  <a:solidFill>
                    <a:srgbClr val="000000"/>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699EE02-23F5-A547-2671-C781618AEE12}"/>
                    </a:ext>
                  </a:extLst>
                </p:cNvPr>
                <p:cNvSpPr/>
                <p:nvPr/>
              </p:nvSpPr>
              <p:spPr>
                <a:xfrm rot="10647210" flipV="1">
                  <a:off x="5797997" y="5075154"/>
                  <a:ext cx="260002" cy="149066"/>
                </a:xfrm>
                <a:custGeom>
                  <a:avLst/>
                  <a:gdLst>
                    <a:gd name="connsiteX0" fmla="*/ 257221 w 260002"/>
                    <a:gd name="connsiteY0" fmla="*/ 10370 h 149066"/>
                    <a:gd name="connsiteX1" fmla="*/ 137116 w 260002"/>
                    <a:gd name="connsiteY1" fmla="*/ 13529 h 149066"/>
                    <a:gd name="connsiteX2" fmla="*/ 229 w 260002"/>
                    <a:gd name="connsiteY2" fmla="*/ 89441 h 149066"/>
                    <a:gd name="connsiteX3" fmla="*/ 137116 w 260002"/>
                    <a:gd name="connsiteY3" fmla="*/ 149094 h 149066"/>
                    <a:gd name="connsiteX4" fmla="*/ 260178 w 260002"/>
                    <a:gd name="connsiteY4" fmla="*/ 114720 h 149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002" h="149066">
                      <a:moveTo>
                        <a:pt x="257221" y="10370"/>
                      </a:moveTo>
                      <a:cubicBezTo>
                        <a:pt x="233841" y="-14620"/>
                        <a:pt x="188705" y="13529"/>
                        <a:pt x="137116" y="13529"/>
                      </a:cubicBezTo>
                      <a:cubicBezTo>
                        <a:pt x="61463" y="13529"/>
                        <a:pt x="-1934" y="23116"/>
                        <a:pt x="229" y="89441"/>
                      </a:cubicBezTo>
                      <a:cubicBezTo>
                        <a:pt x="1598" y="131338"/>
                        <a:pt x="61463" y="149094"/>
                        <a:pt x="137116" y="149094"/>
                      </a:cubicBezTo>
                      <a:cubicBezTo>
                        <a:pt x="189492" y="149094"/>
                        <a:pt x="237095" y="135445"/>
                        <a:pt x="260178" y="114720"/>
                      </a:cubicBezTo>
                    </a:path>
                  </a:pathLst>
                </a:custGeom>
                <a:solidFill>
                  <a:srgbClr val="CC8876"/>
                </a:solidFill>
                <a:ln w="43612" cap="rnd">
                  <a:solidFill>
                    <a:srgbClr val="000000"/>
                  </a:solidFill>
                  <a:prstDash val="solid"/>
                  <a:miter/>
                </a:ln>
              </p:spPr>
              <p:txBody>
                <a:bodyPr rtlCol="0" anchor="ctr"/>
                <a:lstStyle/>
                <a:p>
                  <a:endParaRPr lang="en-US"/>
                </a:p>
              </p:txBody>
            </p:sp>
          </p:grpSp>
        </p:grpSp>
      </p:grpSp>
    </p:spTree>
    <p:extLst>
      <p:ext uri="{BB962C8B-B14F-4D97-AF65-F5344CB8AC3E}">
        <p14:creationId xmlns:p14="http://schemas.microsoft.com/office/powerpoint/2010/main" val="1787097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arden with a fence and plants&#10;&#10;Description automatically generated">
            <a:extLst>
              <a:ext uri="{FF2B5EF4-FFF2-40B4-BE49-F238E27FC236}">
                <a16:creationId xmlns:a16="http://schemas.microsoft.com/office/drawing/2014/main" id="{349EE657-93F7-B6AB-99DE-33D8EE211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899" y="2328032"/>
            <a:ext cx="3921212" cy="26131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E6F0217C-5C6D-B776-3AE7-5D4E86F9597A}"/>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5" name="Content Placeholder 3">
            <a:extLst>
              <a:ext uri="{FF2B5EF4-FFF2-40B4-BE49-F238E27FC236}">
                <a16:creationId xmlns:a16="http://schemas.microsoft.com/office/drawing/2014/main" id="{5573055A-A102-3FE6-0B31-DE396ABA17FC}"/>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Composting</a:t>
            </a:r>
          </a:p>
        </p:txBody>
      </p:sp>
      <p:pic>
        <p:nvPicPr>
          <p:cNvPr id="7" name="Picture 6" descr="A green tarp next to a rocky area&#10;&#10;Description automatically generated">
            <a:extLst>
              <a:ext uri="{FF2B5EF4-FFF2-40B4-BE49-F238E27FC236}">
                <a16:creationId xmlns:a16="http://schemas.microsoft.com/office/drawing/2014/main" id="{18A7347D-9E5F-E4C1-4146-D165726E6F7E}"/>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5400000">
            <a:off x="7098186" y="2067319"/>
            <a:ext cx="2816926" cy="31345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041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F970580-86C7-1EB4-0344-78BB2BDB9651}"/>
              </a:ext>
              <a:ext uri="{C183D7F6-B498-43B3-948B-1728B52AA6E4}">
                <adec:decorative xmlns:adec="http://schemas.microsoft.com/office/drawing/2017/decorative" val="1"/>
              </a:ext>
            </a:extLst>
          </p:cNvPr>
          <p:cNvGrpSpPr/>
          <p:nvPr/>
        </p:nvGrpSpPr>
        <p:grpSpPr>
          <a:xfrm>
            <a:off x="582515" y="1121783"/>
            <a:ext cx="8479021" cy="5261925"/>
            <a:chOff x="5647627" y="591158"/>
            <a:chExt cx="7989080" cy="2615405"/>
          </a:xfrm>
        </p:grpSpPr>
        <p:grpSp>
          <p:nvGrpSpPr>
            <p:cNvPr id="12" name="Group 11">
              <a:extLst>
                <a:ext uri="{FF2B5EF4-FFF2-40B4-BE49-F238E27FC236}">
                  <a16:creationId xmlns:a16="http://schemas.microsoft.com/office/drawing/2014/main" id="{9AC162A6-E91B-65C2-F534-BECD67482948}"/>
                </a:ext>
              </a:extLst>
            </p:cNvPr>
            <p:cNvGrpSpPr/>
            <p:nvPr/>
          </p:nvGrpSpPr>
          <p:grpSpPr>
            <a:xfrm>
              <a:off x="5647627" y="591158"/>
              <a:ext cx="7989080" cy="2615405"/>
              <a:chOff x="5138888" y="657954"/>
              <a:chExt cx="7989080" cy="2615405"/>
            </a:xfrm>
          </p:grpSpPr>
          <p:sp>
            <p:nvSpPr>
              <p:cNvPr id="14" name="Rectangle: Rounded Corners 13">
                <a:extLst>
                  <a:ext uri="{FF2B5EF4-FFF2-40B4-BE49-F238E27FC236}">
                    <a16:creationId xmlns:a16="http://schemas.microsoft.com/office/drawing/2014/main" id="{B23E1823-FDDD-25BB-579D-BAE59B980ED1}"/>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FD3C1ED3-0F18-62E3-8E29-FC7F95DCA9F9}"/>
                  </a:ext>
                </a:extLst>
              </p:cNvPr>
              <p:cNvSpPr/>
              <p:nvPr/>
            </p:nvSpPr>
            <p:spPr>
              <a:xfrm>
                <a:off x="5138888" y="921433"/>
                <a:ext cx="7989080" cy="2351926"/>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C2F4FD99-75C0-2760-48E2-CC581BC95246}"/>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938ADF0-2599-1290-05B6-089FE8BD902E}"/>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3" name="Content Placeholder 3">
            <a:extLst>
              <a:ext uri="{FF2B5EF4-FFF2-40B4-BE49-F238E27FC236}">
                <a16:creationId xmlns:a16="http://schemas.microsoft.com/office/drawing/2014/main" id="{4619219B-1398-BDEC-5281-FFE04242A523}"/>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sp>
        <p:nvSpPr>
          <p:cNvPr id="4" name="Title 1">
            <a:extLst>
              <a:ext uri="{FF2B5EF4-FFF2-40B4-BE49-F238E27FC236}">
                <a16:creationId xmlns:a16="http://schemas.microsoft.com/office/drawing/2014/main" id="{AA52B9D0-0877-7DA3-C3D8-8D022B1DF592}"/>
              </a:ext>
            </a:extLst>
          </p:cNvPr>
          <p:cNvSpPr txBox="1">
            <a:spLocks/>
          </p:cNvSpPr>
          <p:nvPr/>
        </p:nvSpPr>
        <p:spPr>
          <a:xfrm>
            <a:off x="737728" y="1670616"/>
            <a:ext cx="5358272" cy="569182"/>
          </a:xfrm>
          <a:prstGeom prst="rect">
            <a:avLst/>
          </a:prstGeom>
        </p:spPr>
        <p:txBody>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2400" b="1" dirty="0">
                <a:solidFill>
                  <a:schemeClr val="accent6">
                    <a:lumMod val="75000"/>
                  </a:schemeClr>
                </a:solidFill>
                <a:latin typeface="Comic Sans MS" panose="030F0702030302020204" pitchFamily="66" charset="0"/>
                <a:cs typeface="Arial" panose="020B0604020202020204" pitchFamily="34" charset="0"/>
              </a:rPr>
              <a:t>Soil is more than just dirt</a:t>
            </a:r>
          </a:p>
        </p:txBody>
      </p:sp>
      <p:sp>
        <p:nvSpPr>
          <p:cNvPr id="5" name="TextBox 4">
            <a:extLst>
              <a:ext uri="{FF2B5EF4-FFF2-40B4-BE49-F238E27FC236}">
                <a16:creationId xmlns:a16="http://schemas.microsoft.com/office/drawing/2014/main" id="{C61F798D-1FF6-DE5F-B36F-BC400B49C5F2}"/>
              </a:ext>
            </a:extLst>
          </p:cNvPr>
          <p:cNvSpPr txBox="1"/>
          <p:nvPr/>
        </p:nvSpPr>
        <p:spPr>
          <a:xfrm rot="2276">
            <a:off x="685242" y="2135911"/>
            <a:ext cx="7816443" cy="964623"/>
          </a:xfrm>
          <a:prstGeom prst="rect">
            <a:avLst/>
          </a:prstGeom>
          <a:noFill/>
        </p:spPr>
        <p:txBody>
          <a:bodyPr wrap="square" rtlCol="0">
            <a:spAutoFit/>
          </a:bodyPr>
          <a:lstStyle/>
          <a:p>
            <a:pPr>
              <a:lnSpc>
                <a:spcPct val="150000"/>
              </a:lnSpc>
            </a:pPr>
            <a:r>
              <a:rPr lang="en-US" sz="2000" dirty="0">
                <a:latin typeface="Comic Sans MS" panose="030F0702030302020204" pitchFamily="66" charset="0"/>
              </a:rPr>
              <a:t>Soil is a mixture that helps balance food and energy between different living organisms.</a:t>
            </a:r>
          </a:p>
        </p:txBody>
      </p:sp>
      <p:pic>
        <p:nvPicPr>
          <p:cNvPr id="7" name="Graphic 6">
            <a:extLst>
              <a:ext uri="{FF2B5EF4-FFF2-40B4-BE49-F238E27FC236}">
                <a16:creationId xmlns:a16="http://schemas.microsoft.com/office/drawing/2014/main" id="{7D196208-DFBE-C2CB-2797-DF4D54B428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829" y="1192238"/>
            <a:ext cx="592175" cy="607230"/>
          </a:xfrm>
          <a:prstGeom prst="rect">
            <a:avLst/>
          </a:prstGeom>
        </p:spPr>
      </p:pic>
      <p:sp>
        <p:nvSpPr>
          <p:cNvPr id="8" name="TextBox 7">
            <a:extLst>
              <a:ext uri="{FF2B5EF4-FFF2-40B4-BE49-F238E27FC236}">
                <a16:creationId xmlns:a16="http://schemas.microsoft.com/office/drawing/2014/main" id="{3FF550B1-96C2-8AE9-3D85-01B78095A4B5}"/>
              </a:ext>
            </a:extLst>
          </p:cNvPr>
          <p:cNvSpPr txBox="1"/>
          <p:nvPr/>
        </p:nvSpPr>
        <p:spPr>
          <a:xfrm rot="2276">
            <a:off x="633966" y="3105928"/>
            <a:ext cx="8477597" cy="3734612"/>
          </a:xfrm>
          <a:prstGeom prst="rect">
            <a:avLst/>
          </a:prstGeom>
          <a:noFill/>
        </p:spPr>
        <p:txBody>
          <a:bodyPr wrap="square" rtlCol="0">
            <a:spAutoFit/>
          </a:bodyPr>
          <a:lstStyle/>
          <a:p>
            <a:pPr>
              <a:lnSpc>
                <a:spcPct val="150000"/>
              </a:lnSpc>
            </a:pPr>
            <a:r>
              <a:rPr lang="en-US" sz="2000" dirty="0">
                <a:latin typeface="Comic Sans MS" panose="030F0702030302020204" pitchFamily="66" charset="0"/>
              </a:rPr>
              <a:t>The soil performs four jobs that are very important to life on Earth.</a:t>
            </a:r>
          </a:p>
          <a:p>
            <a:pPr marL="342900" indent="-342900">
              <a:lnSpc>
                <a:spcPct val="150000"/>
              </a:lnSpc>
              <a:buFont typeface="+mj-lt"/>
              <a:buAutoNum type="arabicPeriod"/>
            </a:pPr>
            <a:r>
              <a:rPr lang="en-US" sz="2000" dirty="0">
                <a:latin typeface="Comic Sans MS" panose="030F0702030302020204" pitchFamily="66" charset="0"/>
              </a:rPr>
              <a:t>Soil provides a home and food for plants to grow.</a:t>
            </a:r>
          </a:p>
          <a:p>
            <a:pPr marL="342900" indent="-342900">
              <a:lnSpc>
                <a:spcPct val="150000"/>
              </a:lnSpc>
              <a:buFont typeface="+mj-lt"/>
              <a:buAutoNum type="arabicPeriod"/>
            </a:pPr>
            <a:r>
              <a:rPr lang="en-US" sz="2000" dirty="0">
                <a:latin typeface="Comic Sans MS" panose="030F0702030302020204" pitchFamily="66" charset="0"/>
              </a:rPr>
              <a:t>Soil provides a home, or habitat, for many different living creatures (animals, insects, good bacteria). </a:t>
            </a:r>
          </a:p>
          <a:p>
            <a:pPr marL="342900" indent="-342900">
              <a:lnSpc>
                <a:spcPct val="150000"/>
              </a:lnSpc>
              <a:buFont typeface="+mj-lt"/>
              <a:buAutoNum type="arabicPeriod"/>
            </a:pPr>
            <a:r>
              <a:rPr lang="en-US" sz="2000" dirty="0">
                <a:latin typeface="Comic Sans MS" panose="030F0702030302020204" pitchFamily="66" charset="0"/>
              </a:rPr>
              <a:t>Soil cleans and stores a lot of Earth’s drinkable water.</a:t>
            </a:r>
          </a:p>
          <a:p>
            <a:pPr marL="342900" indent="-342900">
              <a:lnSpc>
                <a:spcPct val="150000"/>
              </a:lnSpc>
              <a:buFont typeface="+mj-lt"/>
              <a:buAutoNum type="arabicPeriod"/>
            </a:pPr>
            <a:r>
              <a:rPr lang="en-US" sz="2000" dirty="0">
                <a:latin typeface="Comic Sans MS" panose="030F0702030302020204" pitchFamily="66" charset="0"/>
              </a:rPr>
              <a:t>Soil interacts with the atmosphere and helps to balance the amounts of different gasses.</a:t>
            </a:r>
          </a:p>
          <a:p>
            <a:pPr>
              <a:lnSpc>
                <a:spcPct val="150000"/>
              </a:lnSpc>
            </a:pPr>
            <a:endParaRPr lang="en-US" sz="2000" dirty="0">
              <a:latin typeface="Comic Sans MS" panose="030F0702030302020204" pitchFamily="66" charset="0"/>
            </a:endParaRPr>
          </a:p>
        </p:txBody>
      </p:sp>
      <p:sp>
        <p:nvSpPr>
          <p:cNvPr id="9" name="Rectangle: Rounded Corners 8">
            <a:extLst>
              <a:ext uri="{FF2B5EF4-FFF2-40B4-BE49-F238E27FC236}">
                <a16:creationId xmlns:a16="http://schemas.microsoft.com/office/drawing/2014/main" id="{85D2CD13-1B9E-6C80-894E-DAEDA0DB131F}"/>
              </a:ext>
            </a:extLst>
          </p:cNvPr>
          <p:cNvSpPr/>
          <p:nvPr/>
        </p:nvSpPr>
        <p:spPr>
          <a:xfrm>
            <a:off x="9100969" y="1968255"/>
            <a:ext cx="2621511" cy="348179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D56743CB-68F4-C571-3984-DE711811371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061537" y="2255374"/>
            <a:ext cx="2558415" cy="3136900"/>
          </a:xfrm>
          <a:prstGeom prst="rect">
            <a:avLst/>
          </a:prstGeom>
          <a:noFill/>
        </p:spPr>
      </p:pic>
    </p:spTree>
    <p:extLst>
      <p:ext uri="{BB962C8B-B14F-4D97-AF65-F5344CB8AC3E}">
        <p14:creationId xmlns:p14="http://schemas.microsoft.com/office/powerpoint/2010/main" val="813106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4" name="Content Placeholder 3">
            <a:extLst>
              <a:ext uri="{FF2B5EF4-FFF2-40B4-BE49-F238E27FC236}">
                <a16:creationId xmlns:a16="http://schemas.microsoft.com/office/drawing/2014/main" id="{F0505D96-4964-5474-426B-02D89F4761B9}"/>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Build a Composter</a:t>
            </a:r>
          </a:p>
        </p:txBody>
      </p:sp>
      <p:sp>
        <p:nvSpPr>
          <p:cNvPr id="3" name="Content Placeholder 3">
            <a:extLst>
              <a:ext uri="{FF2B5EF4-FFF2-40B4-BE49-F238E27FC236}">
                <a16:creationId xmlns:a16="http://schemas.microsoft.com/office/drawing/2014/main" id="{4814E0EF-F0B2-8B03-10EA-D42E22C759B1}"/>
              </a:ext>
            </a:extLst>
          </p:cNvPr>
          <p:cNvSpPr txBox="1">
            <a:spLocks/>
          </p:cNvSpPr>
          <p:nvPr/>
        </p:nvSpPr>
        <p:spPr>
          <a:xfrm>
            <a:off x="680729" y="1867436"/>
            <a:ext cx="4636860" cy="42660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300"/>
              </a:spcAft>
              <a:buFont typeface="Arial" panose="020B0604020202020204" pitchFamily="34" charset="0"/>
              <a:buNone/>
            </a:pPr>
            <a:r>
              <a:rPr lang="en-US" dirty="0">
                <a:latin typeface="Comic Sans MS" panose="030F0702030302020204" pitchFamily="66" charset="0"/>
              </a:rPr>
              <a:t>What you need:</a:t>
            </a:r>
          </a:p>
          <a:p>
            <a:pPr lvl="1">
              <a:spcAft>
                <a:spcPts val="300"/>
              </a:spcAft>
            </a:pPr>
            <a:r>
              <a:rPr lang="en-US" sz="2000" dirty="0">
                <a:latin typeface="Comic Sans MS" panose="030F0702030302020204" pitchFamily="66" charset="0"/>
              </a:rPr>
              <a:t>Container</a:t>
            </a:r>
          </a:p>
          <a:p>
            <a:pPr lvl="1">
              <a:spcAft>
                <a:spcPts val="300"/>
              </a:spcAft>
            </a:pPr>
            <a:r>
              <a:rPr lang="en-US" sz="2000" dirty="0">
                <a:latin typeface="Comic Sans MS" panose="030F0702030302020204" pitchFamily="66" charset="0"/>
              </a:rPr>
              <a:t>Fabric</a:t>
            </a:r>
          </a:p>
          <a:p>
            <a:pPr lvl="1">
              <a:spcAft>
                <a:spcPts val="300"/>
              </a:spcAft>
            </a:pPr>
            <a:r>
              <a:rPr lang="en-US" sz="2000" dirty="0">
                <a:latin typeface="Comic Sans MS" panose="030F0702030302020204" pitchFamily="66" charset="0"/>
              </a:rPr>
              <a:t>Scissors</a:t>
            </a:r>
          </a:p>
          <a:p>
            <a:pPr lvl="1">
              <a:spcAft>
                <a:spcPts val="300"/>
              </a:spcAft>
            </a:pPr>
            <a:r>
              <a:rPr lang="en-US" sz="2000" dirty="0">
                <a:latin typeface="Comic Sans MS" panose="030F0702030302020204" pitchFamily="66" charset="0"/>
              </a:rPr>
              <a:t>Wire</a:t>
            </a:r>
          </a:p>
          <a:p>
            <a:pPr lvl="1">
              <a:spcAft>
                <a:spcPts val="300"/>
              </a:spcAft>
            </a:pPr>
            <a:r>
              <a:rPr lang="en-US" sz="2000" dirty="0">
                <a:latin typeface="Comic Sans MS" panose="030F0702030302020204" pitchFamily="66" charset="0"/>
              </a:rPr>
              <a:t>Craft Sticks</a:t>
            </a:r>
          </a:p>
          <a:p>
            <a:pPr lvl="1">
              <a:spcAft>
                <a:spcPts val="300"/>
              </a:spcAft>
            </a:pPr>
            <a:r>
              <a:rPr lang="en-US" sz="2000" dirty="0">
                <a:latin typeface="Comic Sans MS" panose="030F0702030302020204" pitchFamily="66" charset="0"/>
              </a:rPr>
              <a:t>Pipe Cleaners</a:t>
            </a:r>
          </a:p>
          <a:p>
            <a:pPr lvl="1">
              <a:spcAft>
                <a:spcPts val="300"/>
              </a:spcAft>
            </a:pPr>
            <a:endParaRPr lang="en-US" dirty="0">
              <a:latin typeface="Comic Sans MS" panose="030F0702030302020204" pitchFamily="66" charset="0"/>
            </a:endParaRPr>
          </a:p>
        </p:txBody>
      </p:sp>
      <p:pic>
        <p:nvPicPr>
          <p:cNvPr id="9" name="Picture 8" descr="A close-up of a craft&#10;&#10;Description automatically generated">
            <a:extLst>
              <a:ext uri="{FF2B5EF4-FFF2-40B4-BE49-F238E27FC236}">
                <a16:creationId xmlns:a16="http://schemas.microsoft.com/office/drawing/2014/main" id="{63413071-6796-405E-514B-02D65A029E9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162"/>
          <a:stretch/>
        </p:blipFill>
        <p:spPr>
          <a:xfrm>
            <a:off x="5492203" y="2307771"/>
            <a:ext cx="4600609" cy="27025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4248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6" name="Content Placeholder 3">
            <a:extLst>
              <a:ext uri="{FF2B5EF4-FFF2-40B4-BE49-F238E27FC236}">
                <a16:creationId xmlns:a16="http://schemas.microsoft.com/office/drawing/2014/main" id="{DD385E34-4A20-DD01-032A-3217887F09B3}"/>
              </a:ext>
            </a:extLst>
          </p:cNvPr>
          <p:cNvSpPr txBox="1">
            <a:spLocks/>
          </p:cNvSpPr>
          <p:nvPr/>
        </p:nvSpPr>
        <p:spPr>
          <a:xfrm>
            <a:off x="1439336" y="2443188"/>
            <a:ext cx="9313327" cy="2433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lnSpc>
                <a:spcPct val="200000"/>
              </a:lnSpc>
              <a:spcAft>
                <a:spcPts val="2400"/>
              </a:spcAft>
              <a:buNone/>
            </a:pPr>
            <a:r>
              <a:rPr lang="en-US" dirty="0">
                <a:latin typeface="Comic Sans MS" panose="030F0702030302020204" pitchFamily="66" charset="0"/>
              </a:rPr>
              <a:t>Discuss what a composter needs for design criteria</a:t>
            </a:r>
          </a:p>
        </p:txBody>
      </p:sp>
      <p:sp>
        <p:nvSpPr>
          <p:cNvPr id="4" name="Content Placeholder 3">
            <a:extLst>
              <a:ext uri="{FF2B5EF4-FFF2-40B4-BE49-F238E27FC236}">
                <a16:creationId xmlns:a16="http://schemas.microsoft.com/office/drawing/2014/main" id="{F0505D96-4964-5474-426B-02D89F4761B9}"/>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Build a Composter</a:t>
            </a:r>
          </a:p>
        </p:txBody>
      </p:sp>
    </p:spTree>
    <p:extLst>
      <p:ext uri="{BB962C8B-B14F-4D97-AF65-F5344CB8AC3E}">
        <p14:creationId xmlns:p14="http://schemas.microsoft.com/office/powerpoint/2010/main" val="423548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6" name="Content Placeholder 3">
            <a:extLst>
              <a:ext uri="{FF2B5EF4-FFF2-40B4-BE49-F238E27FC236}">
                <a16:creationId xmlns:a16="http://schemas.microsoft.com/office/drawing/2014/main" id="{DD385E34-4A20-DD01-032A-3217887F09B3}"/>
              </a:ext>
            </a:extLst>
          </p:cNvPr>
          <p:cNvSpPr txBox="1">
            <a:spLocks/>
          </p:cNvSpPr>
          <p:nvPr/>
        </p:nvSpPr>
        <p:spPr>
          <a:xfrm>
            <a:off x="318353" y="1835974"/>
            <a:ext cx="4387859" cy="24336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lvl="1" indent="-4763">
              <a:lnSpc>
                <a:spcPct val="200000"/>
              </a:lnSpc>
              <a:spcAft>
                <a:spcPts val="1200"/>
              </a:spcAft>
              <a:buNone/>
            </a:pPr>
            <a:r>
              <a:rPr lang="en-US" dirty="0">
                <a:latin typeface="Comic Sans MS" panose="030F0702030302020204" pitchFamily="66" charset="0"/>
              </a:rPr>
              <a:t>Design Criteria:</a:t>
            </a:r>
          </a:p>
          <a:p>
            <a:pPr marL="341313" marR="0" lvl="0" indent="-341313">
              <a:lnSpc>
                <a:spcPct val="150000"/>
              </a:lnSpc>
              <a:spcBef>
                <a:spcPts val="0"/>
              </a:spcBef>
              <a:spcAft>
                <a:spcPts val="0"/>
              </a:spcAft>
              <a:buFont typeface="Symbol" panose="05050102010706020507" pitchFamily="18" charset="2"/>
              <a:buChar char=""/>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Must be sealed</a:t>
            </a:r>
          </a:p>
          <a:p>
            <a:pPr marL="341313" marR="0" lvl="0" indent="-341313">
              <a:lnSpc>
                <a:spcPct val="150000"/>
              </a:lnSpc>
              <a:spcBef>
                <a:spcPts val="0"/>
              </a:spcBef>
              <a:spcAft>
                <a:spcPts val="0"/>
              </a:spcAft>
              <a:buFont typeface="Symbol" panose="05050102010706020507" pitchFamily="18" charset="2"/>
              <a:buChar char=""/>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Must allow for some air flow</a:t>
            </a:r>
          </a:p>
          <a:p>
            <a:pPr marL="341313" marR="0" lvl="0" indent="-341313">
              <a:lnSpc>
                <a:spcPct val="150000"/>
              </a:lnSpc>
              <a:spcBef>
                <a:spcPts val="0"/>
              </a:spcBef>
              <a:spcAft>
                <a:spcPts val="0"/>
              </a:spcAft>
              <a:buFont typeface="Symbol" panose="05050102010706020507" pitchFamily="18" charset="2"/>
              <a:buChar char=""/>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Must be able to add water</a:t>
            </a:r>
          </a:p>
          <a:p>
            <a:pPr marL="341313" marR="0" lvl="0" indent="-341313">
              <a:lnSpc>
                <a:spcPct val="150000"/>
              </a:lnSpc>
              <a:spcBef>
                <a:spcPts val="0"/>
              </a:spcBef>
              <a:spcAft>
                <a:spcPts val="800"/>
              </a:spcAft>
              <a:buFont typeface="Symbol" panose="05050102010706020507" pitchFamily="18" charset="2"/>
              <a:buChar char=""/>
            </a:pPr>
            <a:r>
              <a:rPr lang="en-US" sz="1800" dirty="0">
                <a:effectLst/>
                <a:latin typeface="Comic Sans MS" panose="030F0702030302020204" pitchFamily="66" charset="0"/>
                <a:ea typeface="Calibri" panose="020F0502020204030204" pitchFamily="34" charset="0"/>
                <a:cs typeface="Times New Roman" panose="02020603050405020304" pitchFamily="18" charset="0"/>
              </a:rPr>
              <a:t>Must be able to have some mixing.</a:t>
            </a:r>
          </a:p>
          <a:p>
            <a:pPr marL="457200" lvl="1" indent="0">
              <a:lnSpc>
                <a:spcPct val="200000"/>
              </a:lnSpc>
              <a:spcAft>
                <a:spcPts val="2400"/>
              </a:spcAft>
              <a:buNone/>
            </a:pPr>
            <a:endParaRPr lang="en-US" dirty="0">
              <a:latin typeface="Comic Sans MS" panose="030F0702030302020204" pitchFamily="66" charset="0"/>
            </a:endParaRPr>
          </a:p>
        </p:txBody>
      </p:sp>
      <p:sp>
        <p:nvSpPr>
          <p:cNvPr id="4" name="Content Placeholder 3">
            <a:extLst>
              <a:ext uri="{FF2B5EF4-FFF2-40B4-BE49-F238E27FC236}">
                <a16:creationId xmlns:a16="http://schemas.microsoft.com/office/drawing/2014/main" id="{F0505D96-4964-5474-426B-02D89F4761B9}"/>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Build a Composter</a:t>
            </a:r>
          </a:p>
        </p:txBody>
      </p:sp>
      <p:pic>
        <p:nvPicPr>
          <p:cNvPr id="9" name="Picture 8" descr="A plastic cup with a straw in it&#10;&#10;Description automatically generated">
            <a:extLst>
              <a:ext uri="{FF2B5EF4-FFF2-40B4-BE49-F238E27FC236}">
                <a16:creationId xmlns:a16="http://schemas.microsoft.com/office/drawing/2014/main" id="{07BDB5AC-D040-F706-7B0D-B038BD9B6B0F}"/>
              </a:ext>
            </a:extLst>
          </p:cNvPr>
          <p:cNvPicPr>
            <a:picLocks noChangeAspect="1"/>
          </p:cNvPicPr>
          <p:nvPr/>
        </p:nvPicPr>
        <p:blipFill rotWithShape="1">
          <a:blip r:embed="rId3">
            <a:extLst>
              <a:ext uri="{28A0092B-C50C-407E-A947-70E740481C1C}">
                <a14:useLocalDpi xmlns:a14="http://schemas.microsoft.com/office/drawing/2010/main" val="0"/>
              </a:ext>
            </a:extLst>
          </a:blip>
          <a:srcRect l="17913" t="20550" r="34276" b="8519"/>
          <a:stretch/>
        </p:blipFill>
        <p:spPr>
          <a:xfrm rot="5400000">
            <a:off x="8641816" y="2377686"/>
            <a:ext cx="2803018" cy="3118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descr="A plastic container with a needle on it&#10;&#10;Description automatically generated">
            <a:extLst>
              <a:ext uri="{FF2B5EF4-FFF2-40B4-BE49-F238E27FC236}">
                <a16:creationId xmlns:a16="http://schemas.microsoft.com/office/drawing/2014/main" id="{896FBA12-B62D-1E22-E392-E3B38BB38E61}"/>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3266" t="26296" r="33738" b="17438"/>
          <a:stretch/>
        </p:blipFill>
        <p:spPr>
          <a:xfrm rot="5400000">
            <a:off x="5014881" y="2137214"/>
            <a:ext cx="2743419" cy="35085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5431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4" name="Content Placeholder 3">
            <a:extLst>
              <a:ext uri="{FF2B5EF4-FFF2-40B4-BE49-F238E27FC236}">
                <a16:creationId xmlns:a16="http://schemas.microsoft.com/office/drawing/2014/main" id="{02C3D93A-FC6E-C54A-48B4-43B4CE505316}"/>
              </a:ext>
            </a:extLst>
          </p:cNvPr>
          <p:cNvSpPr>
            <a:spLocks noGrp="1"/>
          </p:cNvSpPr>
          <p:nvPr>
            <p:ph sz="half" idx="4294967295"/>
          </p:nvPr>
        </p:nvSpPr>
        <p:spPr>
          <a:xfrm>
            <a:off x="1736506" y="919482"/>
            <a:ext cx="8791575" cy="565150"/>
          </a:xfrm>
          <a:prstGeom prst="rect">
            <a:avLst/>
          </a:prstGeom>
        </p:spPr>
        <p:txBody>
          <a:bodyPr/>
          <a:lstStyle/>
          <a:p>
            <a:pPr marL="0" indent="0" algn="ctr">
              <a:buNone/>
            </a:pPr>
            <a:r>
              <a:rPr lang="en-US" b="1" dirty="0">
                <a:solidFill>
                  <a:srgbClr val="0070C0"/>
                </a:solidFill>
                <a:latin typeface="Franklin Gothic Book" panose="020B0503020102020204" pitchFamily="34" charset="0"/>
              </a:rPr>
              <a:t>Composters and Innovation </a:t>
            </a:r>
          </a:p>
        </p:txBody>
      </p:sp>
      <p:sp>
        <p:nvSpPr>
          <p:cNvPr id="3" name="TextBox 2">
            <a:extLst>
              <a:ext uri="{FF2B5EF4-FFF2-40B4-BE49-F238E27FC236}">
                <a16:creationId xmlns:a16="http://schemas.microsoft.com/office/drawing/2014/main" id="{F0E4C234-1F84-2772-DF2E-087424FC638D}"/>
              </a:ext>
            </a:extLst>
          </p:cNvPr>
          <p:cNvSpPr txBox="1"/>
          <p:nvPr/>
        </p:nvSpPr>
        <p:spPr>
          <a:xfrm>
            <a:off x="3848970" y="1575680"/>
            <a:ext cx="8097266" cy="4427109"/>
          </a:xfrm>
          <a:prstGeom prst="rect">
            <a:avLst/>
          </a:prstGeom>
          <a:noFill/>
        </p:spPr>
        <p:txBody>
          <a:bodyPr wrap="square" rtlCol="0">
            <a:spAutoFit/>
          </a:bodyPr>
          <a:lstStyle/>
          <a:p>
            <a:pPr>
              <a:lnSpc>
                <a:spcPct val="125000"/>
              </a:lnSpc>
              <a:spcAft>
                <a:spcPts val="600"/>
              </a:spcAft>
            </a:pPr>
            <a:r>
              <a:rPr lang="en-US" sz="3200" b="1" dirty="0">
                <a:solidFill>
                  <a:srgbClr val="598000"/>
                </a:solidFill>
                <a:latin typeface="Comic Sans MS" panose="030F0702030302020204" pitchFamily="66" charset="0"/>
              </a:rPr>
              <a:t>JEREMY LANG</a:t>
            </a:r>
          </a:p>
          <a:p>
            <a:pPr>
              <a:lnSpc>
                <a:spcPct val="150000"/>
              </a:lnSpc>
              <a:spcAft>
                <a:spcPts val="1800"/>
              </a:spcAft>
            </a:pPr>
            <a:r>
              <a:rPr lang="en-US" sz="2000" b="1" dirty="0">
                <a:latin typeface="Comic Sans MS" panose="030F0702030302020204" pitchFamily="66" charset="0"/>
              </a:rPr>
              <a:t>From: </a:t>
            </a:r>
            <a:r>
              <a:rPr lang="en-US" sz="2000" dirty="0">
                <a:latin typeface="Comic Sans MS" panose="030F0702030302020204" pitchFamily="66" charset="0"/>
              </a:rPr>
              <a:t>Saskatchewan, Canada</a:t>
            </a:r>
          </a:p>
          <a:p>
            <a:pPr>
              <a:lnSpc>
                <a:spcPct val="150000"/>
              </a:lnSpc>
              <a:spcAft>
                <a:spcPts val="1800"/>
              </a:spcAft>
            </a:pPr>
            <a:r>
              <a:rPr lang="en-US" sz="2000" b="1" dirty="0">
                <a:latin typeface="Comic Sans MS" panose="030F0702030302020204" pitchFamily="66" charset="0"/>
              </a:rPr>
              <a:t>Age at time of invention: </a:t>
            </a:r>
            <a:r>
              <a:rPr lang="en-US" sz="2000" dirty="0">
                <a:latin typeface="Comic Sans MS" panose="030F0702030302020204" pitchFamily="66" charset="0"/>
              </a:rPr>
              <a:t>~ 30 </a:t>
            </a:r>
          </a:p>
          <a:p>
            <a:pPr>
              <a:lnSpc>
                <a:spcPct val="150000"/>
              </a:lnSpc>
              <a:spcAft>
                <a:spcPts val="1800"/>
              </a:spcAft>
            </a:pPr>
            <a:r>
              <a:rPr lang="en-US" sz="2000" b="1" dirty="0">
                <a:latin typeface="Comic Sans MS" panose="030F0702030302020204" pitchFamily="66" charset="0"/>
              </a:rPr>
              <a:t>Invention: </a:t>
            </a:r>
            <a:r>
              <a:rPr lang="en-US" sz="2000" dirty="0">
                <a:latin typeface="Comic Sans MS" panose="030F0702030302020204" pitchFamily="66" charset="0"/>
              </a:rPr>
              <a:t>Jeremy started the company Pela, with the lofty goal to create a waste free future. One of the ways they are working towards this goal is with their new composting product, </a:t>
            </a:r>
            <a:r>
              <a:rPr lang="en-US" sz="2000" dirty="0" err="1">
                <a:latin typeface="Comic Sans MS" panose="030F0702030302020204" pitchFamily="66" charset="0"/>
              </a:rPr>
              <a:t>Lomi</a:t>
            </a:r>
            <a:r>
              <a:rPr lang="en-US" sz="2000" dirty="0">
                <a:latin typeface="Comic Sans MS" panose="030F0702030302020204" pitchFamily="66" charset="0"/>
              </a:rPr>
              <a:t>. Jeremy’s goal is to make composting fast and easy so more waste stays out of our landfills.</a:t>
            </a:r>
          </a:p>
        </p:txBody>
      </p:sp>
      <p:sp>
        <p:nvSpPr>
          <p:cNvPr id="7" name="Rectangle: Rounded Corners 6">
            <a:extLst>
              <a:ext uri="{FF2B5EF4-FFF2-40B4-BE49-F238E27FC236}">
                <a16:creationId xmlns:a16="http://schemas.microsoft.com/office/drawing/2014/main" id="{DD184302-4B04-83AF-FF0E-5270C5335B31}"/>
              </a:ext>
            </a:extLst>
          </p:cNvPr>
          <p:cNvSpPr/>
          <p:nvPr/>
        </p:nvSpPr>
        <p:spPr>
          <a:xfrm>
            <a:off x="592184" y="2063931"/>
            <a:ext cx="2956360" cy="295105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urning Food Waste Into Compost Right On Your Kitchen Counter With Jeremy  Lang of Pela and Lomi - Green Willow Homestead">
            <a:extLst>
              <a:ext uri="{FF2B5EF4-FFF2-40B4-BE49-F238E27FC236}">
                <a16:creationId xmlns:a16="http://schemas.microsoft.com/office/drawing/2014/main" id="{04DA5BBA-FEAA-C02F-4852-580C1AC32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710" y="2471673"/>
            <a:ext cx="2194560" cy="219456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9935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graphicFrame>
        <p:nvGraphicFramePr>
          <p:cNvPr id="8" name="Table 7">
            <a:extLst>
              <a:ext uri="{FF2B5EF4-FFF2-40B4-BE49-F238E27FC236}">
                <a16:creationId xmlns:a16="http://schemas.microsoft.com/office/drawing/2014/main" id="{5D6FC00D-0E8C-08BD-CC0F-D9EE977E949D}"/>
              </a:ext>
            </a:extLst>
          </p:cNvPr>
          <p:cNvGraphicFramePr>
            <a:graphicFrameLocks noGrp="1"/>
          </p:cNvGraphicFramePr>
          <p:nvPr>
            <p:extLst>
              <p:ext uri="{D42A27DB-BD31-4B8C-83A1-F6EECF244321}">
                <p14:modId xmlns:p14="http://schemas.microsoft.com/office/powerpoint/2010/main" val="2070978892"/>
              </p:ext>
            </p:extLst>
          </p:nvPr>
        </p:nvGraphicFramePr>
        <p:xfrm>
          <a:off x="355193" y="1438622"/>
          <a:ext cx="7163989" cy="4788144"/>
        </p:xfrm>
        <a:graphic>
          <a:graphicData uri="http://schemas.openxmlformats.org/drawingml/2006/table">
            <a:tbl>
              <a:tblPr firstRow="1" bandRow="1">
                <a:tableStyleId>{5C22544A-7EE6-4342-B048-85BDC9FD1C3A}</a:tableStyleId>
              </a:tblPr>
              <a:tblGrid>
                <a:gridCol w="3717404">
                  <a:extLst>
                    <a:ext uri="{9D8B030D-6E8A-4147-A177-3AD203B41FA5}">
                      <a16:colId xmlns:a16="http://schemas.microsoft.com/office/drawing/2014/main" val="681246206"/>
                    </a:ext>
                  </a:extLst>
                </a:gridCol>
                <a:gridCol w="3446585">
                  <a:extLst>
                    <a:ext uri="{9D8B030D-6E8A-4147-A177-3AD203B41FA5}">
                      <a16:colId xmlns:a16="http://schemas.microsoft.com/office/drawing/2014/main" val="2289234228"/>
                    </a:ext>
                  </a:extLst>
                </a:gridCol>
              </a:tblGrid>
              <a:tr h="469750">
                <a:tc>
                  <a:txBody>
                    <a:bodyPr/>
                    <a:lstStyle/>
                    <a:p>
                      <a:pPr algn="ctr"/>
                      <a:r>
                        <a:rPr lang="en-US" sz="2000" dirty="0">
                          <a:solidFill>
                            <a:srgbClr val="0070C0"/>
                          </a:solidFill>
                          <a:latin typeface="Franklin Gothic Book" panose="020B0503020102020204" pitchFamily="34" charset="0"/>
                        </a:rPr>
                        <a:t>What you need</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endParaRPr lang="en-US" sz="2000" dirty="0">
                        <a:solidFill>
                          <a:srgbClr val="0070C0"/>
                        </a:solidFill>
                        <a:latin typeface="Franklin Gothic Book" panose="020B0503020102020204" pitchFamily="34" charset="0"/>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063067"/>
                  </a:ext>
                </a:extLst>
              </a:tr>
              <a:tr h="4318394">
                <a:tc>
                  <a:txBody>
                    <a:bodyPr/>
                    <a:lstStyle/>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Participant notebook</a:t>
                      </a:r>
                    </a:p>
                    <a:p>
                      <a:pPr marL="285750" indent="-285750" algn="l">
                        <a:buFont typeface="Arial" panose="020B0604020202020204" pitchFamily="34" charset="0"/>
                        <a:buChar char="•"/>
                      </a:pPr>
                      <a:endParaRPr lang="en-US" sz="1400" dirty="0">
                        <a:solidFill>
                          <a:schemeClr val="tx1"/>
                        </a:solidFill>
                        <a:latin typeface="Franklin Gothic Book" panose="020B0503020102020204" pitchFamily="34" charset="0"/>
                      </a:endParaRP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Per Participant:</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1 container</a:t>
                      </a: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Shared Prototyping Resources (mentees can pull from them to make their composter)</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Puffballs test compost mixing (4 – 7 each)</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Prototyping supplies (fabric, pipe cleaners, wire, paper straws, craft sticks)</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½ cup scoop (to hand out soil at the end)</a:t>
                      </a: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To be handed out at the end:</a:t>
                      </a: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 ½ scoop soil (save 2 scoops for session 8)</a:t>
                      </a:r>
                    </a:p>
                    <a:p>
                      <a:pPr marL="0" indent="0" algn="l">
                        <a:buFont typeface="Arial" panose="020B0604020202020204" pitchFamily="34" charset="0"/>
                        <a:buNone/>
                      </a:pPr>
                      <a:endParaRPr lang="en-US" sz="1400" dirty="0">
                        <a:solidFill>
                          <a:schemeClr val="tx1"/>
                        </a:solidFill>
                        <a:latin typeface="Franklin Gothic Book" panose="020B0503020102020204" pitchFamily="34" charset="0"/>
                      </a:endParaRPr>
                    </a:p>
                    <a:p>
                      <a:pPr marL="0" indent="0" algn="l">
                        <a:buFont typeface="Arial" panose="020B0604020202020204" pitchFamily="34" charset="0"/>
                        <a:buNone/>
                      </a:pPr>
                      <a:endParaRPr lang="en-US" sz="1400" dirty="0">
                        <a:solidFill>
                          <a:schemeClr val="tx1"/>
                        </a:solidFill>
                        <a:latin typeface="Franklin Gothic Book" panose="020B0503020102020204" pitchFamily="34" charset="0"/>
                      </a:endParaRPr>
                    </a:p>
                    <a:p>
                      <a:pPr marL="0" indent="0" algn="l">
                        <a:buFont typeface="Arial" panose="020B0604020202020204" pitchFamily="34" charset="0"/>
                        <a:buNone/>
                      </a:pPr>
                      <a:r>
                        <a:rPr lang="en-US" sz="1400" dirty="0">
                          <a:solidFill>
                            <a:schemeClr val="tx1"/>
                          </a:solidFill>
                          <a:latin typeface="Franklin Gothic Book" panose="020B0503020102020204" pitchFamily="34" charset="0"/>
                        </a:rPr>
                        <a:t>Additional Supplies Needed</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Pens/pencil</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Scissors</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Tape or glue</a:t>
                      </a:r>
                    </a:p>
                    <a:p>
                      <a:pPr marL="285750" indent="-285750" algn="l">
                        <a:buFont typeface="Arial" panose="020B0604020202020204" pitchFamily="34" charset="0"/>
                        <a:buChar char="•"/>
                      </a:pPr>
                      <a:r>
                        <a:rPr lang="en-US" sz="1400" dirty="0">
                          <a:solidFill>
                            <a:schemeClr val="tx1"/>
                          </a:solidFill>
                          <a:latin typeface="Franklin Gothic Book" panose="020B0503020102020204" pitchFamily="34" charset="0"/>
                        </a:rPr>
                        <a:t>Coloring Supplies (optional)</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285750" indent="-285750" algn="l">
                        <a:buFont typeface="Arial" panose="020B0604020202020204" pitchFamily="34" charset="0"/>
                        <a:buChar char="•"/>
                      </a:pPr>
                      <a:endParaRPr lang="en-US" sz="1600" dirty="0">
                        <a:solidFill>
                          <a:schemeClr val="tx1"/>
                        </a:solidFill>
                        <a:latin typeface="Franklin Gothic Book" panose="020B0503020102020204" pitchFamily="34" charset="0"/>
                      </a:endParaRP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9163856"/>
                  </a:ext>
                </a:extLst>
              </a:tr>
            </a:tbl>
          </a:graphicData>
        </a:graphic>
      </p:graphicFrame>
      <p:sp>
        <p:nvSpPr>
          <p:cNvPr id="10" name="TextBox 9">
            <a:extLst>
              <a:ext uri="{FF2B5EF4-FFF2-40B4-BE49-F238E27FC236}">
                <a16:creationId xmlns:a16="http://schemas.microsoft.com/office/drawing/2014/main" id="{1101AE5D-0B50-D18B-A364-2ABBACF0F5C7}"/>
              </a:ext>
            </a:extLst>
          </p:cNvPr>
          <p:cNvSpPr txBox="1"/>
          <p:nvPr/>
        </p:nvSpPr>
        <p:spPr>
          <a:xfrm>
            <a:off x="4737946" y="1575680"/>
            <a:ext cx="2003323" cy="338554"/>
          </a:xfrm>
          <a:prstGeom prst="rect">
            <a:avLst/>
          </a:prstGeom>
          <a:noFill/>
        </p:spPr>
        <p:txBody>
          <a:bodyPr wrap="square" rtlCol="0">
            <a:spAutoFit/>
          </a:bodyPr>
          <a:lstStyle/>
          <a:p>
            <a:pPr algn="ctr"/>
            <a:r>
              <a:rPr lang="en-US" sz="1600" dirty="0">
                <a:latin typeface="Franklin Gothic Book" panose="020B0503020102020204" pitchFamily="34" charset="0"/>
              </a:rPr>
              <a:t>Session 5 Materials</a:t>
            </a:r>
          </a:p>
        </p:txBody>
      </p:sp>
      <p:graphicFrame>
        <p:nvGraphicFramePr>
          <p:cNvPr id="12" name="Table 4">
            <a:extLst>
              <a:ext uri="{FF2B5EF4-FFF2-40B4-BE49-F238E27FC236}">
                <a16:creationId xmlns:a16="http://schemas.microsoft.com/office/drawing/2014/main" id="{7B5AF7CB-62C9-6698-5D55-7925FFE6278E}"/>
              </a:ext>
            </a:extLst>
          </p:cNvPr>
          <p:cNvGraphicFramePr>
            <a:graphicFrameLocks noGrp="1"/>
          </p:cNvGraphicFramePr>
          <p:nvPr>
            <p:extLst>
              <p:ext uri="{D42A27DB-BD31-4B8C-83A1-F6EECF244321}">
                <p14:modId xmlns:p14="http://schemas.microsoft.com/office/powerpoint/2010/main" val="2483258941"/>
              </p:ext>
            </p:extLst>
          </p:nvPr>
        </p:nvGraphicFramePr>
        <p:xfrm>
          <a:off x="7705016" y="1438619"/>
          <a:ext cx="4020941" cy="4788142"/>
        </p:xfrm>
        <a:graphic>
          <a:graphicData uri="http://schemas.openxmlformats.org/drawingml/2006/table">
            <a:tbl>
              <a:tblPr firstRow="1" bandRow="1">
                <a:tableStyleId>{5C22544A-7EE6-4342-B048-85BDC9FD1C3A}</a:tableStyleId>
              </a:tblPr>
              <a:tblGrid>
                <a:gridCol w="1144016">
                  <a:extLst>
                    <a:ext uri="{9D8B030D-6E8A-4147-A177-3AD203B41FA5}">
                      <a16:colId xmlns:a16="http://schemas.microsoft.com/office/drawing/2014/main" val="3903313906"/>
                    </a:ext>
                  </a:extLst>
                </a:gridCol>
                <a:gridCol w="2876925">
                  <a:extLst>
                    <a:ext uri="{9D8B030D-6E8A-4147-A177-3AD203B41FA5}">
                      <a16:colId xmlns:a16="http://schemas.microsoft.com/office/drawing/2014/main" val="681246206"/>
                    </a:ext>
                  </a:extLst>
                </a:gridCol>
              </a:tblGrid>
              <a:tr h="708700">
                <a:tc gridSpan="2">
                  <a:txBody>
                    <a:bodyPr/>
                    <a:lstStyle/>
                    <a:p>
                      <a:pPr algn="ctr"/>
                      <a:r>
                        <a:rPr lang="en-US" sz="2000" dirty="0">
                          <a:solidFill>
                            <a:srgbClr val="0070C0"/>
                          </a:solidFill>
                          <a:latin typeface="Franklin Gothic Book" panose="020B0503020102020204" pitchFamily="34" charset="0"/>
                        </a:rPr>
                        <a:t>Session Flow</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dirty="0">
                          <a:solidFill>
                            <a:srgbClr val="0070C0"/>
                          </a:solidFill>
                          <a:latin typeface="Franklin Gothic Book" panose="020B0503020102020204" pitchFamily="34" charset="0"/>
                        </a:rPr>
                        <a:t>Session Flow</a:t>
                      </a:r>
                    </a:p>
                  </a:txBody>
                  <a:tcP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6063067"/>
                  </a:ext>
                </a:extLst>
              </a:tr>
              <a:tr h="1121156">
                <a:tc>
                  <a:txBody>
                    <a:bodyPr/>
                    <a:lstStyle/>
                    <a:p>
                      <a:pPr algn="ctr"/>
                      <a:r>
                        <a:rPr lang="en-US" sz="1600" dirty="0">
                          <a:latin typeface="Franklin Gothic Book" panose="020B0503020102020204" pitchFamily="34" charset="0"/>
                        </a:rPr>
                        <a:t>10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Welcome.</a:t>
                      </a:r>
                    </a:p>
                    <a:p>
                      <a:r>
                        <a:rPr lang="en-US" sz="1600" dirty="0">
                          <a:latin typeface="Franklin Gothic Book" panose="020B0503020102020204" pitchFamily="34" charset="0"/>
                        </a:rPr>
                        <a:t>Topic introduction via discussion prompt and microbe match</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3791593"/>
                  </a:ext>
                </a:extLst>
              </a:tr>
              <a:tr h="585632">
                <a:tc>
                  <a:txBody>
                    <a:bodyPr/>
                    <a:lstStyle/>
                    <a:p>
                      <a:pPr algn="ctr"/>
                      <a:r>
                        <a:rPr lang="en-US" sz="1600" dirty="0">
                          <a:latin typeface="Franklin Gothic Book" panose="020B0503020102020204" pitchFamily="34" charset="0"/>
                        </a:rPr>
                        <a:t>5 - 15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i="1" dirty="0">
                          <a:latin typeface="Franklin Gothic Book" panose="020B0503020102020204" pitchFamily="34" charset="0"/>
                        </a:rPr>
                        <a:t>Microbe Battle Royale </a:t>
                      </a:r>
                      <a:r>
                        <a:rPr lang="en-US" sz="1600" dirty="0">
                          <a:latin typeface="Franklin Gothic Book" panose="020B0503020102020204" pitchFamily="34" charset="0"/>
                        </a:rPr>
                        <a:t>(optional)</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6199573"/>
                  </a:ext>
                </a:extLst>
              </a:tr>
              <a:tr h="637304">
                <a:tc>
                  <a:txBody>
                    <a:bodyPr/>
                    <a:lstStyle/>
                    <a:p>
                      <a:pPr algn="ctr"/>
                      <a:r>
                        <a:rPr lang="en-US" sz="1600" dirty="0">
                          <a:latin typeface="Franklin Gothic Book" panose="020B0503020102020204" pitchFamily="34" charset="0"/>
                        </a:rPr>
                        <a:t>5 - 10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Composting lesson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38442816"/>
                  </a:ext>
                </a:extLst>
              </a:tr>
              <a:tr h="827516">
                <a:tc>
                  <a:txBody>
                    <a:bodyPr/>
                    <a:lstStyle/>
                    <a:p>
                      <a:pPr algn="ctr"/>
                      <a:r>
                        <a:rPr lang="en-US" sz="1600" dirty="0">
                          <a:latin typeface="Franklin Gothic Book" panose="020B0503020102020204" pitchFamily="34" charset="0"/>
                        </a:rPr>
                        <a:t>10 - 15 min</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Design your own composter</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75230475"/>
                  </a:ext>
                </a:extLst>
              </a:tr>
              <a:tr h="907834">
                <a:tc>
                  <a:txBody>
                    <a:bodyPr/>
                    <a:lstStyle/>
                    <a:p>
                      <a:pPr algn="ctr"/>
                      <a:r>
                        <a:rPr lang="en-US" sz="1600" dirty="0">
                          <a:latin typeface="Franklin Gothic Book" panose="020B0503020102020204" pitchFamily="34" charset="0"/>
                        </a:rPr>
                        <a:t>Remaining time</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latin typeface="Franklin Gothic Book" panose="020B0503020102020204" pitchFamily="34" charset="0"/>
                        </a:rPr>
                        <a:t>Wrap up and cleanup</a:t>
                      </a:r>
                    </a:p>
                  </a:txBody>
                  <a:tcPr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5858691"/>
                  </a:ext>
                </a:extLst>
              </a:tr>
            </a:tbl>
          </a:graphicData>
        </a:graphic>
      </p:graphicFrame>
      <p:sp>
        <p:nvSpPr>
          <p:cNvPr id="3" name="Content Placeholder 3">
            <a:extLst>
              <a:ext uri="{FF2B5EF4-FFF2-40B4-BE49-F238E27FC236}">
                <a16:creationId xmlns:a16="http://schemas.microsoft.com/office/drawing/2014/main" id="{8FB97122-4E65-F0F4-CBEE-0D038761C476}"/>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sp>
        <p:nvSpPr>
          <p:cNvPr id="4" name="TextBox 3">
            <a:extLst>
              <a:ext uri="{FF2B5EF4-FFF2-40B4-BE49-F238E27FC236}">
                <a16:creationId xmlns:a16="http://schemas.microsoft.com/office/drawing/2014/main" id="{8BC10F66-AAD9-4058-71D3-6FC02A81EC49}"/>
              </a:ext>
            </a:extLst>
          </p:cNvPr>
          <p:cNvSpPr txBox="1"/>
          <p:nvPr/>
        </p:nvSpPr>
        <p:spPr>
          <a:xfrm>
            <a:off x="4890818" y="5885384"/>
            <a:ext cx="2030425" cy="338554"/>
          </a:xfrm>
          <a:prstGeom prst="rect">
            <a:avLst/>
          </a:prstGeom>
          <a:noFill/>
        </p:spPr>
        <p:txBody>
          <a:bodyPr wrap="square" rtlCol="0">
            <a:spAutoFit/>
          </a:bodyPr>
          <a:lstStyle/>
          <a:p>
            <a:pPr algn="ctr"/>
            <a:r>
              <a:rPr lang="en-US" sz="1600" dirty="0">
                <a:latin typeface="Franklin Gothic Book" panose="020B0503020102020204" pitchFamily="34" charset="0"/>
              </a:rPr>
              <a:t>Participant Notebook</a:t>
            </a:r>
          </a:p>
        </p:txBody>
      </p:sp>
      <p:pic>
        <p:nvPicPr>
          <p:cNvPr id="9" name="Picture 8" descr="A box with a stack of plastic cups and other items&#10;&#10;Description automatically generated">
            <a:extLst>
              <a:ext uri="{FF2B5EF4-FFF2-40B4-BE49-F238E27FC236}">
                <a16:creationId xmlns:a16="http://schemas.microsoft.com/office/drawing/2014/main" id="{4DBB3728-4F87-3651-9EED-4D6B0F7EE661}"/>
              </a:ext>
            </a:extLst>
          </p:cNvPr>
          <p:cNvPicPr>
            <a:picLocks noChangeAspect="1"/>
          </p:cNvPicPr>
          <p:nvPr/>
        </p:nvPicPr>
        <p:blipFill>
          <a:blip r:embed="rId3">
            <a:extLst>
              <a:ext uri="{28A0092B-C50C-407E-A947-70E740481C1C}">
                <a14:useLocalDpi xmlns:a14="http://schemas.microsoft.com/office/drawing/2010/main" val="0"/>
              </a:ext>
            </a:extLst>
          </a:blip>
          <a:srcRect l="1391" t="10292" r="1296" b="7361"/>
          <a:stretch/>
        </p:blipFill>
        <p:spPr>
          <a:xfrm rot="5400000">
            <a:off x="4902648" y="1816635"/>
            <a:ext cx="1896926" cy="21402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A green book with a white rectangular object on a wooden surface&#10;&#10;Description automatically generated">
            <a:extLst>
              <a:ext uri="{FF2B5EF4-FFF2-40B4-BE49-F238E27FC236}">
                <a16:creationId xmlns:a16="http://schemas.microsoft.com/office/drawing/2014/main" id="{C3AFAA04-E140-5DC7-4731-855DD4D5A9BD}"/>
              </a:ext>
            </a:extLst>
          </p:cNvPr>
          <p:cNvPicPr>
            <a:picLocks noChangeAspect="1"/>
          </p:cNvPicPr>
          <p:nvPr/>
        </p:nvPicPr>
        <p:blipFill>
          <a:blip r:embed="rId4">
            <a:extLst>
              <a:ext uri="{28A0092B-C50C-407E-A947-70E740481C1C}">
                <a14:useLocalDpi xmlns:a14="http://schemas.microsoft.com/office/drawing/2010/main" val="0"/>
              </a:ext>
            </a:extLst>
          </a:blip>
          <a:srcRect l="2656" t="8362" r="3284" b="8728"/>
          <a:stretch/>
        </p:blipFill>
        <p:spPr>
          <a:xfrm rot="5400000">
            <a:off x="5029257" y="4426153"/>
            <a:ext cx="1753546" cy="1159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63797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4" name="Content Placeholder 3">
            <a:extLst>
              <a:ext uri="{FF2B5EF4-FFF2-40B4-BE49-F238E27FC236}">
                <a16:creationId xmlns:a16="http://schemas.microsoft.com/office/drawing/2014/main" id="{02C3D93A-FC6E-C54A-48B4-43B4CE505316}"/>
              </a:ext>
            </a:extLst>
          </p:cNvPr>
          <p:cNvSpPr>
            <a:spLocks noGrp="1"/>
          </p:cNvSpPr>
          <p:nvPr>
            <p:ph sz="half" idx="4294967295"/>
          </p:nvPr>
        </p:nvSpPr>
        <p:spPr>
          <a:xfrm>
            <a:off x="1736506" y="919482"/>
            <a:ext cx="8791575" cy="565150"/>
          </a:xfrm>
          <a:prstGeom prst="rect">
            <a:avLst/>
          </a:prstGeom>
        </p:spPr>
        <p:txBody>
          <a:bodyPr/>
          <a:lstStyle/>
          <a:p>
            <a:pPr marL="0" indent="0" algn="ctr">
              <a:buNone/>
            </a:pPr>
            <a:r>
              <a:rPr lang="en-US" b="1" dirty="0">
                <a:solidFill>
                  <a:srgbClr val="0070C0"/>
                </a:solidFill>
                <a:latin typeface="Franklin Gothic Book" panose="020B0503020102020204" pitchFamily="34" charset="0"/>
              </a:rPr>
              <a:t>Microbial Fuel Cell Inventors</a:t>
            </a:r>
          </a:p>
        </p:txBody>
      </p:sp>
      <p:sp>
        <p:nvSpPr>
          <p:cNvPr id="3" name="TextBox 2">
            <a:extLst>
              <a:ext uri="{FF2B5EF4-FFF2-40B4-BE49-F238E27FC236}">
                <a16:creationId xmlns:a16="http://schemas.microsoft.com/office/drawing/2014/main" id="{F0E4C234-1F84-2772-DF2E-087424FC638D}"/>
              </a:ext>
            </a:extLst>
          </p:cNvPr>
          <p:cNvSpPr txBox="1"/>
          <p:nvPr/>
        </p:nvSpPr>
        <p:spPr>
          <a:xfrm>
            <a:off x="3858206" y="1856258"/>
            <a:ext cx="7491369" cy="4427109"/>
          </a:xfrm>
          <a:prstGeom prst="rect">
            <a:avLst/>
          </a:prstGeom>
          <a:noFill/>
        </p:spPr>
        <p:txBody>
          <a:bodyPr wrap="square" rtlCol="0">
            <a:spAutoFit/>
          </a:bodyPr>
          <a:lstStyle/>
          <a:p>
            <a:pPr>
              <a:lnSpc>
                <a:spcPct val="125000"/>
              </a:lnSpc>
              <a:spcAft>
                <a:spcPts val="600"/>
              </a:spcAft>
            </a:pPr>
            <a:r>
              <a:rPr lang="en-US" sz="3200" b="1" dirty="0">
                <a:solidFill>
                  <a:srgbClr val="598000"/>
                </a:solidFill>
                <a:latin typeface="Comic Sans MS" panose="030F0702030302020204" pitchFamily="66" charset="0"/>
              </a:rPr>
              <a:t>BRENT SOLINA</a:t>
            </a:r>
          </a:p>
          <a:p>
            <a:pPr>
              <a:lnSpc>
                <a:spcPct val="150000"/>
              </a:lnSpc>
              <a:spcAft>
                <a:spcPts val="1800"/>
              </a:spcAft>
            </a:pPr>
            <a:r>
              <a:rPr lang="en-US" sz="2000" b="1" dirty="0">
                <a:latin typeface="Comic Sans MS" panose="030F0702030302020204" pitchFamily="66" charset="0"/>
              </a:rPr>
              <a:t>From: </a:t>
            </a:r>
            <a:r>
              <a:rPr lang="en-US" sz="2000" dirty="0">
                <a:latin typeface="Comic Sans MS" panose="030F0702030302020204" pitchFamily="66" charset="0"/>
              </a:rPr>
              <a:t>Buffalo, NY</a:t>
            </a:r>
          </a:p>
          <a:p>
            <a:pPr>
              <a:lnSpc>
                <a:spcPct val="150000"/>
              </a:lnSpc>
              <a:spcAft>
                <a:spcPts val="1800"/>
              </a:spcAft>
            </a:pPr>
            <a:r>
              <a:rPr lang="en-US" sz="2000" b="1" dirty="0">
                <a:latin typeface="Comic Sans MS" panose="030F0702030302020204" pitchFamily="66" charset="0"/>
              </a:rPr>
              <a:t>Age at time of invention: </a:t>
            </a:r>
            <a:r>
              <a:rPr lang="en-US" sz="2000" dirty="0">
                <a:latin typeface="Comic Sans MS" panose="030F0702030302020204" pitchFamily="66" charset="0"/>
              </a:rPr>
              <a:t>~ 20 </a:t>
            </a:r>
          </a:p>
          <a:p>
            <a:pPr>
              <a:lnSpc>
                <a:spcPct val="150000"/>
              </a:lnSpc>
              <a:spcAft>
                <a:spcPts val="1800"/>
              </a:spcAft>
            </a:pPr>
            <a:r>
              <a:rPr lang="en-US" sz="2000" b="1" dirty="0">
                <a:latin typeface="Comic Sans MS" panose="030F0702030302020204" pitchFamily="66" charset="0"/>
              </a:rPr>
              <a:t>Invention: </a:t>
            </a:r>
            <a:r>
              <a:rPr lang="en-US" sz="2000" dirty="0">
                <a:latin typeface="Comic Sans MS" panose="030F0702030302020204" pitchFamily="66" charset="0"/>
              </a:rPr>
              <a:t>Brent has been working on a new microbial fuel cell system for the past 10 years! He is trying to find the best microbe – electrode combination. His company, </a:t>
            </a:r>
            <a:r>
              <a:rPr lang="en-US" sz="2000" dirty="0" err="1">
                <a:latin typeface="Comic Sans MS" panose="030F0702030302020204" pitchFamily="66" charset="0"/>
              </a:rPr>
              <a:t>MIRCOrganics</a:t>
            </a:r>
            <a:r>
              <a:rPr lang="en-US" sz="2000" dirty="0">
                <a:latin typeface="Comic Sans MS" panose="030F0702030302020204" pitchFamily="66" charset="0"/>
              </a:rPr>
              <a:t> technology has pilot trials running in Upstate New York. </a:t>
            </a:r>
          </a:p>
        </p:txBody>
      </p:sp>
      <p:sp>
        <p:nvSpPr>
          <p:cNvPr id="7" name="Rectangle: Rounded Corners 6">
            <a:extLst>
              <a:ext uri="{FF2B5EF4-FFF2-40B4-BE49-F238E27FC236}">
                <a16:creationId xmlns:a16="http://schemas.microsoft.com/office/drawing/2014/main" id="{DD184302-4B04-83AF-FF0E-5270C5335B31}"/>
              </a:ext>
            </a:extLst>
          </p:cNvPr>
          <p:cNvSpPr/>
          <p:nvPr/>
        </p:nvSpPr>
        <p:spPr>
          <a:xfrm>
            <a:off x="518043" y="2245164"/>
            <a:ext cx="2956360" cy="295105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people sitting at a table&#10;&#10;Description automatically generated">
            <a:extLst>
              <a:ext uri="{FF2B5EF4-FFF2-40B4-BE49-F238E27FC236}">
                <a16:creationId xmlns:a16="http://schemas.microsoft.com/office/drawing/2014/main" id="{9F0F94FF-F682-7DC8-A406-B4E8E64A8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284" y="2680372"/>
            <a:ext cx="2355068" cy="1859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00160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4" name="Content Placeholder 3">
            <a:extLst>
              <a:ext uri="{FF2B5EF4-FFF2-40B4-BE49-F238E27FC236}">
                <a16:creationId xmlns:a16="http://schemas.microsoft.com/office/drawing/2014/main" id="{02C3D93A-FC6E-C54A-48B4-43B4CE505316}"/>
              </a:ext>
            </a:extLst>
          </p:cNvPr>
          <p:cNvSpPr>
            <a:spLocks noGrp="1"/>
          </p:cNvSpPr>
          <p:nvPr>
            <p:ph sz="half" idx="4294967295"/>
          </p:nvPr>
        </p:nvSpPr>
        <p:spPr>
          <a:xfrm>
            <a:off x="1736506" y="919482"/>
            <a:ext cx="8791575" cy="565150"/>
          </a:xfrm>
          <a:prstGeom prst="rect">
            <a:avLst/>
          </a:prstGeom>
        </p:spPr>
        <p:txBody>
          <a:bodyPr/>
          <a:lstStyle/>
          <a:p>
            <a:pPr marL="0" indent="0" algn="ctr">
              <a:buNone/>
            </a:pPr>
            <a:r>
              <a:rPr lang="en-US" b="1" dirty="0">
                <a:solidFill>
                  <a:srgbClr val="0070C0"/>
                </a:solidFill>
                <a:latin typeface="Franklin Gothic Book" panose="020B0503020102020204" pitchFamily="34" charset="0"/>
              </a:rPr>
              <a:t>Microbial Fuel Cell Inventors</a:t>
            </a:r>
          </a:p>
        </p:txBody>
      </p:sp>
      <p:sp>
        <p:nvSpPr>
          <p:cNvPr id="3" name="TextBox 2">
            <a:extLst>
              <a:ext uri="{FF2B5EF4-FFF2-40B4-BE49-F238E27FC236}">
                <a16:creationId xmlns:a16="http://schemas.microsoft.com/office/drawing/2014/main" id="{F0E4C234-1F84-2772-DF2E-087424FC638D}"/>
              </a:ext>
            </a:extLst>
          </p:cNvPr>
          <p:cNvSpPr txBox="1"/>
          <p:nvPr/>
        </p:nvSpPr>
        <p:spPr>
          <a:xfrm>
            <a:off x="3858206" y="1650312"/>
            <a:ext cx="8088030" cy="4811830"/>
          </a:xfrm>
          <a:prstGeom prst="rect">
            <a:avLst/>
          </a:prstGeom>
          <a:noFill/>
        </p:spPr>
        <p:txBody>
          <a:bodyPr wrap="square" rtlCol="0">
            <a:spAutoFit/>
          </a:bodyPr>
          <a:lstStyle/>
          <a:p>
            <a:pPr>
              <a:lnSpc>
                <a:spcPct val="125000"/>
              </a:lnSpc>
              <a:spcAft>
                <a:spcPts val="600"/>
              </a:spcAft>
            </a:pPr>
            <a:r>
              <a:rPr lang="en-US" sz="3200" b="1" dirty="0">
                <a:solidFill>
                  <a:srgbClr val="598000"/>
                </a:solidFill>
                <a:latin typeface="Comic Sans MS" panose="030F0702030302020204" pitchFamily="66" charset="0"/>
              </a:rPr>
              <a:t>ORIANNA BRETSCHGER &amp; SOFIA BABANOVA </a:t>
            </a:r>
          </a:p>
          <a:p>
            <a:pPr>
              <a:lnSpc>
                <a:spcPct val="125000"/>
              </a:lnSpc>
              <a:spcAft>
                <a:spcPts val="600"/>
              </a:spcAft>
            </a:pPr>
            <a:r>
              <a:rPr lang="en-US" sz="2000" b="1" dirty="0">
                <a:latin typeface="Comic Sans MS" panose="030F0702030302020204" pitchFamily="66" charset="0"/>
              </a:rPr>
              <a:t>From: </a:t>
            </a:r>
            <a:r>
              <a:rPr lang="en-US" sz="2000" dirty="0">
                <a:latin typeface="Comic Sans MS" panose="030F0702030302020204" pitchFamily="66" charset="0"/>
              </a:rPr>
              <a:t>San Diego, CA</a:t>
            </a:r>
          </a:p>
          <a:p>
            <a:pPr>
              <a:lnSpc>
                <a:spcPct val="150000"/>
              </a:lnSpc>
              <a:spcAft>
                <a:spcPts val="1800"/>
              </a:spcAft>
            </a:pPr>
            <a:r>
              <a:rPr lang="en-US" sz="2000" b="1" dirty="0">
                <a:latin typeface="Comic Sans MS" panose="030F0702030302020204" pitchFamily="66" charset="0"/>
              </a:rPr>
              <a:t>Age at time of invention: </a:t>
            </a:r>
            <a:r>
              <a:rPr lang="en-US" sz="2000" dirty="0">
                <a:latin typeface="Comic Sans MS" panose="030F0702030302020204" pitchFamily="66" charset="0"/>
              </a:rPr>
              <a:t>~ 27 </a:t>
            </a:r>
          </a:p>
          <a:p>
            <a:pPr>
              <a:lnSpc>
                <a:spcPct val="150000"/>
              </a:lnSpc>
              <a:spcAft>
                <a:spcPts val="1800"/>
              </a:spcAft>
            </a:pPr>
            <a:r>
              <a:rPr lang="en-US" sz="2000" b="1" dirty="0">
                <a:latin typeface="Comic Sans MS" panose="030F0702030302020204" pitchFamily="66" charset="0"/>
              </a:rPr>
              <a:t>Invention: </a:t>
            </a:r>
            <a:r>
              <a:rPr lang="en-US" sz="2000" dirty="0" err="1">
                <a:latin typeface="Comic Sans MS" panose="030F0702030302020204" pitchFamily="66" charset="0"/>
              </a:rPr>
              <a:t>Orianna</a:t>
            </a:r>
            <a:r>
              <a:rPr lang="en-US" sz="2000" dirty="0">
                <a:latin typeface="Comic Sans MS" panose="030F0702030302020204" pitchFamily="66" charset="0"/>
              </a:rPr>
              <a:t> and Sofia founded </a:t>
            </a:r>
            <a:r>
              <a:rPr lang="en-US" sz="2000" dirty="0" err="1">
                <a:latin typeface="Comic Sans MS" panose="030F0702030302020204" pitchFamily="66" charset="0"/>
              </a:rPr>
              <a:t>Aquacycl</a:t>
            </a:r>
            <a:r>
              <a:rPr lang="en-US" sz="2000" dirty="0">
                <a:latin typeface="Comic Sans MS" panose="030F0702030302020204" pitchFamily="66" charset="0"/>
              </a:rPr>
              <a:t> in 2016 but started working on the technology almost 15 years earlier when </a:t>
            </a:r>
            <a:r>
              <a:rPr lang="en-US" sz="2000" dirty="0" err="1">
                <a:latin typeface="Comic Sans MS" panose="030F0702030302020204" pitchFamily="66" charset="0"/>
              </a:rPr>
              <a:t>Orianne</a:t>
            </a:r>
            <a:r>
              <a:rPr lang="en-US" sz="2000" dirty="0">
                <a:latin typeface="Comic Sans MS" panose="030F0702030302020204" pitchFamily="66" charset="0"/>
              </a:rPr>
              <a:t> was in graduate school. </a:t>
            </a:r>
            <a:r>
              <a:rPr lang="en-US" sz="2000" dirty="0" err="1">
                <a:latin typeface="Comic Sans MS" panose="030F0702030302020204" pitchFamily="66" charset="0"/>
              </a:rPr>
              <a:t>Acuacycl</a:t>
            </a:r>
            <a:r>
              <a:rPr lang="en-US" sz="2000" dirty="0">
                <a:latin typeface="Comic Sans MS" panose="030F0702030302020204" pitchFamily="66" charset="0"/>
              </a:rPr>
              <a:t> focuses on developing systems that can be used in underserved and developing communities around the world.</a:t>
            </a:r>
          </a:p>
        </p:txBody>
      </p:sp>
      <p:sp>
        <p:nvSpPr>
          <p:cNvPr id="7" name="Rectangle: Rounded Corners 6">
            <a:extLst>
              <a:ext uri="{FF2B5EF4-FFF2-40B4-BE49-F238E27FC236}">
                <a16:creationId xmlns:a16="http://schemas.microsoft.com/office/drawing/2014/main" id="{DD184302-4B04-83AF-FF0E-5270C5335B31}"/>
              </a:ext>
            </a:extLst>
          </p:cNvPr>
          <p:cNvSpPr/>
          <p:nvPr/>
        </p:nvSpPr>
        <p:spPr>
          <a:xfrm>
            <a:off x="518043" y="2245164"/>
            <a:ext cx="2956360" cy="295105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61B0A7-86C7-D95C-FAF4-AF11633B9AF7}"/>
              </a:ext>
            </a:extLst>
          </p:cNvPr>
          <p:cNvPicPr>
            <a:picLocks noChangeAspect="1"/>
          </p:cNvPicPr>
          <p:nvPr/>
        </p:nvPicPr>
        <p:blipFill>
          <a:blip r:embed="rId3"/>
          <a:stretch>
            <a:fillRect/>
          </a:stretch>
        </p:blipFill>
        <p:spPr>
          <a:xfrm>
            <a:off x="617797" y="2790157"/>
            <a:ext cx="2756851" cy="1861063"/>
          </a:xfrm>
          <a:prstGeom prst="rect">
            <a:avLst/>
          </a:prstGeom>
        </p:spPr>
      </p:pic>
    </p:spTree>
    <p:extLst>
      <p:ext uri="{BB962C8B-B14F-4D97-AF65-F5344CB8AC3E}">
        <p14:creationId xmlns:p14="http://schemas.microsoft.com/office/powerpoint/2010/main" val="1031858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820064" y="3146425"/>
            <a:ext cx="10624457"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omic Sans MS" panose="030F0702030302020204" pitchFamily="66" charset="0"/>
              </a:rPr>
              <a:t>What do you know about microorganisms?</a:t>
            </a:r>
          </a:p>
          <a:p>
            <a:pPr marL="0" indent="0" algn="ctr">
              <a:buFont typeface="Arial" panose="020B0604020202020204" pitchFamily="34" charset="0"/>
              <a:buNone/>
            </a:pPr>
            <a:endParaRPr lang="en-US" sz="2400" b="1" dirty="0">
              <a:latin typeface="Comic Sans MS" panose="030F0702030302020204" pitchFamily="66" charset="0"/>
            </a:endParaRPr>
          </a:p>
          <a:p>
            <a:pPr marL="0" indent="0" algn="ctr">
              <a:buFont typeface="Arial" panose="020B0604020202020204" pitchFamily="34" charset="0"/>
              <a:buNone/>
            </a:pPr>
            <a:r>
              <a:rPr lang="en-US" sz="2400" b="1" dirty="0">
                <a:latin typeface="Comic Sans MS" panose="030F0702030302020204" pitchFamily="66" charset="0"/>
              </a:rPr>
              <a:t>What is the smallest living organism you can describe?</a:t>
            </a:r>
          </a:p>
        </p:txBody>
      </p:sp>
      <p:sp>
        <p:nvSpPr>
          <p:cNvPr id="3" name="Content Placeholder 3">
            <a:extLst>
              <a:ext uri="{FF2B5EF4-FFF2-40B4-BE49-F238E27FC236}">
                <a16:creationId xmlns:a16="http://schemas.microsoft.com/office/drawing/2014/main" id="{3937036A-4B7B-243F-A555-A0987207174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spTree>
    <p:extLst>
      <p:ext uri="{BB962C8B-B14F-4D97-AF65-F5344CB8AC3E}">
        <p14:creationId xmlns:p14="http://schemas.microsoft.com/office/powerpoint/2010/main" val="272293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3" name="Content Placeholder 3">
            <a:extLst>
              <a:ext uri="{FF2B5EF4-FFF2-40B4-BE49-F238E27FC236}">
                <a16:creationId xmlns:a16="http://schemas.microsoft.com/office/drawing/2014/main" id="{3937036A-4B7B-243F-A555-A0987207174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grpSp>
        <p:nvGrpSpPr>
          <p:cNvPr id="4" name="Group 3">
            <a:extLst>
              <a:ext uri="{FF2B5EF4-FFF2-40B4-BE49-F238E27FC236}">
                <a16:creationId xmlns:a16="http://schemas.microsoft.com/office/drawing/2014/main" id="{96B60EE3-9870-AA5B-0CEA-D9616A24F044}"/>
              </a:ext>
              <a:ext uri="{C183D7F6-B498-43B3-948B-1728B52AA6E4}">
                <adec:decorative xmlns:adec="http://schemas.microsoft.com/office/drawing/2017/decorative" val="1"/>
              </a:ext>
            </a:extLst>
          </p:cNvPr>
          <p:cNvGrpSpPr/>
          <p:nvPr/>
        </p:nvGrpSpPr>
        <p:grpSpPr>
          <a:xfrm>
            <a:off x="1578386" y="1377588"/>
            <a:ext cx="9439292" cy="4816735"/>
            <a:chOff x="5647628" y="591158"/>
            <a:chExt cx="9302490" cy="2615405"/>
          </a:xfrm>
        </p:grpSpPr>
        <p:grpSp>
          <p:nvGrpSpPr>
            <p:cNvPr id="5" name="Group 4">
              <a:extLst>
                <a:ext uri="{FF2B5EF4-FFF2-40B4-BE49-F238E27FC236}">
                  <a16:creationId xmlns:a16="http://schemas.microsoft.com/office/drawing/2014/main" id="{EF2E0F9D-B961-611E-5D1E-31AEC7E7F24E}"/>
                </a:ext>
              </a:extLst>
            </p:cNvPr>
            <p:cNvGrpSpPr/>
            <p:nvPr/>
          </p:nvGrpSpPr>
          <p:grpSpPr>
            <a:xfrm>
              <a:off x="5647628" y="591158"/>
              <a:ext cx="9302490" cy="2615405"/>
              <a:chOff x="5138889" y="657954"/>
              <a:chExt cx="9302490" cy="2615405"/>
            </a:xfrm>
          </p:grpSpPr>
          <p:sp>
            <p:nvSpPr>
              <p:cNvPr id="8" name="Rectangle: Rounded Corners 7">
                <a:extLst>
                  <a:ext uri="{FF2B5EF4-FFF2-40B4-BE49-F238E27FC236}">
                    <a16:creationId xmlns:a16="http://schemas.microsoft.com/office/drawing/2014/main" id="{558AB45A-AC95-8479-FD39-436A3D35BEEC}"/>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5FB2C43-BFD1-A7EB-30B9-8548A2D652E3}"/>
                  </a:ext>
                </a:extLst>
              </p:cNvPr>
              <p:cNvSpPr/>
              <p:nvPr/>
            </p:nvSpPr>
            <p:spPr>
              <a:xfrm>
                <a:off x="5138889" y="921433"/>
                <a:ext cx="9302490" cy="2351926"/>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E9C5383-3DB1-7822-C6DB-3DC9B9E91A3E}"/>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FE0F88B9-9235-F3C2-3B72-6787521192E9}"/>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pic>
        <p:nvPicPr>
          <p:cNvPr id="12" name="Graphic 11">
            <a:extLst>
              <a:ext uri="{FF2B5EF4-FFF2-40B4-BE49-F238E27FC236}">
                <a16:creationId xmlns:a16="http://schemas.microsoft.com/office/drawing/2014/main" id="{AB122DD9-6562-6CA6-7448-567F878C9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83270">
            <a:off x="618707" y="1146642"/>
            <a:ext cx="1270161" cy="1302452"/>
          </a:xfrm>
          <a:prstGeom prst="rect">
            <a:avLst/>
          </a:prstGeom>
        </p:spPr>
      </p:pic>
      <p:sp>
        <p:nvSpPr>
          <p:cNvPr id="14" name="TextBox 13">
            <a:extLst>
              <a:ext uri="{FF2B5EF4-FFF2-40B4-BE49-F238E27FC236}">
                <a16:creationId xmlns:a16="http://schemas.microsoft.com/office/drawing/2014/main" id="{A87D2771-2145-2334-AE84-F2CAC496D4D3}"/>
              </a:ext>
            </a:extLst>
          </p:cNvPr>
          <p:cNvSpPr txBox="1"/>
          <p:nvPr/>
        </p:nvSpPr>
        <p:spPr>
          <a:xfrm>
            <a:off x="1804269" y="2031047"/>
            <a:ext cx="8987525" cy="3211392"/>
          </a:xfrm>
          <a:prstGeom prst="rect">
            <a:avLst/>
          </a:prstGeom>
          <a:noFill/>
        </p:spPr>
        <p:txBody>
          <a:bodyPr wrap="square">
            <a:spAutoFit/>
          </a:bodyPr>
          <a:lstStyle/>
          <a:p>
            <a:pPr>
              <a:lnSpc>
                <a:spcPct val="150000"/>
              </a:lnSpc>
              <a:spcAft>
                <a:spcPts val="1200"/>
              </a:spcAft>
            </a:pPr>
            <a:r>
              <a:rPr lang="en-US" sz="2400" b="1" dirty="0">
                <a:solidFill>
                  <a:schemeClr val="accent6">
                    <a:lumMod val="75000"/>
                  </a:schemeClr>
                </a:solidFill>
                <a:latin typeface="Comic Sans MS" panose="030F0702030302020204" pitchFamily="66" charset="0"/>
              </a:rPr>
              <a:t>What is a Microbe?</a:t>
            </a:r>
          </a:p>
          <a:p>
            <a:pPr>
              <a:lnSpc>
                <a:spcPct val="150000"/>
              </a:lnSpc>
              <a:spcAft>
                <a:spcPts val="1200"/>
              </a:spcAft>
            </a:pPr>
            <a:r>
              <a:rPr lang="en-US" sz="2000" b="1" dirty="0">
                <a:latin typeface="Comic Sans MS" panose="030F0702030302020204" pitchFamily="66" charset="0"/>
              </a:rPr>
              <a:t>Microorganisms (or microbes) </a:t>
            </a:r>
            <a:r>
              <a:rPr lang="en-US" sz="2000" dirty="0">
                <a:latin typeface="Comic Sans MS" panose="030F0702030302020204" pitchFamily="66" charset="0"/>
              </a:rPr>
              <a:t>are VERY small creatures that we can only see with special equipment. </a:t>
            </a:r>
          </a:p>
          <a:p>
            <a:pPr>
              <a:lnSpc>
                <a:spcPct val="150000"/>
              </a:lnSpc>
              <a:spcAft>
                <a:spcPts val="1200"/>
              </a:spcAft>
            </a:pPr>
            <a:r>
              <a:rPr lang="en-US" sz="2000" dirty="0">
                <a:latin typeface="Comic Sans MS" panose="030F0702030302020204" pitchFamily="66" charset="0"/>
              </a:rPr>
              <a:t>The size of the organism—not what it is made of—determines if it is a microbe. Many types of organisms can be microbes including bacteria, fungi, and algae. </a:t>
            </a:r>
          </a:p>
        </p:txBody>
      </p:sp>
    </p:spTree>
    <p:extLst>
      <p:ext uri="{BB962C8B-B14F-4D97-AF65-F5344CB8AC3E}">
        <p14:creationId xmlns:p14="http://schemas.microsoft.com/office/powerpoint/2010/main" val="1548707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3" name="Content Placeholder 3">
            <a:extLst>
              <a:ext uri="{FF2B5EF4-FFF2-40B4-BE49-F238E27FC236}">
                <a16:creationId xmlns:a16="http://schemas.microsoft.com/office/drawing/2014/main" id="{3937036A-4B7B-243F-A555-A0987207174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grpSp>
        <p:nvGrpSpPr>
          <p:cNvPr id="4" name="Group 3">
            <a:extLst>
              <a:ext uri="{FF2B5EF4-FFF2-40B4-BE49-F238E27FC236}">
                <a16:creationId xmlns:a16="http://schemas.microsoft.com/office/drawing/2014/main" id="{96B60EE3-9870-AA5B-0CEA-D9616A24F044}"/>
              </a:ext>
              <a:ext uri="{C183D7F6-B498-43B3-948B-1728B52AA6E4}">
                <adec:decorative xmlns:adec="http://schemas.microsoft.com/office/drawing/2017/decorative" val="1"/>
              </a:ext>
            </a:extLst>
          </p:cNvPr>
          <p:cNvGrpSpPr/>
          <p:nvPr/>
        </p:nvGrpSpPr>
        <p:grpSpPr>
          <a:xfrm>
            <a:off x="1578386" y="1377588"/>
            <a:ext cx="9439292" cy="4816735"/>
            <a:chOff x="5647628" y="591158"/>
            <a:chExt cx="9302490" cy="2615405"/>
          </a:xfrm>
        </p:grpSpPr>
        <p:grpSp>
          <p:nvGrpSpPr>
            <p:cNvPr id="5" name="Group 4">
              <a:extLst>
                <a:ext uri="{FF2B5EF4-FFF2-40B4-BE49-F238E27FC236}">
                  <a16:creationId xmlns:a16="http://schemas.microsoft.com/office/drawing/2014/main" id="{EF2E0F9D-B961-611E-5D1E-31AEC7E7F24E}"/>
                </a:ext>
              </a:extLst>
            </p:cNvPr>
            <p:cNvGrpSpPr/>
            <p:nvPr/>
          </p:nvGrpSpPr>
          <p:grpSpPr>
            <a:xfrm>
              <a:off x="5647628" y="591158"/>
              <a:ext cx="9302490" cy="2615405"/>
              <a:chOff x="5138889" y="657954"/>
              <a:chExt cx="9302490" cy="2615405"/>
            </a:xfrm>
          </p:grpSpPr>
          <p:sp>
            <p:nvSpPr>
              <p:cNvPr id="8" name="Rectangle: Rounded Corners 7">
                <a:extLst>
                  <a:ext uri="{FF2B5EF4-FFF2-40B4-BE49-F238E27FC236}">
                    <a16:creationId xmlns:a16="http://schemas.microsoft.com/office/drawing/2014/main" id="{558AB45A-AC95-8479-FD39-436A3D35BEEC}"/>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5FB2C43-BFD1-A7EB-30B9-8548A2D652E3}"/>
                  </a:ext>
                </a:extLst>
              </p:cNvPr>
              <p:cNvSpPr/>
              <p:nvPr/>
            </p:nvSpPr>
            <p:spPr>
              <a:xfrm>
                <a:off x="5138889" y="921433"/>
                <a:ext cx="9302490" cy="2351926"/>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7E9C5383-3DB1-7822-C6DB-3DC9B9E91A3E}"/>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FE0F88B9-9235-F3C2-3B72-6787521192E9}"/>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pic>
        <p:nvPicPr>
          <p:cNvPr id="12" name="Graphic 11">
            <a:extLst>
              <a:ext uri="{FF2B5EF4-FFF2-40B4-BE49-F238E27FC236}">
                <a16:creationId xmlns:a16="http://schemas.microsoft.com/office/drawing/2014/main" id="{AB122DD9-6562-6CA6-7448-567F878C9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83270">
            <a:off x="618707" y="1146642"/>
            <a:ext cx="1270161" cy="1302452"/>
          </a:xfrm>
          <a:prstGeom prst="rect">
            <a:avLst/>
          </a:prstGeom>
        </p:spPr>
      </p:pic>
      <p:sp>
        <p:nvSpPr>
          <p:cNvPr id="14" name="TextBox 13">
            <a:extLst>
              <a:ext uri="{FF2B5EF4-FFF2-40B4-BE49-F238E27FC236}">
                <a16:creationId xmlns:a16="http://schemas.microsoft.com/office/drawing/2014/main" id="{A87D2771-2145-2334-AE84-F2CAC496D4D3}"/>
              </a:ext>
            </a:extLst>
          </p:cNvPr>
          <p:cNvSpPr txBox="1"/>
          <p:nvPr/>
        </p:nvSpPr>
        <p:spPr>
          <a:xfrm>
            <a:off x="1804269" y="2220220"/>
            <a:ext cx="8987525" cy="3211392"/>
          </a:xfrm>
          <a:prstGeom prst="rect">
            <a:avLst/>
          </a:prstGeom>
          <a:noFill/>
        </p:spPr>
        <p:txBody>
          <a:bodyPr wrap="square">
            <a:spAutoFit/>
          </a:bodyPr>
          <a:lstStyle/>
          <a:p>
            <a:pPr>
              <a:lnSpc>
                <a:spcPct val="150000"/>
              </a:lnSpc>
              <a:spcAft>
                <a:spcPts val="1200"/>
              </a:spcAft>
            </a:pPr>
            <a:r>
              <a:rPr lang="en-US" sz="2400" b="1" dirty="0">
                <a:solidFill>
                  <a:schemeClr val="accent6">
                    <a:lumMod val="75000"/>
                  </a:schemeClr>
                </a:solidFill>
                <a:latin typeface="Comic Sans MS" panose="030F0702030302020204" pitchFamily="66" charset="0"/>
              </a:rPr>
              <a:t>What is a Microbe?</a:t>
            </a:r>
            <a:endParaRPr lang="en-US" sz="2400" dirty="0">
              <a:latin typeface="Comic Sans MS" panose="030F0702030302020204" pitchFamily="66" charset="0"/>
            </a:endParaRPr>
          </a:p>
          <a:p>
            <a:pPr>
              <a:lnSpc>
                <a:spcPct val="150000"/>
              </a:lnSpc>
              <a:spcAft>
                <a:spcPts val="1200"/>
              </a:spcAft>
            </a:pPr>
            <a:r>
              <a:rPr lang="en-US" sz="2000" dirty="0">
                <a:latin typeface="Comic Sans MS" panose="030F0702030302020204" pitchFamily="66" charset="0"/>
              </a:rPr>
              <a:t>Some microorganisms are helpful—like antibodies, yeasts, and </a:t>
            </a:r>
            <a:r>
              <a:rPr lang="en-US" sz="2000" dirty="0" err="1">
                <a:latin typeface="Comic Sans MS" panose="030F0702030302020204" pitchFamily="66" charset="0"/>
              </a:rPr>
              <a:t>geobacters</a:t>
            </a:r>
            <a:r>
              <a:rPr lang="en-US" sz="2000" dirty="0">
                <a:latin typeface="Comic Sans MS" panose="030F0702030302020204" pitchFamily="66" charset="0"/>
              </a:rPr>
              <a:t>—that help our immune systems, make our food taste </a:t>
            </a:r>
            <a:br>
              <a:rPr lang="en-US" sz="2000" dirty="0">
                <a:latin typeface="Comic Sans MS" panose="030F0702030302020204" pitchFamily="66" charset="0"/>
              </a:rPr>
            </a:br>
            <a:r>
              <a:rPr lang="en-US" sz="2000" dirty="0">
                <a:latin typeface="Comic Sans MS" panose="030F0702030302020204" pitchFamily="66" charset="0"/>
              </a:rPr>
              <a:t>good, and even produce energy. </a:t>
            </a:r>
          </a:p>
          <a:p>
            <a:pPr marL="1428750">
              <a:lnSpc>
                <a:spcPct val="150000"/>
              </a:lnSpc>
              <a:spcAft>
                <a:spcPts val="1200"/>
              </a:spcAft>
            </a:pPr>
            <a:r>
              <a:rPr lang="en-US" sz="2000" dirty="0">
                <a:latin typeface="Comic Sans MS" panose="030F0702030302020204" pitchFamily="66" charset="0"/>
              </a:rPr>
              <a:t>Some microorganisms are harmful—like germs and viruses—and these can make us sick.   </a:t>
            </a:r>
          </a:p>
        </p:txBody>
      </p:sp>
      <p:pic>
        <p:nvPicPr>
          <p:cNvPr id="15" name="Picture 14" descr="A picture containing invertebrate, indoor, coelenterate, polyp&#10;&#10;Description automatically generated">
            <a:extLst>
              <a:ext uri="{FF2B5EF4-FFF2-40B4-BE49-F238E27FC236}">
                <a16:creationId xmlns:a16="http://schemas.microsoft.com/office/drawing/2014/main" id="{62240D98-1E9D-7FB7-37E4-F28DD00F4C3D}"/>
              </a:ext>
            </a:extLst>
          </p:cNvPr>
          <p:cNvPicPr>
            <a:picLocks noChangeAspect="1"/>
          </p:cNvPicPr>
          <p:nvPr/>
        </p:nvPicPr>
        <p:blipFill rotWithShape="1">
          <a:blip r:embed="rId6" cstate="print">
            <a:alphaModFix/>
            <a:extLst>
              <a:ext uri="{28A0092B-C50C-407E-A947-70E740481C1C}">
                <a14:useLocalDpi xmlns:a14="http://schemas.microsoft.com/office/drawing/2010/main" val="0"/>
              </a:ext>
            </a:extLst>
          </a:blip>
          <a:srcRect l="34804" t="21202" r="18839" b="43772"/>
          <a:stretch/>
        </p:blipFill>
        <p:spPr>
          <a:xfrm rot="10800000" flipH="1">
            <a:off x="318353" y="4376299"/>
            <a:ext cx="2759801" cy="15283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83F401F9-815F-8B5B-0A66-17A1CC911529}"/>
              </a:ext>
            </a:extLst>
          </p:cNvPr>
          <p:cNvPicPr>
            <a:picLocks noChangeAspect="1"/>
          </p:cNvPicPr>
          <p:nvPr/>
        </p:nvPicPr>
        <p:blipFill rotWithShape="1">
          <a:blip r:embed="rId7">
            <a:alphaModFix/>
            <a:extLst>
              <a:ext uri="{28A0092B-C50C-407E-A947-70E740481C1C}">
                <a14:useLocalDpi xmlns:a14="http://schemas.microsoft.com/office/drawing/2010/main" val="0"/>
              </a:ext>
            </a:extLst>
          </a:blip>
          <a:srcRect l="14291" t="26424" r="52640" b="27477"/>
          <a:stretch/>
        </p:blipFill>
        <p:spPr>
          <a:xfrm>
            <a:off x="9482236" y="721856"/>
            <a:ext cx="2091690" cy="2362377"/>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50410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3" name="Content Placeholder 3">
            <a:extLst>
              <a:ext uri="{FF2B5EF4-FFF2-40B4-BE49-F238E27FC236}">
                <a16:creationId xmlns:a16="http://schemas.microsoft.com/office/drawing/2014/main" id="{3937036A-4B7B-243F-A555-A0987207174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grpSp>
        <p:nvGrpSpPr>
          <p:cNvPr id="4" name="Group 3">
            <a:extLst>
              <a:ext uri="{FF2B5EF4-FFF2-40B4-BE49-F238E27FC236}">
                <a16:creationId xmlns:a16="http://schemas.microsoft.com/office/drawing/2014/main" id="{943F51AE-C334-AAFA-6C63-9C3649E12A36}"/>
              </a:ext>
              <a:ext uri="{C183D7F6-B498-43B3-948B-1728B52AA6E4}">
                <adec:decorative xmlns:adec="http://schemas.microsoft.com/office/drawing/2017/decorative" val="1"/>
              </a:ext>
            </a:extLst>
          </p:cNvPr>
          <p:cNvGrpSpPr/>
          <p:nvPr/>
        </p:nvGrpSpPr>
        <p:grpSpPr>
          <a:xfrm>
            <a:off x="1578386" y="1377588"/>
            <a:ext cx="9872978" cy="4816735"/>
            <a:chOff x="5647628" y="591158"/>
            <a:chExt cx="9302490" cy="2615405"/>
          </a:xfrm>
        </p:grpSpPr>
        <p:grpSp>
          <p:nvGrpSpPr>
            <p:cNvPr id="5" name="Group 4">
              <a:extLst>
                <a:ext uri="{FF2B5EF4-FFF2-40B4-BE49-F238E27FC236}">
                  <a16:creationId xmlns:a16="http://schemas.microsoft.com/office/drawing/2014/main" id="{D58E43D8-1E68-A2D5-9D20-3B4EC41B51C4}"/>
                </a:ext>
              </a:extLst>
            </p:cNvPr>
            <p:cNvGrpSpPr/>
            <p:nvPr/>
          </p:nvGrpSpPr>
          <p:grpSpPr>
            <a:xfrm>
              <a:off x="5647628" y="591158"/>
              <a:ext cx="9302490" cy="2615405"/>
              <a:chOff x="5138889" y="657954"/>
              <a:chExt cx="9302490" cy="2615405"/>
            </a:xfrm>
          </p:grpSpPr>
          <p:sp>
            <p:nvSpPr>
              <p:cNvPr id="8" name="Rectangle: Rounded Corners 7">
                <a:extLst>
                  <a:ext uri="{FF2B5EF4-FFF2-40B4-BE49-F238E27FC236}">
                    <a16:creationId xmlns:a16="http://schemas.microsoft.com/office/drawing/2014/main" id="{80838023-C784-DF70-0E61-E4EC5B153505}"/>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417FD0E-F49D-75D1-6306-6A7C67AAA719}"/>
                  </a:ext>
                </a:extLst>
              </p:cNvPr>
              <p:cNvSpPr/>
              <p:nvPr/>
            </p:nvSpPr>
            <p:spPr>
              <a:xfrm>
                <a:off x="5138889" y="921433"/>
                <a:ext cx="9302490" cy="2351926"/>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6A13D997-8311-86EA-2A91-E2FE0136D076}"/>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B163732-7BB5-C99C-4CCC-8048EC4A541A}"/>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pic>
        <p:nvPicPr>
          <p:cNvPr id="11" name="Graphic 10">
            <a:extLst>
              <a:ext uri="{FF2B5EF4-FFF2-40B4-BE49-F238E27FC236}">
                <a16:creationId xmlns:a16="http://schemas.microsoft.com/office/drawing/2014/main" id="{A1773D5C-AC54-79F0-A97E-1146D9FF15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83270">
            <a:off x="618707" y="1146642"/>
            <a:ext cx="1270161" cy="1302452"/>
          </a:xfrm>
          <a:prstGeom prst="rect">
            <a:avLst/>
          </a:prstGeom>
        </p:spPr>
      </p:pic>
      <p:sp>
        <p:nvSpPr>
          <p:cNvPr id="12" name="TextBox 11">
            <a:extLst>
              <a:ext uri="{FF2B5EF4-FFF2-40B4-BE49-F238E27FC236}">
                <a16:creationId xmlns:a16="http://schemas.microsoft.com/office/drawing/2014/main" id="{83A4D249-4592-A614-6EE4-479830EC5744}"/>
              </a:ext>
            </a:extLst>
          </p:cNvPr>
          <p:cNvSpPr txBox="1"/>
          <p:nvPr/>
        </p:nvSpPr>
        <p:spPr>
          <a:xfrm>
            <a:off x="1736506" y="1930128"/>
            <a:ext cx="9578126" cy="4134722"/>
          </a:xfrm>
          <a:prstGeom prst="rect">
            <a:avLst/>
          </a:prstGeom>
          <a:noFill/>
        </p:spPr>
        <p:txBody>
          <a:bodyPr wrap="square" rtlCol="0">
            <a:spAutoFit/>
          </a:bodyPr>
          <a:lstStyle/>
          <a:p>
            <a:pPr>
              <a:lnSpc>
                <a:spcPct val="150000"/>
              </a:lnSpc>
            </a:pPr>
            <a:r>
              <a:rPr lang="en-US" sz="2400" b="1" dirty="0">
                <a:solidFill>
                  <a:schemeClr val="accent6">
                    <a:lumMod val="75000"/>
                  </a:schemeClr>
                </a:solidFill>
                <a:latin typeface="Comic Sans MS" panose="030F0702030302020204" pitchFamily="66" charset="0"/>
              </a:rPr>
              <a:t>Microbes in our food</a:t>
            </a:r>
          </a:p>
          <a:p>
            <a:pPr>
              <a:lnSpc>
                <a:spcPct val="150000"/>
              </a:lnSpc>
              <a:spcAft>
                <a:spcPts val="1200"/>
              </a:spcAft>
            </a:pPr>
            <a:r>
              <a:rPr lang="en-US" sz="2000" dirty="0">
                <a:latin typeface="Comic Sans MS" panose="030F0702030302020204" pitchFamily="66" charset="0"/>
              </a:rPr>
              <a:t>Do you like yogurt? How about sauerkraut, kimchi, or bread? </a:t>
            </a:r>
          </a:p>
          <a:p>
            <a:pPr>
              <a:lnSpc>
                <a:spcPct val="150000"/>
              </a:lnSpc>
            </a:pPr>
            <a:r>
              <a:rPr lang="en-US" sz="2000" dirty="0">
                <a:latin typeface="Comic Sans MS" panose="030F0702030302020204" pitchFamily="66" charset="0"/>
              </a:rPr>
              <a:t>Originally, using microbes for fermentation was used as a method </a:t>
            </a:r>
            <a:br>
              <a:rPr lang="en-US" sz="2000" dirty="0">
                <a:latin typeface="Comic Sans MS" panose="030F0702030302020204" pitchFamily="66" charset="0"/>
              </a:rPr>
            </a:br>
            <a:r>
              <a:rPr lang="en-US" sz="2000" dirty="0">
                <a:latin typeface="Comic Sans MS" panose="030F0702030302020204" pitchFamily="66" charset="0"/>
              </a:rPr>
              <a:t>to preserve food. Today scientists, chefs, and entrepreneurs are taking it a </a:t>
            </a:r>
          </a:p>
          <a:p>
            <a:pPr>
              <a:lnSpc>
                <a:spcPct val="150000"/>
              </a:lnSpc>
              <a:spcAft>
                <a:spcPts val="1200"/>
              </a:spcAft>
            </a:pPr>
            <a:r>
              <a:rPr lang="en-US" sz="2000" dirty="0">
                <a:latin typeface="Comic Sans MS" panose="030F0702030302020204" pitchFamily="66" charset="0"/>
              </a:rPr>
              <a:t>step further and turning the practical into a delicious treat. </a:t>
            </a:r>
          </a:p>
          <a:p>
            <a:pPr lvl="1">
              <a:lnSpc>
                <a:spcPct val="150000"/>
              </a:lnSpc>
            </a:pPr>
            <a:r>
              <a:rPr lang="en-US" sz="2000" dirty="0">
                <a:latin typeface="Comic Sans MS" panose="030F0702030302020204" pitchFamily="66" charset="0"/>
              </a:rPr>
              <a:t>Bread – fungus (yeast) </a:t>
            </a:r>
            <a:r>
              <a:rPr lang="en-US" dirty="0">
                <a:latin typeface="Comic Sans MS" panose="030F0702030302020204" pitchFamily="66" charset="0"/>
              </a:rPr>
              <a:t>(</a:t>
            </a:r>
            <a:r>
              <a:rPr lang="en-US" b="0" dirty="0">
                <a:effectLst/>
                <a:latin typeface="Comic Sans MS" panose="030F0702030302020204" pitchFamily="66" charset="0"/>
              </a:rPr>
              <a:t>Saccharomyces cerevisiae)</a:t>
            </a:r>
            <a:endParaRPr lang="en-US" dirty="0">
              <a:latin typeface="Comic Sans MS" panose="030F0702030302020204" pitchFamily="66" charset="0"/>
            </a:endParaRPr>
          </a:p>
          <a:p>
            <a:pPr lvl="1">
              <a:lnSpc>
                <a:spcPct val="150000"/>
              </a:lnSpc>
            </a:pPr>
            <a:r>
              <a:rPr lang="en-US" sz="2000" dirty="0">
                <a:latin typeface="Comic Sans MS" panose="030F0702030302020204" pitchFamily="66" charset="0"/>
              </a:rPr>
              <a:t>Yogurt – bacteria </a:t>
            </a:r>
            <a:r>
              <a:rPr lang="en-US" dirty="0">
                <a:latin typeface="Comic Sans MS" panose="030F0702030302020204" pitchFamily="66" charset="0"/>
              </a:rPr>
              <a:t>(</a:t>
            </a:r>
            <a:r>
              <a:rPr lang="en-US" b="0" dirty="0">
                <a:effectLst/>
                <a:latin typeface="Comic Sans MS" panose="030F0702030302020204" pitchFamily="66" charset="0"/>
              </a:rPr>
              <a:t>Lactobacillus bulgaricus and Streptococcu</a:t>
            </a:r>
            <a:r>
              <a:rPr lang="en-US" dirty="0">
                <a:latin typeface="Comic Sans MS" panose="030F0702030302020204" pitchFamily="66" charset="0"/>
              </a:rPr>
              <a:t>s </a:t>
            </a:r>
            <a:r>
              <a:rPr lang="en-US" b="0" dirty="0">
                <a:effectLst/>
                <a:latin typeface="Comic Sans MS" panose="030F0702030302020204" pitchFamily="66" charset="0"/>
              </a:rPr>
              <a:t>thermophilus)</a:t>
            </a:r>
            <a:endParaRPr lang="en-US" sz="2000" b="0" dirty="0">
              <a:effectLst/>
              <a:latin typeface="Comic Sans MS" panose="030F0702030302020204" pitchFamily="66" charset="0"/>
            </a:endParaRPr>
          </a:p>
          <a:p>
            <a:pPr lvl="1">
              <a:lnSpc>
                <a:spcPct val="150000"/>
              </a:lnSpc>
            </a:pPr>
            <a:r>
              <a:rPr lang="en-US" sz="2000" dirty="0">
                <a:latin typeface="Comic Sans MS" panose="030F0702030302020204" pitchFamily="66" charset="0"/>
              </a:rPr>
              <a:t>Kimchi – bacteria </a:t>
            </a:r>
            <a:r>
              <a:rPr lang="en-US" dirty="0">
                <a:latin typeface="Comic Sans MS" panose="030F0702030302020204" pitchFamily="66" charset="0"/>
              </a:rPr>
              <a:t>(</a:t>
            </a:r>
            <a:r>
              <a:rPr lang="en-US" dirty="0" err="1">
                <a:latin typeface="Comic Sans MS" panose="030F0702030302020204" pitchFamily="66" charset="0"/>
              </a:rPr>
              <a:t>Leuconostoc</a:t>
            </a:r>
            <a:r>
              <a:rPr lang="en-US" dirty="0">
                <a:latin typeface="Comic Sans MS" panose="030F0702030302020204" pitchFamily="66" charset="0"/>
              </a:rPr>
              <a:t>, </a:t>
            </a:r>
            <a:r>
              <a:rPr lang="en-US" dirty="0" err="1">
                <a:latin typeface="Comic Sans MS" panose="030F0702030302020204" pitchFamily="66" charset="0"/>
              </a:rPr>
              <a:t>Weissella</a:t>
            </a:r>
            <a:r>
              <a:rPr lang="en-US" dirty="0">
                <a:latin typeface="Comic Sans MS" panose="030F0702030302020204" pitchFamily="66" charset="0"/>
              </a:rPr>
              <a:t>, and Lactobacillus)</a:t>
            </a:r>
            <a:endParaRPr lang="en-US" sz="2000" dirty="0">
              <a:latin typeface="Comic Sans MS" panose="030F0702030302020204" pitchFamily="66" charset="0"/>
            </a:endParaRPr>
          </a:p>
        </p:txBody>
      </p:sp>
    </p:spTree>
    <p:extLst>
      <p:ext uri="{BB962C8B-B14F-4D97-AF65-F5344CB8AC3E}">
        <p14:creationId xmlns:p14="http://schemas.microsoft.com/office/powerpoint/2010/main" val="1822656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3" name="Content Placeholder 3">
            <a:extLst>
              <a:ext uri="{FF2B5EF4-FFF2-40B4-BE49-F238E27FC236}">
                <a16:creationId xmlns:a16="http://schemas.microsoft.com/office/drawing/2014/main" id="{4619219B-1398-BDEC-5281-FFE04242A523}"/>
              </a:ext>
            </a:extLst>
          </p:cNvPr>
          <p:cNvSpPr txBox="1">
            <a:spLocks/>
          </p:cNvSpPr>
          <p:nvPr/>
        </p:nvSpPr>
        <p:spPr>
          <a:xfrm>
            <a:off x="5366759" y="919482"/>
            <a:ext cx="5888052"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 Match</a:t>
            </a:r>
          </a:p>
        </p:txBody>
      </p:sp>
      <p:pic>
        <p:nvPicPr>
          <p:cNvPr id="4" name="Picture 3" descr="Logo&#10;&#10;Description automatically generated">
            <a:extLst>
              <a:ext uri="{FF2B5EF4-FFF2-40B4-BE49-F238E27FC236}">
                <a16:creationId xmlns:a16="http://schemas.microsoft.com/office/drawing/2014/main" id="{B1074694-6A48-8298-2EA4-AF460C507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421" y="6032986"/>
            <a:ext cx="1089602" cy="271875"/>
          </a:xfrm>
          <a:prstGeom prst="rect">
            <a:avLst/>
          </a:prstGeom>
        </p:spPr>
      </p:pic>
      <p:sp>
        <p:nvSpPr>
          <p:cNvPr id="5" name="Rectangle 4">
            <a:extLst>
              <a:ext uri="{FF2B5EF4-FFF2-40B4-BE49-F238E27FC236}">
                <a16:creationId xmlns:a16="http://schemas.microsoft.com/office/drawing/2014/main" id="{E1B40E9A-165F-E4DD-A066-2D6EED0FEA11}"/>
              </a:ext>
            </a:extLst>
          </p:cNvPr>
          <p:cNvSpPr/>
          <p:nvPr/>
        </p:nvSpPr>
        <p:spPr>
          <a:xfrm>
            <a:off x="356741" y="293171"/>
            <a:ext cx="4741422" cy="64545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9821" tIns="34911" rIns="69821" bIns="34911" numCol="1" spcCol="0" rtlCol="0" fromWordArt="0" anchor="ctr" anchorCtr="0" forceAA="0" compatLnSpc="1">
            <a:prstTxWarp prst="textNoShape">
              <a:avLst/>
            </a:prstTxWarp>
            <a:noAutofit/>
          </a:bodyPr>
          <a:lstStyle/>
          <a:p>
            <a:pPr algn="ctr"/>
            <a:endParaRPr lang="en-US" sz="900">
              <a:latin typeface="Comic Sans MS" panose="030F0702030302020204" pitchFamily="66" charset="0"/>
            </a:endParaRPr>
          </a:p>
        </p:txBody>
      </p:sp>
      <p:pic>
        <p:nvPicPr>
          <p:cNvPr id="7" name="Picture 6" descr="Screen Clipping">
            <a:extLst>
              <a:ext uri="{FF2B5EF4-FFF2-40B4-BE49-F238E27FC236}">
                <a16:creationId xmlns:a16="http://schemas.microsoft.com/office/drawing/2014/main" id="{B2F7D51A-45E8-7BA5-A067-450C86414E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94970" y="3592298"/>
            <a:ext cx="647542" cy="782346"/>
          </a:xfrm>
          <a:prstGeom prst="rect">
            <a:avLst/>
          </a:prstGeom>
        </p:spPr>
      </p:pic>
      <p:pic>
        <p:nvPicPr>
          <p:cNvPr id="8" name="Picture 7" descr="Screen Clipping">
            <a:extLst>
              <a:ext uri="{FF2B5EF4-FFF2-40B4-BE49-F238E27FC236}">
                <a16:creationId xmlns:a16="http://schemas.microsoft.com/office/drawing/2014/main" id="{A93C46FA-8ABC-6244-A835-86FA0522C75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95901" y="630620"/>
            <a:ext cx="343197" cy="893607"/>
          </a:xfrm>
          <a:prstGeom prst="rect">
            <a:avLst/>
          </a:prstGeom>
        </p:spPr>
      </p:pic>
      <p:pic>
        <p:nvPicPr>
          <p:cNvPr id="9" name="Picture 8" descr="Screen Clipping">
            <a:extLst>
              <a:ext uri="{FF2B5EF4-FFF2-40B4-BE49-F238E27FC236}">
                <a16:creationId xmlns:a16="http://schemas.microsoft.com/office/drawing/2014/main" id="{0878DF5E-60AE-34A6-E891-5F1346D9DE6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41630" y="4523852"/>
            <a:ext cx="698211" cy="698211"/>
          </a:xfrm>
          <a:prstGeom prst="rect">
            <a:avLst/>
          </a:prstGeom>
        </p:spPr>
      </p:pic>
      <p:sp>
        <p:nvSpPr>
          <p:cNvPr id="10" name="TextBox 9">
            <a:extLst>
              <a:ext uri="{FF2B5EF4-FFF2-40B4-BE49-F238E27FC236}">
                <a16:creationId xmlns:a16="http://schemas.microsoft.com/office/drawing/2014/main" id="{057DEDD1-6744-094A-F1CA-837209353E21}"/>
              </a:ext>
            </a:extLst>
          </p:cNvPr>
          <p:cNvSpPr txBox="1"/>
          <p:nvPr/>
        </p:nvSpPr>
        <p:spPr>
          <a:xfrm>
            <a:off x="3716111" y="4555695"/>
            <a:ext cx="1221870" cy="5078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Yogurt </a:t>
            </a:r>
          </a:p>
          <a:p>
            <a:pPr algn="ctr"/>
            <a:r>
              <a:rPr lang="en-US" sz="900" i="1" dirty="0">
                <a:latin typeface="Comic Sans MS" panose="030F0702030302020204" pitchFamily="66" charset="0"/>
                <a:cs typeface="Times New Roman" panose="02020603050405020304" pitchFamily="18" charset="0"/>
              </a:rPr>
              <a:t>Lactobacillus </a:t>
            </a:r>
            <a:r>
              <a:rPr lang="en-US" sz="900" i="1" dirty="0" err="1">
                <a:latin typeface="Comic Sans MS" panose="030F0702030302020204" pitchFamily="66" charset="0"/>
                <a:cs typeface="Times New Roman" panose="02020603050405020304" pitchFamily="18" charset="0"/>
              </a:rPr>
              <a:t>bulgaricus</a:t>
            </a:r>
            <a:endParaRPr lang="en-US" sz="900" i="1" dirty="0">
              <a:latin typeface="Comic Sans MS" panose="030F0702030302020204" pitchFamily="66" charset="0"/>
              <a:cs typeface="Times New Roman" panose="02020603050405020304" pitchFamily="18" charset="0"/>
            </a:endParaRPr>
          </a:p>
        </p:txBody>
      </p:sp>
      <p:sp>
        <p:nvSpPr>
          <p:cNvPr id="11" name="TextBox 10">
            <a:extLst>
              <a:ext uri="{FF2B5EF4-FFF2-40B4-BE49-F238E27FC236}">
                <a16:creationId xmlns:a16="http://schemas.microsoft.com/office/drawing/2014/main" id="{E1592EF1-673E-8891-411C-289C60A01A92}"/>
              </a:ext>
            </a:extLst>
          </p:cNvPr>
          <p:cNvSpPr txBox="1"/>
          <p:nvPr/>
        </p:nvSpPr>
        <p:spPr>
          <a:xfrm>
            <a:off x="277442" y="805664"/>
            <a:ext cx="1437801" cy="6463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This white food has lots of bacteria that are good for your tummy.</a:t>
            </a:r>
          </a:p>
        </p:txBody>
      </p:sp>
      <p:pic>
        <p:nvPicPr>
          <p:cNvPr id="12" name="Picture 11" descr="Screen Clipping">
            <a:extLst>
              <a:ext uri="{FF2B5EF4-FFF2-40B4-BE49-F238E27FC236}">
                <a16:creationId xmlns:a16="http://schemas.microsoft.com/office/drawing/2014/main" id="{8260B912-8D95-FE74-01B3-81643A65BCB0}"/>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12381" y="1624375"/>
            <a:ext cx="819471" cy="824319"/>
          </a:xfrm>
          <a:prstGeom prst="rect">
            <a:avLst/>
          </a:prstGeom>
        </p:spPr>
      </p:pic>
      <p:sp>
        <p:nvSpPr>
          <p:cNvPr id="13" name="TextBox 12">
            <a:extLst>
              <a:ext uri="{FF2B5EF4-FFF2-40B4-BE49-F238E27FC236}">
                <a16:creationId xmlns:a16="http://schemas.microsoft.com/office/drawing/2014/main" id="{BFF1C605-4E86-12FB-A0E5-8B76A2493E05}"/>
              </a:ext>
            </a:extLst>
          </p:cNvPr>
          <p:cNvSpPr txBox="1"/>
          <p:nvPr/>
        </p:nvSpPr>
        <p:spPr>
          <a:xfrm>
            <a:off x="3875575" y="1717322"/>
            <a:ext cx="1221870" cy="5078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Salmonella</a:t>
            </a:r>
          </a:p>
          <a:p>
            <a:pPr algn="ctr"/>
            <a:r>
              <a:rPr lang="en-US" sz="900" i="1" dirty="0">
                <a:latin typeface="Comic Sans MS" panose="030F0702030302020204" pitchFamily="66" charset="0"/>
                <a:cs typeface="Times New Roman" panose="02020603050405020304" pitchFamily="18" charset="0"/>
              </a:rPr>
              <a:t>Salmonella Typhimurium</a:t>
            </a:r>
          </a:p>
        </p:txBody>
      </p:sp>
      <p:sp>
        <p:nvSpPr>
          <p:cNvPr id="14" name="TextBox 13">
            <a:extLst>
              <a:ext uri="{FF2B5EF4-FFF2-40B4-BE49-F238E27FC236}">
                <a16:creationId xmlns:a16="http://schemas.microsoft.com/office/drawing/2014/main" id="{090D1B81-8B54-0E3E-65AF-212F0C1CC12D}"/>
              </a:ext>
            </a:extLst>
          </p:cNvPr>
          <p:cNvSpPr txBox="1"/>
          <p:nvPr/>
        </p:nvSpPr>
        <p:spPr>
          <a:xfrm>
            <a:off x="245764" y="3601679"/>
            <a:ext cx="1579008" cy="6463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This bacteria can make you sick if you don’t clean up the counter after you prepare chicken</a:t>
            </a:r>
          </a:p>
        </p:txBody>
      </p:sp>
      <p:sp>
        <p:nvSpPr>
          <p:cNvPr id="15" name="TextBox 14">
            <a:extLst>
              <a:ext uri="{FF2B5EF4-FFF2-40B4-BE49-F238E27FC236}">
                <a16:creationId xmlns:a16="http://schemas.microsoft.com/office/drawing/2014/main" id="{927FB463-2DCE-37AD-3505-9809BE84AC30}"/>
              </a:ext>
            </a:extLst>
          </p:cNvPr>
          <p:cNvSpPr txBox="1"/>
          <p:nvPr/>
        </p:nvSpPr>
        <p:spPr>
          <a:xfrm>
            <a:off x="304821" y="1717322"/>
            <a:ext cx="1224389" cy="5078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This cell carries oxygen to all parts of your body</a:t>
            </a:r>
          </a:p>
        </p:txBody>
      </p:sp>
      <p:pic>
        <p:nvPicPr>
          <p:cNvPr id="16" name="Picture 15" descr="Screen Clipping">
            <a:extLst>
              <a:ext uri="{FF2B5EF4-FFF2-40B4-BE49-F238E27FC236}">
                <a16:creationId xmlns:a16="http://schemas.microsoft.com/office/drawing/2014/main" id="{05C7E97C-BB66-FB7D-AE5A-9BA57E442E9E}"/>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065367" y="3607196"/>
            <a:ext cx="803712" cy="774860"/>
          </a:xfrm>
          <a:prstGeom prst="rect">
            <a:avLst/>
          </a:prstGeom>
        </p:spPr>
      </p:pic>
      <p:sp>
        <p:nvSpPr>
          <p:cNvPr id="17" name="TextBox 16">
            <a:extLst>
              <a:ext uri="{FF2B5EF4-FFF2-40B4-BE49-F238E27FC236}">
                <a16:creationId xmlns:a16="http://schemas.microsoft.com/office/drawing/2014/main" id="{FA03613A-03A5-8AA8-83EE-BEDC11A6AB0C}"/>
              </a:ext>
            </a:extLst>
          </p:cNvPr>
          <p:cNvSpPr txBox="1"/>
          <p:nvPr/>
        </p:nvSpPr>
        <p:spPr>
          <a:xfrm>
            <a:off x="3860476" y="3763640"/>
            <a:ext cx="946092" cy="369332"/>
          </a:xfrm>
          <a:prstGeom prst="rect">
            <a:avLst/>
          </a:prstGeom>
          <a:noFill/>
        </p:spPr>
        <p:txBody>
          <a:bodyPr wrap="none" rtlCol="0">
            <a:spAutoFit/>
          </a:bodyPr>
          <a:lstStyle/>
          <a:p>
            <a:pPr algn="ctr"/>
            <a:r>
              <a:rPr lang="en-US" sz="900" dirty="0">
                <a:latin typeface="Comic Sans MS" panose="030F0702030302020204" pitchFamily="66" charset="0"/>
                <a:cs typeface="Times New Roman" panose="02020603050405020304" pitchFamily="18" charset="0"/>
              </a:rPr>
              <a:t>Red Blood Cell</a:t>
            </a:r>
          </a:p>
          <a:p>
            <a:pPr algn="ctr"/>
            <a:r>
              <a:rPr lang="en-US" sz="900" i="1" dirty="0">
                <a:latin typeface="Comic Sans MS" panose="030F0702030302020204" pitchFamily="66" charset="0"/>
                <a:cs typeface="Times New Roman" panose="02020603050405020304" pitchFamily="18" charset="0"/>
              </a:rPr>
              <a:t>Erythrocyte</a:t>
            </a:r>
          </a:p>
        </p:txBody>
      </p:sp>
      <p:pic>
        <p:nvPicPr>
          <p:cNvPr id="18" name="Picture 17" descr="Screen Clipping">
            <a:extLst>
              <a:ext uri="{FF2B5EF4-FFF2-40B4-BE49-F238E27FC236}">
                <a16:creationId xmlns:a16="http://schemas.microsoft.com/office/drawing/2014/main" id="{B035B0BB-D179-15A3-9669-112F0BCA3B1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606444" y="1666331"/>
            <a:ext cx="715945" cy="699241"/>
          </a:xfrm>
          <a:prstGeom prst="rect">
            <a:avLst/>
          </a:prstGeom>
        </p:spPr>
      </p:pic>
      <p:pic>
        <p:nvPicPr>
          <p:cNvPr id="19" name="Picture 18" descr="Screen Clipping">
            <a:extLst>
              <a:ext uri="{FF2B5EF4-FFF2-40B4-BE49-F238E27FC236}">
                <a16:creationId xmlns:a16="http://schemas.microsoft.com/office/drawing/2014/main" id="{240A4412-B246-FEAA-8B40-89EC5791027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3012381" y="2680981"/>
            <a:ext cx="776218" cy="725595"/>
          </a:xfrm>
          <a:prstGeom prst="rect">
            <a:avLst/>
          </a:prstGeom>
        </p:spPr>
      </p:pic>
      <p:sp>
        <p:nvSpPr>
          <p:cNvPr id="20" name="TextBox 19">
            <a:extLst>
              <a:ext uri="{FF2B5EF4-FFF2-40B4-BE49-F238E27FC236}">
                <a16:creationId xmlns:a16="http://schemas.microsoft.com/office/drawing/2014/main" id="{65021660-8B5C-08ED-46F7-3DF14549A36E}"/>
              </a:ext>
            </a:extLst>
          </p:cNvPr>
          <p:cNvSpPr txBox="1"/>
          <p:nvPr/>
        </p:nvSpPr>
        <p:spPr>
          <a:xfrm>
            <a:off x="3867307" y="2820520"/>
            <a:ext cx="968535" cy="369332"/>
          </a:xfrm>
          <a:prstGeom prst="rect">
            <a:avLst/>
          </a:prstGeom>
          <a:noFill/>
        </p:spPr>
        <p:txBody>
          <a:bodyPr wrap="none" rtlCol="0">
            <a:spAutoFit/>
          </a:bodyPr>
          <a:lstStyle/>
          <a:p>
            <a:pPr algn="ctr"/>
            <a:r>
              <a:rPr lang="en-US" sz="900" dirty="0">
                <a:latin typeface="Comic Sans MS" panose="030F0702030302020204" pitchFamily="66" charset="0"/>
                <a:cs typeface="Times New Roman" panose="02020603050405020304" pitchFamily="18" charset="0"/>
              </a:rPr>
              <a:t>Sore Throat</a:t>
            </a:r>
          </a:p>
          <a:p>
            <a:pPr algn="ctr"/>
            <a:r>
              <a:rPr lang="en-US" sz="900" i="1" dirty="0">
                <a:latin typeface="Comic Sans MS" panose="030F0702030302020204" pitchFamily="66" charset="0"/>
                <a:cs typeface="Times New Roman" panose="02020603050405020304" pitchFamily="18" charset="0"/>
              </a:rPr>
              <a:t>Streptococcus</a:t>
            </a:r>
          </a:p>
        </p:txBody>
      </p:sp>
      <p:sp>
        <p:nvSpPr>
          <p:cNvPr id="21" name="TextBox 20">
            <a:extLst>
              <a:ext uri="{FF2B5EF4-FFF2-40B4-BE49-F238E27FC236}">
                <a16:creationId xmlns:a16="http://schemas.microsoft.com/office/drawing/2014/main" id="{24DA6BA7-5FF6-A088-E25B-73EBBCF8B0E7}"/>
              </a:ext>
            </a:extLst>
          </p:cNvPr>
          <p:cNvSpPr txBox="1"/>
          <p:nvPr/>
        </p:nvSpPr>
        <p:spPr>
          <a:xfrm>
            <a:off x="265050" y="5395194"/>
            <a:ext cx="1459040" cy="6463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Sometimes when you have this you can stay home from school and eat ice cream</a:t>
            </a:r>
          </a:p>
        </p:txBody>
      </p:sp>
      <p:pic>
        <p:nvPicPr>
          <p:cNvPr id="22" name="Picture 21" descr="Screen Clipping">
            <a:extLst>
              <a:ext uri="{FF2B5EF4-FFF2-40B4-BE49-F238E27FC236}">
                <a16:creationId xmlns:a16="http://schemas.microsoft.com/office/drawing/2014/main" id="{2A9BF09E-3E1E-397E-BA84-F5FE727E05F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744367" y="5395194"/>
            <a:ext cx="463963" cy="757246"/>
          </a:xfrm>
          <a:prstGeom prst="rect">
            <a:avLst/>
          </a:prstGeom>
        </p:spPr>
      </p:pic>
      <p:sp>
        <p:nvSpPr>
          <p:cNvPr id="23" name="TextBox 22">
            <a:extLst>
              <a:ext uri="{FF2B5EF4-FFF2-40B4-BE49-F238E27FC236}">
                <a16:creationId xmlns:a16="http://schemas.microsoft.com/office/drawing/2014/main" id="{5A6AA6D4-990B-0B49-B5B4-EE05ADE79FC7}"/>
              </a:ext>
            </a:extLst>
          </p:cNvPr>
          <p:cNvSpPr txBox="1"/>
          <p:nvPr/>
        </p:nvSpPr>
        <p:spPr>
          <a:xfrm>
            <a:off x="269159" y="4579301"/>
            <a:ext cx="1400920" cy="6463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Lots of people catch this virus in the winter. Don’t forget the Kleenex </a:t>
            </a:r>
          </a:p>
        </p:txBody>
      </p:sp>
      <p:pic>
        <p:nvPicPr>
          <p:cNvPr id="24" name="Picture 23" descr="Screen Clipping">
            <a:extLst>
              <a:ext uri="{FF2B5EF4-FFF2-40B4-BE49-F238E27FC236}">
                <a16:creationId xmlns:a16="http://schemas.microsoft.com/office/drawing/2014/main" id="{6768CC87-2CFE-EFF9-251E-1353621184EB}"/>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070608" y="5410946"/>
            <a:ext cx="702464" cy="698308"/>
          </a:xfrm>
          <a:prstGeom prst="rect">
            <a:avLst/>
          </a:prstGeom>
        </p:spPr>
      </p:pic>
      <p:sp>
        <p:nvSpPr>
          <p:cNvPr id="25" name="TextBox 24">
            <a:extLst>
              <a:ext uri="{FF2B5EF4-FFF2-40B4-BE49-F238E27FC236}">
                <a16:creationId xmlns:a16="http://schemas.microsoft.com/office/drawing/2014/main" id="{773F2FFC-B04A-1EF4-DEC9-BC09291AB0D3}"/>
              </a:ext>
            </a:extLst>
          </p:cNvPr>
          <p:cNvSpPr txBox="1"/>
          <p:nvPr/>
        </p:nvSpPr>
        <p:spPr>
          <a:xfrm>
            <a:off x="3861978" y="5550558"/>
            <a:ext cx="880369" cy="369332"/>
          </a:xfrm>
          <a:prstGeom prst="rect">
            <a:avLst/>
          </a:prstGeom>
          <a:noFill/>
        </p:spPr>
        <p:txBody>
          <a:bodyPr wrap="none" rtlCol="0">
            <a:spAutoFit/>
          </a:bodyPr>
          <a:lstStyle/>
          <a:p>
            <a:pPr algn="ctr"/>
            <a:r>
              <a:rPr lang="en-US" sz="900" dirty="0">
                <a:latin typeface="Comic Sans MS" panose="030F0702030302020204" pitchFamily="66" charset="0"/>
                <a:cs typeface="Times New Roman" panose="02020603050405020304" pitchFamily="18" charset="0"/>
              </a:rPr>
              <a:t>Common Cold</a:t>
            </a:r>
          </a:p>
          <a:p>
            <a:pPr algn="ctr"/>
            <a:r>
              <a:rPr lang="en-US" sz="900" i="1" dirty="0">
                <a:latin typeface="Comic Sans MS" panose="030F0702030302020204" pitchFamily="66" charset="0"/>
                <a:cs typeface="Times New Roman" panose="02020603050405020304" pitchFamily="18" charset="0"/>
              </a:rPr>
              <a:t>Rhinovirus</a:t>
            </a:r>
          </a:p>
        </p:txBody>
      </p:sp>
      <p:pic>
        <p:nvPicPr>
          <p:cNvPr id="26" name="Picture 25" descr="Screen Clipping">
            <a:extLst>
              <a:ext uri="{FF2B5EF4-FFF2-40B4-BE49-F238E27FC236}">
                <a16:creationId xmlns:a16="http://schemas.microsoft.com/office/drawing/2014/main" id="{637D7668-C9D3-08A2-AAC8-9B6257B9B89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586788" y="4537668"/>
            <a:ext cx="722170" cy="690997"/>
          </a:xfrm>
          <a:prstGeom prst="rect">
            <a:avLst/>
          </a:prstGeom>
        </p:spPr>
      </p:pic>
      <p:pic>
        <p:nvPicPr>
          <p:cNvPr id="27" name="Picture 26" descr="Screen Clipping">
            <a:extLst>
              <a:ext uri="{FF2B5EF4-FFF2-40B4-BE49-F238E27FC236}">
                <a16:creationId xmlns:a16="http://schemas.microsoft.com/office/drawing/2014/main" id="{73A46EE4-90C5-BF82-BF19-9D2EB85C2B9A}"/>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580143" y="2705240"/>
            <a:ext cx="844674" cy="635168"/>
          </a:xfrm>
          <a:prstGeom prst="rect">
            <a:avLst/>
          </a:prstGeom>
        </p:spPr>
      </p:pic>
      <p:pic>
        <p:nvPicPr>
          <p:cNvPr id="28" name="Picture 27" descr="Screen Clipping">
            <a:extLst>
              <a:ext uri="{FF2B5EF4-FFF2-40B4-BE49-F238E27FC236}">
                <a16:creationId xmlns:a16="http://schemas.microsoft.com/office/drawing/2014/main" id="{A8B1CF5B-DBED-B604-EBD7-00096766FC1E}"/>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t="447" r="2669" b="-1"/>
          <a:stretch/>
        </p:blipFill>
        <p:spPr>
          <a:xfrm>
            <a:off x="2949819" y="642350"/>
            <a:ext cx="711189" cy="748323"/>
          </a:xfrm>
          <a:prstGeom prst="rect">
            <a:avLst/>
          </a:prstGeom>
        </p:spPr>
      </p:pic>
      <p:sp>
        <p:nvSpPr>
          <p:cNvPr id="29" name="TextBox 28">
            <a:extLst>
              <a:ext uri="{FF2B5EF4-FFF2-40B4-BE49-F238E27FC236}">
                <a16:creationId xmlns:a16="http://schemas.microsoft.com/office/drawing/2014/main" id="{E7ECD026-A38E-865C-8F4C-0E41AD76DD6F}"/>
              </a:ext>
            </a:extLst>
          </p:cNvPr>
          <p:cNvSpPr txBox="1"/>
          <p:nvPr/>
        </p:nvSpPr>
        <p:spPr>
          <a:xfrm>
            <a:off x="338954" y="2661304"/>
            <a:ext cx="1241190" cy="6463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Always remember to brush and floss your teeth to keep this guy away.</a:t>
            </a:r>
          </a:p>
        </p:txBody>
      </p:sp>
      <p:sp>
        <p:nvSpPr>
          <p:cNvPr id="30" name="TextBox 29">
            <a:extLst>
              <a:ext uri="{FF2B5EF4-FFF2-40B4-BE49-F238E27FC236}">
                <a16:creationId xmlns:a16="http://schemas.microsoft.com/office/drawing/2014/main" id="{7B85E975-DEEE-FCF2-C0FF-3283E48FA7F0}"/>
              </a:ext>
            </a:extLst>
          </p:cNvPr>
          <p:cNvSpPr txBox="1"/>
          <p:nvPr/>
        </p:nvSpPr>
        <p:spPr>
          <a:xfrm>
            <a:off x="3737507" y="700552"/>
            <a:ext cx="1216214" cy="507831"/>
          </a:xfrm>
          <a:prstGeom prst="rect">
            <a:avLst/>
          </a:prstGeom>
          <a:noFill/>
        </p:spPr>
        <p:txBody>
          <a:bodyPr wrap="square" rtlCol="0">
            <a:spAutoFit/>
          </a:bodyPr>
          <a:lstStyle/>
          <a:p>
            <a:pPr algn="ctr"/>
            <a:r>
              <a:rPr lang="en-US" sz="900" dirty="0">
                <a:latin typeface="Comic Sans MS" panose="030F0702030302020204" pitchFamily="66" charset="0"/>
                <a:cs typeface="Times New Roman" panose="02020603050405020304" pitchFamily="18" charset="0"/>
              </a:rPr>
              <a:t>Bad Breath</a:t>
            </a:r>
          </a:p>
          <a:p>
            <a:pPr algn="ctr"/>
            <a:r>
              <a:rPr lang="en-US" sz="900" i="1" dirty="0" err="1">
                <a:latin typeface="Comic Sans MS" panose="030F0702030302020204" pitchFamily="66" charset="0"/>
                <a:cs typeface="Times New Roman" panose="02020603050405020304" pitchFamily="18" charset="0"/>
              </a:rPr>
              <a:t>Porphyromonas</a:t>
            </a:r>
            <a:r>
              <a:rPr lang="en-US" sz="900" i="1" dirty="0">
                <a:latin typeface="Comic Sans MS" panose="030F0702030302020204" pitchFamily="66" charset="0"/>
                <a:cs typeface="Times New Roman" panose="02020603050405020304" pitchFamily="18" charset="0"/>
              </a:rPr>
              <a:t> </a:t>
            </a:r>
            <a:r>
              <a:rPr lang="en-US" sz="900" i="1" dirty="0" err="1">
                <a:latin typeface="Comic Sans MS" panose="030F0702030302020204" pitchFamily="66" charset="0"/>
                <a:cs typeface="Times New Roman" panose="02020603050405020304" pitchFamily="18" charset="0"/>
              </a:rPr>
              <a:t>Gingivalis</a:t>
            </a:r>
            <a:endParaRPr lang="en-US" sz="900" i="1" dirty="0">
              <a:latin typeface="Comic Sans MS" panose="030F0702030302020204" pitchFamily="66" charset="0"/>
              <a:cs typeface="Times New Roman" panose="02020603050405020304" pitchFamily="18" charset="0"/>
            </a:endParaRPr>
          </a:p>
        </p:txBody>
      </p:sp>
      <p:sp>
        <p:nvSpPr>
          <p:cNvPr id="31" name="TextBox 30">
            <a:extLst>
              <a:ext uri="{FF2B5EF4-FFF2-40B4-BE49-F238E27FC236}">
                <a16:creationId xmlns:a16="http://schemas.microsoft.com/office/drawing/2014/main" id="{96CFC7A9-14CE-B374-C11A-62B5B0253F4B}"/>
              </a:ext>
            </a:extLst>
          </p:cNvPr>
          <p:cNvSpPr txBox="1"/>
          <p:nvPr/>
        </p:nvSpPr>
        <p:spPr>
          <a:xfrm>
            <a:off x="2306805" y="624153"/>
            <a:ext cx="269626" cy="230832"/>
          </a:xfrm>
          <a:prstGeom prst="rect">
            <a:avLst/>
          </a:prstGeom>
          <a:noFill/>
        </p:spPr>
        <p:txBody>
          <a:bodyPr wrap="none" rtlCol="0">
            <a:spAutoFit/>
          </a:bodyPr>
          <a:lstStyle/>
          <a:p>
            <a:r>
              <a:rPr lang="en-US" sz="900" dirty="0">
                <a:latin typeface="Comic Sans MS" panose="030F0702030302020204" pitchFamily="66" charset="0"/>
              </a:rPr>
              <a:t>A</a:t>
            </a:r>
          </a:p>
        </p:txBody>
      </p:sp>
      <p:sp>
        <p:nvSpPr>
          <p:cNvPr id="32" name="TextBox 31">
            <a:extLst>
              <a:ext uri="{FF2B5EF4-FFF2-40B4-BE49-F238E27FC236}">
                <a16:creationId xmlns:a16="http://schemas.microsoft.com/office/drawing/2014/main" id="{0B20273B-1758-A6FD-3F1A-4B1D0E0D5109}"/>
              </a:ext>
            </a:extLst>
          </p:cNvPr>
          <p:cNvSpPr txBox="1"/>
          <p:nvPr/>
        </p:nvSpPr>
        <p:spPr>
          <a:xfrm>
            <a:off x="2303721" y="1686728"/>
            <a:ext cx="256802" cy="230832"/>
          </a:xfrm>
          <a:prstGeom prst="rect">
            <a:avLst/>
          </a:prstGeom>
          <a:noFill/>
        </p:spPr>
        <p:txBody>
          <a:bodyPr wrap="none" rtlCol="0">
            <a:spAutoFit/>
          </a:bodyPr>
          <a:lstStyle/>
          <a:p>
            <a:r>
              <a:rPr lang="en-US" sz="900" dirty="0">
                <a:latin typeface="Comic Sans MS" panose="030F0702030302020204" pitchFamily="66" charset="0"/>
              </a:rPr>
              <a:t>B</a:t>
            </a:r>
          </a:p>
        </p:txBody>
      </p:sp>
      <p:sp>
        <p:nvSpPr>
          <p:cNvPr id="33" name="TextBox 32">
            <a:extLst>
              <a:ext uri="{FF2B5EF4-FFF2-40B4-BE49-F238E27FC236}">
                <a16:creationId xmlns:a16="http://schemas.microsoft.com/office/drawing/2014/main" id="{90B14CCC-DBE0-DD19-ABD0-7C072F53589F}"/>
              </a:ext>
            </a:extLst>
          </p:cNvPr>
          <p:cNvSpPr txBox="1"/>
          <p:nvPr/>
        </p:nvSpPr>
        <p:spPr>
          <a:xfrm>
            <a:off x="2315595" y="2680980"/>
            <a:ext cx="253596" cy="230832"/>
          </a:xfrm>
          <a:prstGeom prst="rect">
            <a:avLst/>
          </a:prstGeom>
          <a:noFill/>
        </p:spPr>
        <p:txBody>
          <a:bodyPr wrap="none" rtlCol="0">
            <a:spAutoFit/>
          </a:bodyPr>
          <a:lstStyle/>
          <a:p>
            <a:r>
              <a:rPr lang="en-US" sz="900" dirty="0">
                <a:latin typeface="Comic Sans MS" panose="030F0702030302020204" pitchFamily="66" charset="0"/>
              </a:rPr>
              <a:t>C</a:t>
            </a:r>
          </a:p>
        </p:txBody>
      </p:sp>
      <p:sp>
        <p:nvSpPr>
          <p:cNvPr id="34" name="TextBox 33">
            <a:extLst>
              <a:ext uri="{FF2B5EF4-FFF2-40B4-BE49-F238E27FC236}">
                <a16:creationId xmlns:a16="http://schemas.microsoft.com/office/drawing/2014/main" id="{DA9ACA51-8037-270C-809D-8828810A3C86}"/>
              </a:ext>
            </a:extLst>
          </p:cNvPr>
          <p:cNvSpPr txBox="1"/>
          <p:nvPr/>
        </p:nvSpPr>
        <p:spPr>
          <a:xfrm>
            <a:off x="2323844" y="3533068"/>
            <a:ext cx="268022" cy="230832"/>
          </a:xfrm>
          <a:prstGeom prst="rect">
            <a:avLst/>
          </a:prstGeom>
          <a:noFill/>
        </p:spPr>
        <p:txBody>
          <a:bodyPr wrap="none" rtlCol="0">
            <a:spAutoFit/>
          </a:bodyPr>
          <a:lstStyle/>
          <a:p>
            <a:r>
              <a:rPr lang="en-US" sz="900" dirty="0">
                <a:latin typeface="Comic Sans MS" panose="030F0702030302020204" pitchFamily="66" charset="0"/>
              </a:rPr>
              <a:t>D</a:t>
            </a:r>
          </a:p>
        </p:txBody>
      </p:sp>
      <p:sp>
        <p:nvSpPr>
          <p:cNvPr id="35" name="TextBox 34">
            <a:extLst>
              <a:ext uri="{FF2B5EF4-FFF2-40B4-BE49-F238E27FC236}">
                <a16:creationId xmlns:a16="http://schemas.microsoft.com/office/drawing/2014/main" id="{E5EDD3A4-EEB1-5B0C-6BF1-6AE343A0A4F3}"/>
              </a:ext>
            </a:extLst>
          </p:cNvPr>
          <p:cNvSpPr txBox="1"/>
          <p:nvPr/>
        </p:nvSpPr>
        <p:spPr>
          <a:xfrm>
            <a:off x="2317367" y="4398669"/>
            <a:ext cx="256802" cy="230832"/>
          </a:xfrm>
          <a:prstGeom prst="rect">
            <a:avLst/>
          </a:prstGeom>
          <a:noFill/>
        </p:spPr>
        <p:txBody>
          <a:bodyPr wrap="none" rtlCol="0">
            <a:spAutoFit/>
          </a:bodyPr>
          <a:lstStyle/>
          <a:p>
            <a:r>
              <a:rPr lang="en-US" sz="900" dirty="0">
                <a:latin typeface="Comic Sans MS" panose="030F0702030302020204" pitchFamily="66" charset="0"/>
              </a:rPr>
              <a:t>E</a:t>
            </a:r>
          </a:p>
        </p:txBody>
      </p:sp>
      <p:sp>
        <p:nvSpPr>
          <p:cNvPr id="36" name="TextBox 35">
            <a:extLst>
              <a:ext uri="{FF2B5EF4-FFF2-40B4-BE49-F238E27FC236}">
                <a16:creationId xmlns:a16="http://schemas.microsoft.com/office/drawing/2014/main" id="{F811342D-B3DB-E95E-D44C-76F9900EC4FA}"/>
              </a:ext>
            </a:extLst>
          </p:cNvPr>
          <p:cNvSpPr txBox="1"/>
          <p:nvPr/>
        </p:nvSpPr>
        <p:spPr>
          <a:xfrm>
            <a:off x="2315652" y="5378261"/>
            <a:ext cx="179885" cy="230832"/>
          </a:xfrm>
          <a:prstGeom prst="rect">
            <a:avLst/>
          </a:prstGeom>
          <a:noFill/>
        </p:spPr>
        <p:txBody>
          <a:bodyPr wrap="square" rtlCol="0">
            <a:spAutoFit/>
          </a:bodyPr>
          <a:lstStyle/>
          <a:p>
            <a:r>
              <a:rPr lang="en-US" sz="900" dirty="0">
                <a:latin typeface="Comic Sans MS" panose="030F0702030302020204" pitchFamily="66" charset="0"/>
              </a:rPr>
              <a:t>F</a:t>
            </a:r>
          </a:p>
        </p:txBody>
      </p:sp>
      <p:sp>
        <p:nvSpPr>
          <p:cNvPr id="37" name="TextBox 36">
            <a:extLst>
              <a:ext uri="{FF2B5EF4-FFF2-40B4-BE49-F238E27FC236}">
                <a16:creationId xmlns:a16="http://schemas.microsoft.com/office/drawing/2014/main" id="{8B6A7769-E170-6379-BAFC-EF3B961EACEB}"/>
              </a:ext>
            </a:extLst>
          </p:cNvPr>
          <p:cNvSpPr txBox="1"/>
          <p:nvPr/>
        </p:nvSpPr>
        <p:spPr>
          <a:xfrm>
            <a:off x="2660021" y="624153"/>
            <a:ext cx="235962" cy="230832"/>
          </a:xfrm>
          <a:prstGeom prst="rect">
            <a:avLst/>
          </a:prstGeom>
          <a:noFill/>
        </p:spPr>
        <p:txBody>
          <a:bodyPr wrap="none" rtlCol="0">
            <a:spAutoFit/>
          </a:bodyPr>
          <a:lstStyle/>
          <a:p>
            <a:r>
              <a:rPr lang="en-US" sz="900" dirty="0">
                <a:latin typeface="Comic Sans MS" panose="030F0702030302020204" pitchFamily="66" charset="0"/>
              </a:rPr>
              <a:t>1</a:t>
            </a:r>
          </a:p>
        </p:txBody>
      </p:sp>
      <p:sp>
        <p:nvSpPr>
          <p:cNvPr id="38" name="TextBox 37">
            <a:extLst>
              <a:ext uri="{FF2B5EF4-FFF2-40B4-BE49-F238E27FC236}">
                <a16:creationId xmlns:a16="http://schemas.microsoft.com/office/drawing/2014/main" id="{F8F895CE-BCAF-F229-54B8-4AFFC75D9E32}"/>
              </a:ext>
            </a:extLst>
          </p:cNvPr>
          <p:cNvSpPr txBox="1"/>
          <p:nvPr/>
        </p:nvSpPr>
        <p:spPr>
          <a:xfrm>
            <a:off x="2656937" y="1686728"/>
            <a:ext cx="255198" cy="230832"/>
          </a:xfrm>
          <a:prstGeom prst="rect">
            <a:avLst/>
          </a:prstGeom>
          <a:noFill/>
        </p:spPr>
        <p:txBody>
          <a:bodyPr wrap="none" rtlCol="0">
            <a:spAutoFit/>
          </a:bodyPr>
          <a:lstStyle/>
          <a:p>
            <a:r>
              <a:rPr lang="en-US" sz="900" dirty="0">
                <a:latin typeface="Comic Sans MS" panose="030F0702030302020204" pitchFamily="66" charset="0"/>
              </a:rPr>
              <a:t>2</a:t>
            </a:r>
          </a:p>
        </p:txBody>
      </p:sp>
      <p:sp>
        <p:nvSpPr>
          <p:cNvPr id="39" name="TextBox 38">
            <a:extLst>
              <a:ext uri="{FF2B5EF4-FFF2-40B4-BE49-F238E27FC236}">
                <a16:creationId xmlns:a16="http://schemas.microsoft.com/office/drawing/2014/main" id="{BF448BEE-4440-2CFF-9D29-D5CD8DC626B1}"/>
              </a:ext>
            </a:extLst>
          </p:cNvPr>
          <p:cNvSpPr txBox="1"/>
          <p:nvPr/>
        </p:nvSpPr>
        <p:spPr>
          <a:xfrm>
            <a:off x="2668811" y="2680980"/>
            <a:ext cx="255198" cy="230832"/>
          </a:xfrm>
          <a:prstGeom prst="rect">
            <a:avLst/>
          </a:prstGeom>
          <a:noFill/>
        </p:spPr>
        <p:txBody>
          <a:bodyPr wrap="none" rtlCol="0">
            <a:spAutoFit/>
          </a:bodyPr>
          <a:lstStyle/>
          <a:p>
            <a:r>
              <a:rPr lang="en-US" sz="900" dirty="0">
                <a:latin typeface="Comic Sans MS" panose="030F0702030302020204" pitchFamily="66" charset="0"/>
              </a:rPr>
              <a:t>3</a:t>
            </a:r>
          </a:p>
        </p:txBody>
      </p:sp>
      <p:sp>
        <p:nvSpPr>
          <p:cNvPr id="40" name="TextBox 39">
            <a:extLst>
              <a:ext uri="{FF2B5EF4-FFF2-40B4-BE49-F238E27FC236}">
                <a16:creationId xmlns:a16="http://schemas.microsoft.com/office/drawing/2014/main" id="{30D7D0B1-5C6D-5E00-AFFE-21E1E30363CD}"/>
              </a:ext>
            </a:extLst>
          </p:cNvPr>
          <p:cNvSpPr txBox="1"/>
          <p:nvPr/>
        </p:nvSpPr>
        <p:spPr>
          <a:xfrm>
            <a:off x="2677060" y="3533068"/>
            <a:ext cx="255198" cy="230832"/>
          </a:xfrm>
          <a:prstGeom prst="rect">
            <a:avLst/>
          </a:prstGeom>
          <a:noFill/>
        </p:spPr>
        <p:txBody>
          <a:bodyPr wrap="none" rtlCol="0">
            <a:spAutoFit/>
          </a:bodyPr>
          <a:lstStyle/>
          <a:p>
            <a:r>
              <a:rPr lang="en-US" sz="900" dirty="0">
                <a:latin typeface="Comic Sans MS" panose="030F0702030302020204" pitchFamily="66" charset="0"/>
              </a:rPr>
              <a:t>4</a:t>
            </a:r>
          </a:p>
        </p:txBody>
      </p:sp>
      <p:sp>
        <p:nvSpPr>
          <p:cNvPr id="41" name="TextBox 40">
            <a:extLst>
              <a:ext uri="{FF2B5EF4-FFF2-40B4-BE49-F238E27FC236}">
                <a16:creationId xmlns:a16="http://schemas.microsoft.com/office/drawing/2014/main" id="{394511D7-F7BE-7AA6-DCE9-68048918E0F4}"/>
              </a:ext>
            </a:extLst>
          </p:cNvPr>
          <p:cNvSpPr txBox="1"/>
          <p:nvPr/>
        </p:nvSpPr>
        <p:spPr>
          <a:xfrm>
            <a:off x="2670583" y="4398669"/>
            <a:ext cx="255198" cy="230832"/>
          </a:xfrm>
          <a:prstGeom prst="rect">
            <a:avLst/>
          </a:prstGeom>
          <a:noFill/>
        </p:spPr>
        <p:txBody>
          <a:bodyPr wrap="none" rtlCol="0">
            <a:spAutoFit/>
          </a:bodyPr>
          <a:lstStyle/>
          <a:p>
            <a:r>
              <a:rPr lang="en-US" sz="900" dirty="0">
                <a:latin typeface="Comic Sans MS" panose="030F0702030302020204" pitchFamily="66" charset="0"/>
              </a:rPr>
              <a:t>5</a:t>
            </a:r>
          </a:p>
        </p:txBody>
      </p:sp>
      <p:sp>
        <p:nvSpPr>
          <p:cNvPr id="42" name="TextBox 41">
            <a:extLst>
              <a:ext uri="{FF2B5EF4-FFF2-40B4-BE49-F238E27FC236}">
                <a16:creationId xmlns:a16="http://schemas.microsoft.com/office/drawing/2014/main" id="{E2482ABF-834D-B106-49FB-CC415FDAE2B3}"/>
              </a:ext>
            </a:extLst>
          </p:cNvPr>
          <p:cNvSpPr txBox="1"/>
          <p:nvPr/>
        </p:nvSpPr>
        <p:spPr>
          <a:xfrm>
            <a:off x="2668868" y="5378261"/>
            <a:ext cx="179885" cy="230832"/>
          </a:xfrm>
          <a:prstGeom prst="rect">
            <a:avLst/>
          </a:prstGeom>
          <a:noFill/>
        </p:spPr>
        <p:txBody>
          <a:bodyPr wrap="square" rtlCol="0">
            <a:spAutoFit/>
          </a:bodyPr>
          <a:lstStyle/>
          <a:p>
            <a:r>
              <a:rPr lang="en-US" sz="900" dirty="0">
                <a:latin typeface="Comic Sans MS" panose="030F0702030302020204" pitchFamily="66" charset="0"/>
              </a:rPr>
              <a:t>6</a:t>
            </a:r>
          </a:p>
        </p:txBody>
      </p:sp>
      <p:pic>
        <p:nvPicPr>
          <p:cNvPr id="43" name="Picture 2" descr="GIANTmicrobes">
            <a:extLst>
              <a:ext uri="{FF2B5EF4-FFF2-40B4-BE49-F238E27FC236}">
                <a16:creationId xmlns:a16="http://schemas.microsoft.com/office/drawing/2014/main" id="{80B5766D-F595-DD5E-C1C5-DBD8131F543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1663" y="6048632"/>
            <a:ext cx="803712" cy="588816"/>
          </a:xfrm>
          <a:prstGeom prst="rect">
            <a:avLst/>
          </a:prstGeom>
          <a:noFill/>
          <a:extLst>
            <a:ext uri="{909E8E84-426E-40DD-AFC4-6F175D3DCCD1}">
              <a14:hiddenFill xmlns:a14="http://schemas.microsoft.com/office/drawing/2010/main">
                <a:solidFill>
                  <a:srgbClr val="FFFFFF"/>
                </a:solidFill>
              </a14:hiddenFill>
            </a:ext>
          </a:extLst>
        </p:spPr>
      </p:pic>
      <p:sp>
        <p:nvSpPr>
          <p:cNvPr id="44" name="Content Placeholder 3">
            <a:extLst>
              <a:ext uri="{FF2B5EF4-FFF2-40B4-BE49-F238E27FC236}">
                <a16:creationId xmlns:a16="http://schemas.microsoft.com/office/drawing/2014/main" id="{EEFAAD86-D6E1-2E11-C767-228E6BD4A007}"/>
              </a:ext>
            </a:extLst>
          </p:cNvPr>
          <p:cNvSpPr txBox="1">
            <a:spLocks/>
          </p:cNvSpPr>
          <p:nvPr/>
        </p:nvSpPr>
        <p:spPr>
          <a:xfrm>
            <a:off x="5597235" y="1974859"/>
            <a:ext cx="6313601" cy="26655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400" dirty="0">
                <a:latin typeface="Comic Sans MS" panose="030F0702030302020204" pitchFamily="66" charset="0"/>
              </a:rPr>
              <a:t>Work with a friend to see if you can connect the toy microbes on the left to the actual picture on the right.</a:t>
            </a:r>
          </a:p>
          <a:p>
            <a:pPr marL="0" indent="0" algn="ctr">
              <a:lnSpc>
                <a:spcPct val="150000"/>
              </a:lnSpc>
              <a:buFont typeface="Arial" panose="020B0604020202020204" pitchFamily="34" charset="0"/>
              <a:buNone/>
            </a:pPr>
            <a:endParaRPr lang="en-US" sz="2400" dirty="0">
              <a:latin typeface="Comic Sans MS" panose="030F0702030302020204" pitchFamily="66" charset="0"/>
            </a:endParaRPr>
          </a:p>
          <a:p>
            <a:pPr marL="0" indent="0" algn="ctr">
              <a:lnSpc>
                <a:spcPct val="150000"/>
              </a:lnSpc>
              <a:buFont typeface="Arial" panose="020B0604020202020204" pitchFamily="34" charset="0"/>
              <a:buNone/>
            </a:pPr>
            <a:r>
              <a:rPr lang="en-US" sz="2400" dirty="0">
                <a:latin typeface="Comic Sans MS" panose="030F0702030302020204" pitchFamily="66" charset="0"/>
              </a:rPr>
              <a:t>Look at the shape and color of the microbe in addition to reading the description. </a:t>
            </a:r>
          </a:p>
        </p:txBody>
      </p:sp>
    </p:spTree>
    <p:extLst>
      <p:ext uri="{BB962C8B-B14F-4D97-AF65-F5344CB8AC3E}">
        <p14:creationId xmlns:p14="http://schemas.microsoft.com/office/powerpoint/2010/main" val="852777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3" name="Content Placeholder 3">
            <a:extLst>
              <a:ext uri="{FF2B5EF4-FFF2-40B4-BE49-F238E27FC236}">
                <a16:creationId xmlns:a16="http://schemas.microsoft.com/office/drawing/2014/main" id="{3937036A-4B7B-243F-A555-A0987207174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grpSp>
        <p:nvGrpSpPr>
          <p:cNvPr id="4" name="Group 3">
            <a:extLst>
              <a:ext uri="{FF2B5EF4-FFF2-40B4-BE49-F238E27FC236}">
                <a16:creationId xmlns:a16="http://schemas.microsoft.com/office/drawing/2014/main" id="{FFEB2835-CFE9-84F3-F6BB-3B24E2FA3078}"/>
              </a:ext>
              <a:ext uri="{C183D7F6-B498-43B3-948B-1728B52AA6E4}">
                <adec:decorative xmlns:adec="http://schemas.microsoft.com/office/drawing/2017/decorative" val="1"/>
              </a:ext>
            </a:extLst>
          </p:cNvPr>
          <p:cNvGrpSpPr/>
          <p:nvPr/>
        </p:nvGrpSpPr>
        <p:grpSpPr>
          <a:xfrm>
            <a:off x="1578386" y="1377588"/>
            <a:ext cx="9872978" cy="4816735"/>
            <a:chOff x="5647628" y="591158"/>
            <a:chExt cx="9302490" cy="2615405"/>
          </a:xfrm>
        </p:grpSpPr>
        <p:grpSp>
          <p:nvGrpSpPr>
            <p:cNvPr id="5" name="Group 4">
              <a:extLst>
                <a:ext uri="{FF2B5EF4-FFF2-40B4-BE49-F238E27FC236}">
                  <a16:creationId xmlns:a16="http://schemas.microsoft.com/office/drawing/2014/main" id="{95772673-3539-F47C-2F23-18AC7B18F910}"/>
                </a:ext>
              </a:extLst>
            </p:cNvPr>
            <p:cNvGrpSpPr/>
            <p:nvPr/>
          </p:nvGrpSpPr>
          <p:grpSpPr>
            <a:xfrm>
              <a:off x="5647628" y="591158"/>
              <a:ext cx="9302490" cy="2615405"/>
              <a:chOff x="5138889" y="657954"/>
              <a:chExt cx="9302490" cy="2615405"/>
            </a:xfrm>
          </p:grpSpPr>
          <p:sp>
            <p:nvSpPr>
              <p:cNvPr id="8" name="Rectangle: Rounded Corners 7">
                <a:extLst>
                  <a:ext uri="{FF2B5EF4-FFF2-40B4-BE49-F238E27FC236}">
                    <a16:creationId xmlns:a16="http://schemas.microsoft.com/office/drawing/2014/main" id="{B270562C-04E0-83ED-314E-F36B000AC5C3}"/>
                  </a:ext>
                </a:extLst>
              </p:cNvPr>
              <p:cNvSpPr/>
              <p:nvPr/>
            </p:nvSpPr>
            <p:spPr>
              <a:xfrm>
                <a:off x="5483376" y="657954"/>
                <a:ext cx="776743" cy="333424"/>
              </a:xfrm>
              <a:prstGeom prst="roundRect">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71C171F-C1E6-463E-DC8F-458131898136}"/>
                  </a:ext>
                </a:extLst>
              </p:cNvPr>
              <p:cNvSpPr/>
              <p:nvPr/>
            </p:nvSpPr>
            <p:spPr>
              <a:xfrm>
                <a:off x="5138889" y="921433"/>
                <a:ext cx="9302490" cy="2351926"/>
              </a:xfrm>
              <a:prstGeom prst="roundRect">
                <a:avLst>
                  <a:gd name="adj" fmla="val 6755"/>
                </a:avLst>
              </a:prstGeom>
              <a:solidFill>
                <a:srgbClr val="FFFBF2"/>
              </a:solidFill>
              <a:ln>
                <a:solidFill>
                  <a:srgbClr val="FFD7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CE3130A3-59B9-EC58-5F63-B0581B658A11}"/>
                  </a:ext>
                </a:extLst>
              </p:cNvPr>
              <p:cNvSpPr/>
              <p:nvPr/>
            </p:nvSpPr>
            <p:spPr>
              <a:xfrm>
                <a:off x="5478925" y="873592"/>
                <a:ext cx="776743" cy="333424"/>
              </a:xfrm>
              <a:prstGeom prst="roundRect">
                <a:avLst/>
              </a:prstGeom>
              <a:solidFill>
                <a:srgbClr val="FFFB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0C5B3E10-9128-831F-599D-0A74D3CC30A6}"/>
                </a:ext>
              </a:extLst>
            </p:cNvPr>
            <p:cNvPicPr>
              <a:picLocks noChangeAspect="1"/>
            </p:cNvPicPr>
            <p:nvPr/>
          </p:nvPicPr>
          <p:blipFill rotWithShape="1">
            <a:blip r:embed="rId3">
              <a:extLst>
                <a:ext uri="{28A0092B-C50C-407E-A947-70E740481C1C}">
                  <a14:useLocalDpi xmlns:a14="http://schemas.microsoft.com/office/drawing/2010/main" val="0"/>
                </a:ext>
              </a:extLst>
            </a:blip>
            <a:srcRect t="-1385"/>
            <a:stretch/>
          </p:blipFill>
          <p:spPr>
            <a:xfrm>
              <a:off x="6083363" y="612551"/>
              <a:ext cx="546166" cy="278627"/>
            </a:xfrm>
            <a:prstGeom prst="rect">
              <a:avLst/>
            </a:prstGeom>
          </p:spPr>
        </p:pic>
      </p:grpSp>
      <p:pic>
        <p:nvPicPr>
          <p:cNvPr id="11" name="Graphic 10">
            <a:extLst>
              <a:ext uri="{FF2B5EF4-FFF2-40B4-BE49-F238E27FC236}">
                <a16:creationId xmlns:a16="http://schemas.microsoft.com/office/drawing/2014/main" id="{F2140F6B-10A0-9FE1-60DA-9812EF0162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83270">
            <a:off x="618707" y="1146642"/>
            <a:ext cx="1270161" cy="1302452"/>
          </a:xfrm>
          <a:prstGeom prst="rect">
            <a:avLst/>
          </a:prstGeom>
        </p:spPr>
      </p:pic>
      <p:sp>
        <p:nvSpPr>
          <p:cNvPr id="12" name="TextBox 11">
            <a:extLst>
              <a:ext uri="{FF2B5EF4-FFF2-40B4-BE49-F238E27FC236}">
                <a16:creationId xmlns:a16="http://schemas.microsoft.com/office/drawing/2014/main" id="{78AB8EF1-E2F6-DC8F-1B45-FA47C32D5275}"/>
              </a:ext>
            </a:extLst>
          </p:cNvPr>
          <p:cNvSpPr txBox="1"/>
          <p:nvPr/>
        </p:nvSpPr>
        <p:spPr>
          <a:xfrm>
            <a:off x="1698381" y="2125262"/>
            <a:ext cx="9632988" cy="3826945"/>
          </a:xfrm>
          <a:prstGeom prst="rect">
            <a:avLst/>
          </a:prstGeom>
          <a:noFill/>
        </p:spPr>
        <p:txBody>
          <a:bodyPr wrap="square" rtlCol="0">
            <a:spAutoFit/>
          </a:bodyPr>
          <a:lstStyle/>
          <a:p>
            <a:pPr>
              <a:lnSpc>
                <a:spcPct val="150000"/>
              </a:lnSpc>
              <a:spcAft>
                <a:spcPts val="1200"/>
              </a:spcAft>
            </a:pPr>
            <a:r>
              <a:rPr lang="en-US" sz="2400" b="1" dirty="0">
                <a:solidFill>
                  <a:schemeClr val="accent6">
                    <a:lumMod val="75000"/>
                  </a:schemeClr>
                </a:solidFill>
                <a:latin typeface="Comic Sans MS" panose="030F0702030302020204" pitchFamily="66" charset="0"/>
              </a:rPr>
              <a:t>Microbe-based energy generation and storage</a:t>
            </a:r>
          </a:p>
          <a:p>
            <a:pPr>
              <a:lnSpc>
                <a:spcPct val="150000"/>
              </a:lnSpc>
              <a:spcAft>
                <a:spcPts val="2400"/>
              </a:spcAft>
            </a:pPr>
            <a:r>
              <a:rPr lang="en-US" sz="2000" dirty="0">
                <a:latin typeface="Comic Sans MS" panose="030F0702030302020204" pitchFamily="66" charset="0"/>
              </a:rPr>
              <a:t>Microbial fuel cells use bacteria to digest food waste and sewage to create electrical energy and clean water. This technology is used today in many applications, including cleaning up the water used in wastewater treatment plants and breweries.</a:t>
            </a:r>
          </a:p>
          <a:p>
            <a:pPr>
              <a:lnSpc>
                <a:spcPct val="150000"/>
              </a:lnSpc>
              <a:spcAft>
                <a:spcPts val="1218"/>
              </a:spcAft>
            </a:pPr>
            <a:r>
              <a:rPr lang="en-US" sz="2000" dirty="0">
                <a:latin typeface="Comic Sans MS" panose="030F0702030302020204" pitchFamily="66" charset="0"/>
              </a:rPr>
              <a:t>This ability comes from a special group of microbes who don’t need oxygen to live—they are called </a:t>
            </a:r>
            <a:r>
              <a:rPr lang="en-US" sz="2000" b="1" dirty="0">
                <a:latin typeface="Comic Sans MS" panose="030F0702030302020204" pitchFamily="66" charset="0"/>
              </a:rPr>
              <a:t>Anaerobic Microbes.</a:t>
            </a:r>
            <a:endParaRPr lang="en-US" sz="2000" dirty="0">
              <a:latin typeface="Comic Sans MS" panose="030F0702030302020204" pitchFamily="66" charset="0"/>
            </a:endParaRPr>
          </a:p>
        </p:txBody>
      </p:sp>
    </p:spTree>
    <p:extLst>
      <p:ext uri="{BB962C8B-B14F-4D97-AF65-F5344CB8AC3E}">
        <p14:creationId xmlns:p14="http://schemas.microsoft.com/office/powerpoint/2010/main" val="3847737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053F50-7105-E696-F8EF-E49D3D80C6FF}"/>
              </a:ext>
            </a:extLst>
          </p:cNvPr>
          <p:cNvSpPr txBox="1"/>
          <p:nvPr/>
        </p:nvSpPr>
        <p:spPr>
          <a:xfrm>
            <a:off x="318353" y="182103"/>
            <a:ext cx="11627883" cy="646331"/>
          </a:xfrm>
          <a:prstGeom prst="rect">
            <a:avLst/>
          </a:prstGeom>
          <a:noFill/>
        </p:spPr>
        <p:txBody>
          <a:bodyPr wrap="square" rtlCol="0">
            <a:spAutoFit/>
          </a:bodyPr>
          <a:lstStyle/>
          <a:p>
            <a:pPr algn="ctr"/>
            <a:r>
              <a:rPr lang="en-US" sz="3600" b="1" dirty="0">
                <a:latin typeface="+mj-lt"/>
              </a:rPr>
              <a:t>Session 5  </a:t>
            </a:r>
          </a:p>
        </p:txBody>
      </p:sp>
      <p:sp>
        <p:nvSpPr>
          <p:cNvPr id="6" name="Content Placeholder 3">
            <a:extLst>
              <a:ext uri="{FF2B5EF4-FFF2-40B4-BE49-F238E27FC236}">
                <a16:creationId xmlns:a16="http://schemas.microsoft.com/office/drawing/2014/main" id="{D34645A9-2222-DA8F-8622-0A0B4C2AC44A}"/>
              </a:ext>
            </a:extLst>
          </p:cNvPr>
          <p:cNvSpPr txBox="1">
            <a:spLocks/>
          </p:cNvSpPr>
          <p:nvPr/>
        </p:nvSpPr>
        <p:spPr>
          <a:xfrm>
            <a:off x="820064" y="2052562"/>
            <a:ext cx="10624457" cy="24254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Comic Sans MS" panose="030F0702030302020204" pitchFamily="66" charset="0"/>
              </a:rPr>
              <a:t>Aerobic vs. Anaerobic</a:t>
            </a:r>
          </a:p>
          <a:p>
            <a:pPr marL="193199" lvl="1" indent="0">
              <a:buNone/>
            </a:pPr>
            <a:endParaRPr lang="en-US" sz="1186" dirty="0">
              <a:latin typeface="Times New Roman" panose="02020603050405020304" pitchFamily="18" charset="0"/>
              <a:cs typeface="Times New Roman" panose="02020603050405020304" pitchFamily="18" charset="0"/>
            </a:endParaRPr>
          </a:p>
          <a:p>
            <a:pPr marL="193199" lvl="1" indent="0">
              <a:lnSpc>
                <a:spcPct val="200000"/>
              </a:lnSpc>
              <a:buNone/>
            </a:pPr>
            <a:r>
              <a:rPr lang="en-US" sz="2000" dirty="0">
                <a:latin typeface="Comic Sans MS" panose="030F0702030302020204" pitchFamily="66" charset="0"/>
                <a:cs typeface="Times New Roman" panose="02020603050405020304" pitchFamily="18" charset="0"/>
              </a:rPr>
              <a:t>Aerobic microbes need oxygen to help breakdown food and pull energy out it.</a:t>
            </a:r>
          </a:p>
          <a:p>
            <a:pPr marL="193199" lvl="1" indent="0">
              <a:lnSpc>
                <a:spcPct val="200000"/>
              </a:lnSpc>
              <a:buNone/>
            </a:pPr>
            <a:r>
              <a:rPr lang="en-US" sz="2000" dirty="0">
                <a:latin typeface="Comic Sans MS" panose="030F0702030302020204" pitchFamily="66" charset="0"/>
                <a:cs typeface="Times New Roman" panose="02020603050405020304" pitchFamily="18" charset="0"/>
              </a:rPr>
              <a:t>Anaerobic microbes are able to get energy from food without the help of oxygen. </a:t>
            </a:r>
          </a:p>
          <a:p>
            <a:pPr marL="0" indent="0" algn="ctr">
              <a:buFont typeface="Arial" panose="020B0604020202020204" pitchFamily="34" charset="0"/>
              <a:buNone/>
            </a:pPr>
            <a:endParaRPr lang="en-US" sz="2400" b="1" dirty="0">
              <a:latin typeface="Comic Sans MS" panose="030F0702030302020204" pitchFamily="66" charset="0"/>
            </a:endParaRPr>
          </a:p>
        </p:txBody>
      </p:sp>
      <p:sp>
        <p:nvSpPr>
          <p:cNvPr id="3" name="Content Placeholder 3">
            <a:extLst>
              <a:ext uri="{FF2B5EF4-FFF2-40B4-BE49-F238E27FC236}">
                <a16:creationId xmlns:a16="http://schemas.microsoft.com/office/drawing/2014/main" id="{3937036A-4B7B-243F-A555-A0987207174A}"/>
              </a:ext>
            </a:extLst>
          </p:cNvPr>
          <p:cNvSpPr txBox="1">
            <a:spLocks/>
          </p:cNvSpPr>
          <p:nvPr/>
        </p:nvSpPr>
        <p:spPr>
          <a:xfrm>
            <a:off x="1736506" y="919482"/>
            <a:ext cx="8791575" cy="565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70C0"/>
                </a:solidFill>
                <a:latin typeface="Franklin Gothic Book" panose="020B0503020102020204" pitchFamily="34" charset="0"/>
              </a:rPr>
              <a:t>Harnessing Nature: Microbes</a:t>
            </a:r>
          </a:p>
        </p:txBody>
      </p:sp>
      <p:sp>
        <p:nvSpPr>
          <p:cNvPr id="4" name="Content Placeholder 3">
            <a:extLst>
              <a:ext uri="{FF2B5EF4-FFF2-40B4-BE49-F238E27FC236}">
                <a16:creationId xmlns:a16="http://schemas.microsoft.com/office/drawing/2014/main" id="{79BFDBB4-584C-1B29-29B7-167422053207}"/>
              </a:ext>
            </a:extLst>
          </p:cNvPr>
          <p:cNvSpPr txBox="1">
            <a:spLocks/>
          </p:cNvSpPr>
          <p:nvPr/>
        </p:nvSpPr>
        <p:spPr>
          <a:xfrm>
            <a:off x="642951" y="5045925"/>
            <a:ext cx="10624457" cy="8925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solidFill>
                  <a:srgbClr val="0000FF"/>
                </a:solidFill>
                <a:latin typeface="Comic Sans MS" panose="030F0702030302020204" pitchFamily="66" charset="0"/>
              </a:rPr>
              <a:t>Where would you explore if you didn’t need oxygen to survive?</a:t>
            </a:r>
            <a:endParaRPr lang="en-US" sz="2000" dirty="0">
              <a:solidFill>
                <a:srgbClr val="0000FF"/>
              </a:solidFill>
              <a:latin typeface="Comic Sans MS" panose="030F0702030302020204" pitchFamily="66" charset="0"/>
              <a:cs typeface="Times New Roman" panose="02020603050405020304" pitchFamily="18" charset="0"/>
            </a:endParaRPr>
          </a:p>
          <a:p>
            <a:pPr marL="0" indent="0" algn="ctr">
              <a:buFont typeface="Arial" panose="020B0604020202020204" pitchFamily="34" charset="0"/>
              <a:buNone/>
            </a:pPr>
            <a:endParaRPr lang="en-US" sz="2400" b="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896620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55890</TotalTime>
  <Words>1935</Words>
  <Application>Microsoft Office PowerPoint</Application>
  <PresentationFormat>Widescreen</PresentationFormat>
  <Paragraphs>234</Paragraphs>
  <Slides>21</Slides>
  <Notes>21</Notes>
  <HiddenSlides>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21</vt:i4>
      </vt:variant>
    </vt:vector>
  </HeadingPairs>
  <TitlesOfParts>
    <vt:vector size="30" baseType="lpstr">
      <vt:lpstr>Arial</vt:lpstr>
      <vt:lpstr>Calibri</vt:lpstr>
      <vt:lpstr>Calibri Light</vt:lpstr>
      <vt:lpstr>Comic Sans MS</vt:lpstr>
      <vt:lpstr>Franklin Gothic Book</vt:lpstr>
      <vt:lpstr>Symbol</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Collaborative Communities -Session Slides</dc:title>
  <dc:creator>Kath Geramita</dc:creator>
  <cp:lastModifiedBy>Kath Geramita</cp:lastModifiedBy>
  <cp:revision>142</cp:revision>
  <cp:lastPrinted>2024-11-08T19:13:36Z</cp:lastPrinted>
  <dcterms:created xsi:type="dcterms:W3CDTF">2022-10-14T01:14:11Z</dcterms:created>
  <dcterms:modified xsi:type="dcterms:W3CDTF">2024-11-08T21:54:34Z</dcterms:modified>
</cp:coreProperties>
</file>