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422" r:id="rId4"/>
    <p:sldId id="305" r:id="rId5"/>
    <p:sldId id="494" r:id="rId6"/>
    <p:sldId id="495" r:id="rId7"/>
    <p:sldId id="574" r:id="rId8"/>
    <p:sldId id="612" r:id="rId9"/>
    <p:sldId id="575" r:id="rId10"/>
    <p:sldId id="576" r:id="rId11"/>
    <p:sldId id="613" r:id="rId12"/>
    <p:sldId id="577" r:id="rId13"/>
    <p:sldId id="549" r:id="rId14"/>
    <p:sldId id="614" r:id="rId15"/>
    <p:sldId id="578" r:id="rId16"/>
    <p:sldId id="579" r:id="rId17"/>
    <p:sldId id="615" r:id="rId18"/>
    <p:sldId id="552" r:id="rId19"/>
    <p:sldId id="553" r:id="rId20"/>
    <p:sldId id="616" r:id="rId21"/>
    <p:sldId id="580" r:id="rId22"/>
    <p:sldId id="554" r:id="rId23"/>
    <p:sldId id="617" r:id="rId24"/>
    <p:sldId id="581" r:id="rId25"/>
    <p:sldId id="572" r:id="rId26"/>
    <p:sldId id="557" r:id="rId27"/>
    <p:sldId id="582" r:id="rId28"/>
    <p:sldId id="583" r:id="rId29"/>
    <p:sldId id="584" r:id="rId30"/>
    <p:sldId id="556"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3FAFF"/>
    <a:srgbClr val="96C93D"/>
    <a:srgbClr val="D5D000"/>
    <a:srgbClr val="45322B"/>
    <a:srgbClr val="4D4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4098" autoAdjust="0"/>
  </p:normalViewPr>
  <p:slideViewPr>
    <p:cSldViewPr snapToGrid="0" showGuides="1">
      <p:cViewPr varScale="1">
        <p:scale>
          <a:sx n="69" d="100"/>
          <a:sy n="69" d="100"/>
        </p:scale>
        <p:origin x="444" y="-164"/>
      </p:cViewPr>
      <p:guideLst>
        <p:guide orient="horz" pos="3072"/>
        <p:guide pos="3840"/>
      </p:guideLst>
    </p:cSldViewPr>
  </p:slideViewPr>
  <p:notesTextViewPr>
    <p:cViewPr>
      <p:scale>
        <a:sx n="1" d="1"/>
        <a:sy n="1" d="1"/>
      </p:scale>
      <p:origin x="0" y="0"/>
    </p:cViewPr>
  </p:notesTextViewPr>
  <p:sorterViewPr>
    <p:cViewPr>
      <p:scale>
        <a:sx n="125" d="100"/>
        <a:sy n="125" d="100"/>
      </p:scale>
      <p:origin x="0" y="-1048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51969F2-0C21-458A-9C67-61E3952FBEEC}" type="datetimeFigureOut">
              <a:rPr lang="en-US" smtClean="0"/>
              <a:t>11/8/2024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C5A9A95-B5FF-43CF-82CC-921C8BDB861F}" type="slidenum">
              <a:rPr lang="en-US" smtClean="0"/>
              <a:t>‹#›</a:t>
            </a:fld>
            <a:endParaRPr lang="en-US"/>
          </a:p>
        </p:txBody>
      </p:sp>
    </p:spTree>
    <p:extLst>
      <p:ext uri="{BB962C8B-B14F-4D97-AF65-F5344CB8AC3E}">
        <p14:creationId xmlns:p14="http://schemas.microsoft.com/office/powerpoint/2010/main" val="2296044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a:t>
            </a:fld>
            <a:endParaRPr lang="en-US"/>
          </a:p>
        </p:txBody>
      </p:sp>
    </p:spTree>
    <p:extLst>
      <p:ext uri="{BB962C8B-B14F-4D97-AF65-F5344CB8AC3E}">
        <p14:creationId xmlns:p14="http://schemas.microsoft.com/office/powerpoint/2010/main" val="422374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p:txBody>
      </p:sp>
      <p:sp>
        <p:nvSpPr>
          <p:cNvPr id="4" name="Slide Number Placeholder 3"/>
          <p:cNvSpPr>
            <a:spLocks noGrp="1"/>
          </p:cNvSpPr>
          <p:nvPr>
            <p:ph type="sldNum" sz="quarter" idx="5"/>
          </p:nvPr>
        </p:nvSpPr>
        <p:spPr/>
        <p:txBody>
          <a:bodyPr/>
          <a:lstStyle/>
          <a:p>
            <a:fld id="{8C5A9A95-B5FF-43CF-82CC-921C8BDB861F}" type="slidenum">
              <a:rPr lang="en-US" smtClean="0"/>
              <a:t>10</a:t>
            </a:fld>
            <a:endParaRPr lang="en-US"/>
          </a:p>
        </p:txBody>
      </p:sp>
    </p:spTree>
    <p:extLst>
      <p:ext uri="{BB962C8B-B14F-4D97-AF65-F5344CB8AC3E}">
        <p14:creationId xmlns:p14="http://schemas.microsoft.com/office/powerpoint/2010/main" val="1084351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Describe it, and then ask if someone wants to guess type of biomimicry.</a:t>
            </a:r>
          </a:p>
        </p:txBody>
      </p:sp>
      <p:sp>
        <p:nvSpPr>
          <p:cNvPr id="4" name="Slide Number Placeholder 3"/>
          <p:cNvSpPr>
            <a:spLocks noGrp="1"/>
          </p:cNvSpPr>
          <p:nvPr>
            <p:ph type="sldNum" sz="quarter" idx="5"/>
          </p:nvPr>
        </p:nvSpPr>
        <p:spPr/>
        <p:txBody>
          <a:bodyPr/>
          <a:lstStyle/>
          <a:p>
            <a:fld id="{8C5A9A95-B5FF-43CF-82CC-921C8BDB861F}" type="slidenum">
              <a:rPr lang="en-US" smtClean="0"/>
              <a:t>11</a:t>
            </a:fld>
            <a:endParaRPr lang="en-US"/>
          </a:p>
        </p:txBody>
      </p:sp>
    </p:spTree>
    <p:extLst>
      <p:ext uri="{BB962C8B-B14F-4D97-AF65-F5344CB8AC3E}">
        <p14:creationId xmlns:p14="http://schemas.microsoft.com/office/powerpoint/2010/main" val="1039797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12</a:t>
            </a:fld>
            <a:endParaRPr lang="en-US"/>
          </a:p>
        </p:txBody>
      </p:sp>
    </p:spTree>
    <p:extLst>
      <p:ext uri="{BB962C8B-B14F-4D97-AF65-F5344CB8AC3E}">
        <p14:creationId xmlns:p14="http://schemas.microsoft.com/office/powerpoint/2010/main" val="4002443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13</a:t>
            </a:fld>
            <a:endParaRPr lang="en-US"/>
          </a:p>
        </p:txBody>
      </p:sp>
    </p:spTree>
    <p:extLst>
      <p:ext uri="{BB962C8B-B14F-4D97-AF65-F5344CB8AC3E}">
        <p14:creationId xmlns:p14="http://schemas.microsoft.com/office/powerpoint/2010/main" val="981459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14</a:t>
            </a:fld>
            <a:endParaRPr lang="en-US"/>
          </a:p>
        </p:txBody>
      </p:sp>
    </p:spTree>
    <p:extLst>
      <p:ext uri="{BB962C8B-B14F-4D97-AF65-F5344CB8AC3E}">
        <p14:creationId xmlns:p14="http://schemas.microsoft.com/office/powerpoint/2010/main" val="76446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15</a:t>
            </a:fld>
            <a:endParaRPr lang="en-US"/>
          </a:p>
        </p:txBody>
      </p:sp>
    </p:spTree>
    <p:extLst>
      <p:ext uri="{BB962C8B-B14F-4D97-AF65-F5344CB8AC3E}">
        <p14:creationId xmlns:p14="http://schemas.microsoft.com/office/powerpoint/2010/main" val="457129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16</a:t>
            </a:fld>
            <a:endParaRPr lang="en-US"/>
          </a:p>
        </p:txBody>
      </p:sp>
    </p:spTree>
    <p:extLst>
      <p:ext uri="{BB962C8B-B14F-4D97-AF65-F5344CB8AC3E}">
        <p14:creationId xmlns:p14="http://schemas.microsoft.com/office/powerpoint/2010/main" val="1509385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17</a:t>
            </a:fld>
            <a:endParaRPr lang="en-US"/>
          </a:p>
        </p:txBody>
      </p:sp>
    </p:spTree>
    <p:extLst>
      <p:ext uri="{BB962C8B-B14F-4D97-AF65-F5344CB8AC3E}">
        <p14:creationId xmlns:p14="http://schemas.microsoft.com/office/powerpoint/2010/main" val="1676116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18</a:t>
            </a:fld>
            <a:endParaRPr lang="en-US"/>
          </a:p>
        </p:txBody>
      </p:sp>
    </p:spTree>
    <p:extLst>
      <p:ext uri="{BB962C8B-B14F-4D97-AF65-F5344CB8AC3E}">
        <p14:creationId xmlns:p14="http://schemas.microsoft.com/office/powerpoint/2010/main" val="2393730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19</a:t>
            </a:fld>
            <a:endParaRPr lang="en-US"/>
          </a:p>
        </p:txBody>
      </p:sp>
    </p:spTree>
    <p:extLst>
      <p:ext uri="{BB962C8B-B14F-4D97-AF65-F5344CB8AC3E}">
        <p14:creationId xmlns:p14="http://schemas.microsoft.com/office/powerpoint/2010/main" val="105684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a:t>
            </a:fld>
            <a:endParaRPr lang="en-US"/>
          </a:p>
        </p:txBody>
      </p:sp>
    </p:spTree>
    <p:extLst>
      <p:ext uri="{BB962C8B-B14F-4D97-AF65-F5344CB8AC3E}">
        <p14:creationId xmlns:p14="http://schemas.microsoft.com/office/powerpoint/2010/main" val="994697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20</a:t>
            </a:fld>
            <a:endParaRPr lang="en-US"/>
          </a:p>
        </p:txBody>
      </p:sp>
    </p:spTree>
    <p:extLst>
      <p:ext uri="{BB962C8B-B14F-4D97-AF65-F5344CB8AC3E}">
        <p14:creationId xmlns:p14="http://schemas.microsoft.com/office/powerpoint/2010/main" val="159303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21</a:t>
            </a:fld>
            <a:endParaRPr lang="en-US"/>
          </a:p>
        </p:txBody>
      </p:sp>
    </p:spTree>
    <p:extLst>
      <p:ext uri="{BB962C8B-B14F-4D97-AF65-F5344CB8AC3E}">
        <p14:creationId xmlns:p14="http://schemas.microsoft.com/office/powerpoint/2010/main" val="4038347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22</a:t>
            </a:fld>
            <a:endParaRPr lang="en-US"/>
          </a:p>
        </p:txBody>
      </p:sp>
    </p:spTree>
    <p:extLst>
      <p:ext uri="{BB962C8B-B14F-4D97-AF65-F5344CB8AC3E}">
        <p14:creationId xmlns:p14="http://schemas.microsoft.com/office/powerpoint/2010/main" val="365496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23</a:t>
            </a:fld>
            <a:endParaRPr lang="en-US"/>
          </a:p>
        </p:txBody>
      </p:sp>
    </p:spTree>
    <p:extLst>
      <p:ext uri="{BB962C8B-B14F-4D97-AF65-F5344CB8AC3E}">
        <p14:creationId xmlns:p14="http://schemas.microsoft.com/office/powerpoint/2010/main" val="4111219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spcAft>
                <a:spcPts val="634"/>
              </a:spcAft>
            </a:pPr>
            <a:r>
              <a:rPr lang="en-US" sz="1100" dirty="0">
                <a:latin typeface="Comic Sans MS" panose="030F0702030302020204" pitchFamily="66" charset="0"/>
              </a:rPr>
              <a:t>People normally group types of biomimicry into three categories: </a:t>
            </a:r>
          </a:p>
          <a:p>
            <a:pPr marL="664546" lvl="1" indent="-181240">
              <a:lnSpc>
                <a:spcPct val="125000"/>
              </a:lnSpc>
              <a:spcAft>
                <a:spcPts val="634"/>
              </a:spcAft>
              <a:buFont typeface="Arial" panose="020B0604020202020204" pitchFamily="34" charset="0"/>
              <a:buChar char="•"/>
            </a:pPr>
            <a:r>
              <a:rPr lang="en-US" sz="1100" dirty="0">
                <a:latin typeface="Comic Sans MS" panose="030F0702030302020204" pitchFamily="66" charset="0"/>
              </a:rPr>
              <a:t>Form </a:t>
            </a:r>
            <a:r>
              <a:rPr lang="en-US" sz="1100" dirty="0">
                <a:latin typeface="Comic Sans MS" panose="030F0702030302020204" pitchFamily="66" charset="0"/>
                <a:sym typeface="Wingdings" panose="05000000000000000000" pitchFamily="2" charset="2"/>
              </a:rPr>
              <a:t> c</a:t>
            </a:r>
            <a:r>
              <a:rPr lang="en-US" sz="1100" dirty="0">
                <a:latin typeface="Comic Sans MS" panose="030F0702030302020204" pitchFamily="66" charset="0"/>
              </a:rPr>
              <a:t>opying shape </a:t>
            </a:r>
          </a:p>
          <a:p>
            <a:pPr marL="664546" lvl="1" indent="-181240">
              <a:lnSpc>
                <a:spcPct val="125000"/>
              </a:lnSpc>
              <a:spcAft>
                <a:spcPts val="634"/>
              </a:spcAft>
              <a:buFont typeface="Arial" panose="020B0604020202020204" pitchFamily="34" charset="0"/>
              <a:buChar char="•"/>
            </a:pPr>
            <a:r>
              <a:rPr lang="en-US" sz="1100" dirty="0">
                <a:latin typeface="Comic Sans MS" panose="030F0702030302020204" pitchFamily="66" charset="0"/>
              </a:rPr>
              <a:t>Process </a:t>
            </a:r>
            <a:r>
              <a:rPr lang="en-US" sz="1100" dirty="0">
                <a:latin typeface="Comic Sans MS" panose="030F0702030302020204" pitchFamily="66" charset="0"/>
                <a:sym typeface="Wingdings" panose="05000000000000000000" pitchFamily="2" charset="2"/>
              </a:rPr>
              <a:t></a:t>
            </a:r>
            <a:r>
              <a:rPr lang="en-US" sz="1100" dirty="0">
                <a:latin typeface="Comic Sans MS" panose="030F0702030302020204" pitchFamily="66" charset="0"/>
              </a:rPr>
              <a:t> copying how something is done </a:t>
            </a:r>
          </a:p>
          <a:p>
            <a:pPr marL="664546" lvl="1" indent="-181240">
              <a:lnSpc>
                <a:spcPct val="125000"/>
              </a:lnSpc>
              <a:spcAft>
                <a:spcPts val="634"/>
              </a:spcAft>
              <a:buFont typeface="Arial" panose="020B0604020202020204" pitchFamily="34" charset="0"/>
              <a:buChar char="•"/>
            </a:pPr>
            <a:r>
              <a:rPr lang="en-US" sz="1100" dirty="0">
                <a:latin typeface="Comic Sans MS" panose="030F0702030302020204" pitchFamily="66" charset="0"/>
              </a:rPr>
              <a:t>Ecosystem </a:t>
            </a:r>
            <a:r>
              <a:rPr lang="en-US" sz="1100" dirty="0">
                <a:latin typeface="Comic Sans MS" panose="030F0702030302020204" pitchFamily="66" charset="0"/>
                <a:sym typeface="Wingdings" panose="05000000000000000000" pitchFamily="2" charset="2"/>
              </a:rPr>
              <a:t> </a:t>
            </a:r>
            <a:r>
              <a:rPr lang="en-US" sz="1100" dirty="0">
                <a:latin typeface="Comic Sans MS" panose="030F0702030302020204" pitchFamily="66" charset="0"/>
              </a:rPr>
              <a:t>Copying how different living things interact</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24</a:t>
            </a:fld>
            <a:endParaRPr lang="en-US"/>
          </a:p>
        </p:txBody>
      </p:sp>
    </p:spTree>
    <p:extLst>
      <p:ext uri="{BB962C8B-B14F-4D97-AF65-F5344CB8AC3E}">
        <p14:creationId xmlns:p14="http://schemas.microsoft.com/office/powerpoint/2010/main" val="3689593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Franklin Gothic Book" panose="020B0503020102020204" pitchFamily="34" charset="0"/>
              </a:rPr>
              <a:t>Now it is time for participants to choose one place or building for which they can do a mini-bio inspired redesign. They don’t need to completely redesign the space, but more suggest and describe an upgrade. They can pick from the list above or else suggest their own location. </a:t>
            </a:r>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25</a:t>
            </a:fld>
            <a:endParaRPr lang="en-US"/>
          </a:p>
        </p:txBody>
      </p:sp>
    </p:spTree>
    <p:extLst>
      <p:ext uri="{BB962C8B-B14F-4D97-AF65-F5344CB8AC3E}">
        <p14:creationId xmlns:p14="http://schemas.microsoft.com/office/powerpoint/2010/main" val="505594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26</a:t>
            </a:fld>
            <a:endParaRPr lang="en-US"/>
          </a:p>
        </p:txBody>
      </p:sp>
    </p:spTree>
    <p:extLst>
      <p:ext uri="{BB962C8B-B14F-4D97-AF65-F5344CB8AC3E}">
        <p14:creationId xmlns:p14="http://schemas.microsoft.com/office/powerpoint/2010/main" val="2800004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27</a:t>
            </a:fld>
            <a:endParaRPr lang="en-US"/>
          </a:p>
        </p:txBody>
      </p:sp>
    </p:spTree>
    <p:extLst>
      <p:ext uri="{BB962C8B-B14F-4D97-AF65-F5344CB8AC3E}">
        <p14:creationId xmlns:p14="http://schemas.microsoft.com/office/powerpoint/2010/main" val="3502603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28</a:t>
            </a:fld>
            <a:endParaRPr lang="en-US"/>
          </a:p>
        </p:txBody>
      </p:sp>
    </p:spTree>
    <p:extLst>
      <p:ext uri="{BB962C8B-B14F-4D97-AF65-F5344CB8AC3E}">
        <p14:creationId xmlns:p14="http://schemas.microsoft.com/office/powerpoint/2010/main" val="1378284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29</a:t>
            </a:fld>
            <a:endParaRPr lang="en-US"/>
          </a:p>
        </p:txBody>
      </p:sp>
    </p:spTree>
    <p:extLst>
      <p:ext uri="{BB962C8B-B14F-4D97-AF65-F5344CB8AC3E}">
        <p14:creationId xmlns:p14="http://schemas.microsoft.com/office/powerpoint/2010/main" val="158012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anyone has any suggestions on things we can learn from plants or animals?</a:t>
            </a:r>
          </a:p>
        </p:txBody>
      </p:sp>
      <p:sp>
        <p:nvSpPr>
          <p:cNvPr id="4" name="Slide Number Placeholder 3"/>
          <p:cNvSpPr>
            <a:spLocks noGrp="1"/>
          </p:cNvSpPr>
          <p:nvPr>
            <p:ph type="sldNum" sz="quarter" idx="5"/>
          </p:nvPr>
        </p:nvSpPr>
        <p:spPr/>
        <p:txBody>
          <a:bodyPr/>
          <a:lstStyle/>
          <a:p>
            <a:fld id="{8C5A9A95-B5FF-43CF-82CC-921C8BDB861F}" type="slidenum">
              <a:rPr lang="en-US" smtClean="0"/>
              <a:t>3</a:t>
            </a:fld>
            <a:endParaRPr lang="en-US"/>
          </a:p>
        </p:txBody>
      </p:sp>
    </p:spTree>
    <p:extLst>
      <p:ext uri="{BB962C8B-B14F-4D97-AF65-F5344CB8AC3E}">
        <p14:creationId xmlns:p14="http://schemas.microsoft.com/office/powerpoint/2010/main" val="3404188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spcAft>
                <a:spcPts val="634"/>
              </a:spcAft>
            </a:pPr>
            <a:r>
              <a:rPr lang="en-US" sz="1200" dirty="0">
                <a:latin typeface="Arial" panose="020B0604020202020204" pitchFamily="34" charset="0"/>
                <a:cs typeface="Arial" panose="020B0604020202020204" pitchFamily="34" charset="0"/>
              </a:rPr>
              <a:t>While copying from another student on a test is not a good thing, copying from nature to solve challenges is always welcomed. The Earth is over 3.8 billion years old, so plants and animals have had a long time to learn what works and what doesn’t work</a:t>
            </a:r>
            <a:r>
              <a:rPr lang="en-US" sz="1200" b="1" dirty="0">
                <a:latin typeface="Arial" panose="020B0604020202020204" pitchFamily="34" charset="0"/>
                <a:cs typeface="Arial" panose="020B0604020202020204" pitchFamily="34" charset="0"/>
              </a:rPr>
              <a:t>. The field of STEM that focuses on learning from nature is called biomimicry. Bio means “from nature” and mimic means “to copy” so biomimicry means “to copy nature”. </a:t>
            </a:r>
          </a:p>
          <a:p>
            <a:pPr>
              <a:lnSpc>
                <a:spcPct val="125000"/>
              </a:lnSpc>
              <a:spcAft>
                <a:spcPts val="634"/>
              </a:spcAft>
            </a:pPr>
            <a:endParaRPr lang="en-US" sz="1200" dirty="0">
              <a:latin typeface="Arial" panose="020B0604020202020204" pitchFamily="34" charset="0"/>
              <a:cs typeface="Arial" panose="020B0604020202020204" pitchFamily="34" charset="0"/>
            </a:endParaRPr>
          </a:p>
          <a:p>
            <a:pPr defTabSz="966612">
              <a:defRPr/>
            </a:pPr>
            <a:r>
              <a:rPr lang="en-US" sz="1200" dirty="0">
                <a:latin typeface="Arial" panose="020B0604020202020204" pitchFamily="34" charset="0"/>
                <a:cs typeface="Arial" panose="020B0604020202020204" pitchFamily="34" charset="0"/>
              </a:rPr>
              <a:t>Who remembers what the definitions of characteristics and traits are?</a:t>
            </a:r>
          </a:p>
          <a:p>
            <a:endParaRPr lang="en-US" sz="1200" dirty="0">
              <a:latin typeface="Arial" panose="020B0604020202020204" pitchFamily="34" charset="0"/>
              <a:cs typeface="Arial" panose="020B0604020202020204" pitchFamily="34" charset="0"/>
            </a:endParaRPr>
          </a:p>
          <a:p>
            <a:pPr defTabSz="966612">
              <a:defRPr/>
            </a:pPr>
            <a:r>
              <a:rPr lang="en-US" sz="1200" b="1" dirty="0">
                <a:latin typeface="Arial" panose="020B0604020202020204" pitchFamily="34" charset="0"/>
                <a:cs typeface="Arial" panose="020B0604020202020204" pitchFamily="34" charset="0"/>
              </a:rPr>
              <a:t>A characteristic</a:t>
            </a:r>
            <a:r>
              <a:rPr lang="en-US" sz="1200" dirty="0">
                <a:latin typeface="Arial" panose="020B0604020202020204" pitchFamily="34" charset="0"/>
                <a:cs typeface="Arial" panose="020B0604020202020204" pitchFamily="34" charset="0"/>
              </a:rPr>
              <a:t>, or character, is a feature, inherited by offspring from their parents, that varies among individuals. It may help to think of a character as describing the “</a:t>
            </a:r>
            <a:r>
              <a:rPr lang="en-US" sz="1200" b="1" dirty="0">
                <a:latin typeface="Arial" panose="020B0604020202020204" pitchFamily="34" charset="0"/>
                <a:cs typeface="Arial" panose="020B0604020202020204" pitchFamily="34" charset="0"/>
              </a:rPr>
              <a:t>category of features</a:t>
            </a:r>
            <a:r>
              <a:rPr lang="en-US" sz="1200" dirty="0">
                <a:latin typeface="Arial" panose="020B0604020202020204" pitchFamily="34" charset="0"/>
                <a:cs typeface="Arial" panose="020B0604020202020204" pitchFamily="34" charset="0"/>
              </a:rPr>
              <a:t>.” Some examples include hair color, flower color, and having fingers or toes.</a:t>
            </a:r>
          </a:p>
          <a:p>
            <a:pPr defTabSz="966612">
              <a:defRPr/>
            </a:pPr>
            <a:endParaRPr lang="en-US" sz="1200" dirty="0">
              <a:latin typeface="Arial" panose="020B0604020202020204" pitchFamily="34" charset="0"/>
              <a:cs typeface="Arial" panose="020B0604020202020204" pitchFamily="34" charset="0"/>
            </a:endParaRPr>
          </a:p>
          <a:p>
            <a:pPr defTabSz="966612">
              <a:defRPr/>
            </a:pPr>
            <a:r>
              <a:rPr lang="en-US" sz="1200" b="1" dirty="0">
                <a:latin typeface="Arial" panose="020B0604020202020204" pitchFamily="34" charset="0"/>
                <a:cs typeface="Arial" panose="020B0604020202020204" pitchFamily="34" charset="0"/>
              </a:rPr>
              <a:t>A trait </a:t>
            </a:r>
            <a:r>
              <a:rPr lang="en-US" sz="1200" dirty="0">
                <a:latin typeface="Arial" panose="020B0604020202020204" pitchFamily="34" charset="0"/>
                <a:cs typeface="Arial" panose="020B0604020202020204" pitchFamily="34" charset="0"/>
              </a:rPr>
              <a:t>is a variant of a given character, in other words, the </a:t>
            </a:r>
            <a:r>
              <a:rPr lang="en-US" sz="1200" b="1" dirty="0">
                <a:latin typeface="Arial" panose="020B0604020202020204" pitchFamily="34" charset="0"/>
                <a:cs typeface="Arial" panose="020B0604020202020204" pitchFamily="34" charset="0"/>
              </a:rPr>
              <a:t>versions or examples that would show up in the category</a:t>
            </a:r>
            <a:r>
              <a:rPr lang="en-US" sz="1200" dirty="0">
                <a:latin typeface="Arial" panose="020B0604020202020204" pitchFamily="34" charset="0"/>
                <a:cs typeface="Arial" panose="020B0604020202020204" pitchFamily="34" charset="0"/>
              </a:rPr>
              <a:t>. Example traits for hair color would be brown, blond, and black. Example traits for flower color might be red, purple, and white.</a:t>
            </a:r>
          </a:p>
          <a:p>
            <a:pPr defTabSz="966612">
              <a:defRPr/>
            </a:pPr>
            <a:endParaRPr lang="en-US" sz="1500"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8C5A9A95-B5FF-43CF-82CC-921C8BDB861F}" type="slidenum">
              <a:rPr lang="en-US" smtClean="0"/>
              <a:t>4</a:t>
            </a:fld>
            <a:endParaRPr lang="en-US"/>
          </a:p>
        </p:txBody>
      </p:sp>
    </p:spTree>
    <p:extLst>
      <p:ext uri="{BB962C8B-B14F-4D97-AF65-F5344CB8AC3E}">
        <p14:creationId xmlns:p14="http://schemas.microsoft.com/office/powerpoint/2010/main" val="133057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5</a:t>
            </a:fld>
            <a:endParaRPr lang="en-US"/>
          </a:p>
        </p:txBody>
      </p:sp>
    </p:spTree>
    <p:extLst>
      <p:ext uri="{BB962C8B-B14F-4D97-AF65-F5344CB8AC3E}">
        <p14:creationId xmlns:p14="http://schemas.microsoft.com/office/powerpoint/2010/main" val="271275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p:txBody>
      </p:sp>
      <p:sp>
        <p:nvSpPr>
          <p:cNvPr id="4" name="Slide Number Placeholder 3"/>
          <p:cNvSpPr>
            <a:spLocks noGrp="1"/>
          </p:cNvSpPr>
          <p:nvPr>
            <p:ph type="sldNum" sz="quarter" idx="5"/>
          </p:nvPr>
        </p:nvSpPr>
        <p:spPr/>
        <p:txBody>
          <a:bodyPr/>
          <a:lstStyle/>
          <a:p>
            <a:fld id="{8C5A9A95-B5FF-43CF-82CC-921C8BDB861F}" type="slidenum">
              <a:rPr lang="en-US" smtClean="0"/>
              <a:t>6</a:t>
            </a:fld>
            <a:endParaRPr lang="en-US"/>
          </a:p>
        </p:txBody>
      </p:sp>
    </p:spTree>
    <p:extLst>
      <p:ext uri="{BB962C8B-B14F-4D97-AF65-F5344CB8AC3E}">
        <p14:creationId xmlns:p14="http://schemas.microsoft.com/office/powerpoint/2010/main" val="4271854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p:txBody>
      </p:sp>
      <p:sp>
        <p:nvSpPr>
          <p:cNvPr id="4" name="Slide Number Placeholder 3"/>
          <p:cNvSpPr>
            <a:spLocks noGrp="1"/>
          </p:cNvSpPr>
          <p:nvPr>
            <p:ph type="sldNum" sz="quarter" idx="5"/>
          </p:nvPr>
        </p:nvSpPr>
        <p:spPr/>
        <p:txBody>
          <a:bodyPr/>
          <a:lstStyle/>
          <a:p>
            <a:fld id="{8C5A9A95-B5FF-43CF-82CC-921C8BDB861F}" type="slidenum">
              <a:rPr lang="en-US" smtClean="0"/>
              <a:t>7</a:t>
            </a:fld>
            <a:endParaRPr lang="en-US"/>
          </a:p>
        </p:txBody>
      </p:sp>
    </p:spTree>
    <p:extLst>
      <p:ext uri="{BB962C8B-B14F-4D97-AF65-F5344CB8AC3E}">
        <p14:creationId xmlns:p14="http://schemas.microsoft.com/office/powerpoint/2010/main" val="164332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Describe it, and then ask if someone wants to guess type of biomimicry.</a:t>
            </a:r>
          </a:p>
        </p:txBody>
      </p:sp>
      <p:sp>
        <p:nvSpPr>
          <p:cNvPr id="4" name="Slide Number Placeholder 3"/>
          <p:cNvSpPr>
            <a:spLocks noGrp="1"/>
          </p:cNvSpPr>
          <p:nvPr>
            <p:ph type="sldNum" sz="quarter" idx="5"/>
          </p:nvPr>
        </p:nvSpPr>
        <p:spPr/>
        <p:txBody>
          <a:bodyPr/>
          <a:lstStyle/>
          <a:p>
            <a:fld id="{8C5A9A95-B5FF-43CF-82CC-921C8BDB861F}" type="slidenum">
              <a:rPr lang="en-US" smtClean="0"/>
              <a:t>8</a:t>
            </a:fld>
            <a:endParaRPr lang="en-US"/>
          </a:p>
        </p:txBody>
      </p:sp>
    </p:spTree>
    <p:extLst>
      <p:ext uri="{BB962C8B-B14F-4D97-AF65-F5344CB8AC3E}">
        <p14:creationId xmlns:p14="http://schemas.microsoft.com/office/powerpoint/2010/main" val="243311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key trait, ask if someone wants to suggest the match.</a:t>
            </a:r>
          </a:p>
          <a:p>
            <a:r>
              <a:rPr lang="en-US" dirty="0"/>
              <a:t>Next slide, show the match. </a:t>
            </a:r>
          </a:p>
        </p:txBody>
      </p:sp>
      <p:sp>
        <p:nvSpPr>
          <p:cNvPr id="4" name="Slide Number Placeholder 3"/>
          <p:cNvSpPr>
            <a:spLocks noGrp="1"/>
          </p:cNvSpPr>
          <p:nvPr>
            <p:ph type="sldNum" sz="quarter" idx="5"/>
          </p:nvPr>
        </p:nvSpPr>
        <p:spPr/>
        <p:txBody>
          <a:bodyPr/>
          <a:lstStyle/>
          <a:p>
            <a:fld id="{8C5A9A95-B5FF-43CF-82CC-921C8BDB861F}" type="slidenum">
              <a:rPr lang="en-US" smtClean="0"/>
              <a:t>9</a:t>
            </a:fld>
            <a:endParaRPr lang="en-US"/>
          </a:p>
        </p:txBody>
      </p:sp>
    </p:spTree>
    <p:extLst>
      <p:ext uri="{BB962C8B-B14F-4D97-AF65-F5344CB8AC3E}">
        <p14:creationId xmlns:p14="http://schemas.microsoft.com/office/powerpoint/2010/main" val="886040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BB92B-7FCD-A76B-B318-4DE63DFC31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B6A658-A960-5286-7432-034A6CE8505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5E9F66-3342-7727-4C88-41B87E5DD2B2}"/>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4FBF3234-DBF8-8F1D-177B-68E217BA0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B7908-3F9B-45AF-CBE0-844F2707322A}"/>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427034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66E5-C5D3-D8DD-4A52-846EDC61CB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3E0C0-91F0-8B1D-38EB-8539821E52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82304-AA43-98AB-582A-F1211473620A}"/>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C827F2CC-29DA-EDC5-FA19-36CE4BDD3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84E7A-18C9-97A7-7766-9ABE5A52BF7C}"/>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81706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F318FE-E381-BF51-B5F2-066AD61E28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C9B6EE-6E4E-F72D-F692-A155AA45A9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1ECB6-5286-1600-9E05-30FAD8172219}"/>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B819059D-59EA-DCA4-8CFA-439D88E64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735B0-BD84-AF64-6EF6-D8C115BCF25B}"/>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242056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AE0A-F380-949F-7840-32DDA999A9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72B5D9-BF54-173E-233F-37B4D127A3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F72C3-1FBB-5905-CBB8-64B26482159E}"/>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C0F39079-F4C3-E539-D510-9825C0FB6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81E0F-6B55-E33A-9E35-0E7078CEF79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768294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2468-18F5-BB63-DCD9-C5230F2F8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764F9-648B-E89C-1BED-0E4E19929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D6E59-54D9-1477-1907-735BEA8A80B4}"/>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F2381FFE-9ECB-A8BE-B20F-8172582D7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46655-05F8-FFEB-AD7D-98DF5DDFFC21}"/>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642720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A572-4558-724A-67BC-FE934D654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FE8E2-F85E-2245-64E8-A6565CD72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4A39C-D8C7-279B-59A8-04B4A4525731}"/>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6ABF0C61-B5DD-6CA3-171F-BE068E65C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33EC2-E98F-BBD1-D5CA-B96D36768F7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009887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323E-D022-9EB8-A635-A1977630C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7D6C99-F71D-2493-59FB-A60EDF9B3B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0CBE66-BC5D-8475-F4C2-1B787AFE95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F81AF-1EA6-D623-AD13-7A0C8C59259F}"/>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A29D95CE-C29E-A226-6356-C60F6CF7B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C6662-D9C9-9DAF-267A-BDB2F9079EEE}"/>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702895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160E-4F84-0B6B-6865-4DD215779C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BB96DC-6DD1-6E6B-62DC-0114242D8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A2F0D-AB0E-0A54-4F5E-84AE2F7A96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2A9854-607A-EC98-84F5-2498C7469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24CF55-C257-9B01-AD9D-D3636E6B5A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9A39C-F43D-4768-3793-0948BCB127F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8" name="Footer Placeholder 7">
            <a:extLst>
              <a:ext uri="{FF2B5EF4-FFF2-40B4-BE49-F238E27FC236}">
                <a16:creationId xmlns:a16="http://schemas.microsoft.com/office/drawing/2014/main" id="{5A657BB0-CEA0-5278-EF13-15EBD1C6C6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8E235C-3592-B521-0977-E2AF7761B61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1361828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FBD5-FE6C-062B-2F85-082C37C828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F40C5C-8FD7-206F-DADF-C3A5C69F93C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4" name="Footer Placeholder 3">
            <a:extLst>
              <a:ext uri="{FF2B5EF4-FFF2-40B4-BE49-F238E27FC236}">
                <a16:creationId xmlns:a16="http://schemas.microsoft.com/office/drawing/2014/main" id="{ED7005E1-3E56-E5F1-A25F-F70C66993D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810E5A-E3A0-A29A-CC6D-19D1B31C0883}"/>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28249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697FA-A5C2-E032-4A8B-F95F9DDEC167}"/>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3" name="Footer Placeholder 2">
            <a:extLst>
              <a:ext uri="{FF2B5EF4-FFF2-40B4-BE49-F238E27FC236}">
                <a16:creationId xmlns:a16="http://schemas.microsoft.com/office/drawing/2014/main" id="{A76613F2-6B74-F8F4-C59F-EE1AD75BE9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FA967-2148-B016-E90D-2907F919DCAA}"/>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006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3F8A-22BE-3CF9-21D2-B0574ED19E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A07256-CE48-9A9A-BF4B-5C012BE9B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500D14-7A87-F2EC-3C13-C8D3A1AEE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BD38C-4750-D81C-E2D3-83D7918658CB}"/>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27DD40FB-A9B2-390D-6535-B19B5F4F4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07102-1F25-2563-0156-A9933DEF4570}"/>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4423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A4FB-D509-13EF-CA6A-B104F1C803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7EC5F0-82DC-DA0B-0265-41CBDDA297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B0040-D396-BBD7-3F7C-3A31272D6B06}"/>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07F15ABF-A2F8-B366-EBCD-9BA5EEAD2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1135B-3987-32F1-4F6F-9DB60536F875}"/>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679871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F298-971F-58F6-5258-0B7ACF878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270A3E-F186-E5B0-5D82-91EEAA324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892E50-6A56-A8BD-9C60-E236AD873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0CD64-FD92-5AD3-EFDE-619A5C95D868}"/>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60927C6F-0531-9516-95FC-8D1930DD2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9C8B6-6C86-20B2-8D10-C464C0843C8C}"/>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554945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050A-B8D2-EA06-29FB-390462580A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63BC0E-11BF-A44B-2ED3-7179D362A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B97C3-BBBA-9363-EE4F-8BC0097E51B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BFBB48B4-6C93-1276-D93A-835907C84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32C6C-5CEA-0A81-3D35-EE461509F3C1}"/>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859433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FF4D8F-8C17-B0FB-59B4-83D1EAC7D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8F23E4-18B0-56DC-FD8E-B1FE6AC43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5C283-B103-BB16-A647-C6F47767922B}"/>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A0118856-64A8-02FB-CC7B-7A8527F42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30D6B-AA8E-7491-AB87-3177E4811B25}"/>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22919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EB0F-0BBA-CCF4-4E32-D37DBD7BB5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0C8BA9-7EFF-3401-43ED-12F7484225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65FBC-B2FD-FCDE-8D1C-DE2D2D515B33}"/>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955D0AAC-1AE0-287C-93FD-5FC203E86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2E5F7-33AB-2A56-D4FE-46D5420F13C4}"/>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271980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1D1C-2319-86BE-D190-DE092CEBBB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D78B88-01F0-592A-8565-85421D8894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11AE0-5AA8-5882-F4D3-D1BA4F427CA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DFCEAB-A201-E316-3595-489BA319F0FD}"/>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C285E32B-B22E-5A28-C02C-2EEE12F15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FA441-F361-E85A-72A8-F173C6EA3990}"/>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53989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554F-EB23-EE32-CB5A-9177897BD6F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73D9F1-4A23-6792-5FCB-76AE964DBE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C0171F-AA8A-A03D-AF6B-09E562442A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D346F-A724-E71C-8DCB-7E1DE0846F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98D0CE-5C9F-9558-7036-1D6DD850175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620B33-25F1-3BFE-4CAF-D37D4B5B13AF}"/>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8" name="Footer Placeholder 7">
            <a:extLst>
              <a:ext uri="{FF2B5EF4-FFF2-40B4-BE49-F238E27FC236}">
                <a16:creationId xmlns:a16="http://schemas.microsoft.com/office/drawing/2014/main" id="{8F4208B7-CF47-0727-D0DE-130BAECFC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4C6F7D-F8E2-86D7-B012-09C8F38F6177}"/>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03852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A89D-7D8E-9A08-9110-095564C7A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DE51CC9-4CD7-E3DC-207D-05490989CE0B}"/>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4" name="Footer Placeholder 3">
            <a:extLst>
              <a:ext uri="{FF2B5EF4-FFF2-40B4-BE49-F238E27FC236}">
                <a16:creationId xmlns:a16="http://schemas.microsoft.com/office/drawing/2014/main" id="{690EBF10-31BE-4C36-33BC-454C44E16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EA1117-4DDD-B921-B9C3-22101A20844B}"/>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79591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698B71-CC05-C9EF-783A-768ACDE4306D}"/>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3" name="Footer Placeholder 2">
            <a:extLst>
              <a:ext uri="{FF2B5EF4-FFF2-40B4-BE49-F238E27FC236}">
                <a16:creationId xmlns:a16="http://schemas.microsoft.com/office/drawing/2014/main" id="{A676FE03-B09F-73EB-EF9F-5726F4AE68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9B9926-4736-3618-E429-CC8765558687}"/>
              </a:ext>
            </a:extLst>
          </p:cNvPr>
          <p:cNvSpPr>
            <a:spLocks noGrp="1"/>
          </p:cNvSpPr>
          <p:nvPr>
            <p:ph type="sldNum" sz="quarter" idx="12"/>
          </p:nvPr>
        </p:nvSpPr>
        <p:spPr/>
        <p:txBody>
          <a:bodyPr/>
          <a:lstStyle/>
          <a:p>
            <a:fld id="{FDDC7602-277B-427E-BBEE-C9563CB8F19D}" type="slidenum">
              <a:rPr lang="en-US" smtClean="0"/>
              <a:t>‹#›</a:t>
            </a:fld>
            <a:endParaRPr lang="en-US"/>
          </a:p>
        </p:txBody>
      </p:sp>
      <p:pic>
        <p:nvPicPr>
          <p:cNvPr id="5" name="Picture 4" descr="A picture containing logo&#10;&#10;Description automatically generated">
            <a:extLst>
              <a:ext uri="{FF2B5EF4-FFF2-40B4-BE49-F238E27FC236}">
                <a16:creationId xmlns:a16="http://schemas.microsoft.com/office/drawing/2014/main" id="{943918A1-C1F5-8C23-C614-D2C61511CD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1470" y="6338630"/>
            <a:ext cx="1619530" cy="400564"/>
          </a:xfrm>
          <a:prstGeom prst="rect">
            <a:avLst/>
          </a:prstGeom>
        </p:spPr>
      </p:pic>
    </p:spTree>
    <p:extLst>
      <p:ext uri="{BB962C8B-B14F-4D97-AF65-F5344CB8AC3E}">
        <p14:creationId xmlns:p14="http://schemas.microsoft.com/office/powerpoint/2010/main" val="2571273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2C7F-76F9-3B0F-6598-E8DA134AC3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A0A457-B4AC-07A2-5977-5B52A4C863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DCE6B-4922-4892-2B47-CA80A23AED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816B0-BF6C-9A4A-34D6-840CB8F5D897}"/>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39548334-A1DA-F64F-8845-8734023FC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F176F-E6AC-22A0-62B6-A9FEB4BE3A14}"/>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1759621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8A01-BDC9-7177-1563-9E9CA1F652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491BEA-4C92-14E7-2A9E-6E5B42A32E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5A43C7-A449-D02D-20EE-169548A254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FA4C3-7120-9668-D8AC-8CCCD9DCC509}"/>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4554178C-6F07-1210-7661-B02A75C79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EC30C-87EC-EB18-9951-D870B304AAD0}"/>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155431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589E88-8FDA-BB5B-5AF0-5EFEA603E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84BB5443-114D-5061-212D-2B5AC7778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D33A57-F6CA-EEEF-FC7D-C807C84B7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C7602-277B-427E-BBEE-C9563CB8F19D}" type="slidenum">
              <a:rPr lang="en-US" smtClean="0"/>
              <a:t>‹#›</a:t>
            </a:fld>
            <a:endParaRPr lang="en-US"/>
          </a:p>
        </p:txBody>
      </p:sp>
      <p:sp>
        <p:nvSpPr>
          <p:cNvPr id="7" name="Rectangle: Rounded Corners 6">
            <a:extLst>
              <a:ext uri="{FF2B5EF4-FFF2-40B4-BE49-F238E27FC236}">
                <a16:creationId xmlns:a16="http://schemas.microsoft.com/office/drawing/2014/main" id="{37A72840-E5D8-87BB-6D05-C2B7C614878A}"/>
              </a:ext>
            </a:extLst>
          </p:cNvPr>
          <p:cNvSpPr/>
          <p:nvPr userDrawn="1"/>
        </p:nvSpPr>
        <p:spPr>
          <a:xfrm>
            <a:off x="125894" y="822960"/>
            <a:ext cx="11920330" cy="78528"/>
          </a:xfrm>
          <a:prstGeom prst="roundRect">
            <a:avLst>
              <a:gd name="adj" fmla="val 50000"/>
            </a:avLst>
          </a:prstGeom>
          <a:solidFill>
            <a:srgbClr val="96C93D"/>
          </a:solidFill>
          <a:ln>
            <a:solidFill>
              <a:srgbClr val="96C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495D49E-C5D0-43B4-14EB-CD15C31B9797}"/>
              </a:ext>
            </a:extLst>
          </p:cNvPr>
          <p:cNvPicPr>
            <a:picLocks noChangeAspect="1"/>
          </p:cNvPicPr>
          <p:nvPr userDrawn="1"/>
        </p:nvPicPr>
        <p:blipFill rotWithShape="1">
          <a:blip r:embed="rId13">
            <a:alphaModFix amt="5000"/>
            <a:extLst>
              <a:ext uri="{28A0092B-C50C-407E-A947-70E740481C1C}">
                <a14:useLocalDpi xmlns:a14="http://schemas.microsoft.com/office/drawing/2010/main" val="0"/>
              </a:ext>
            </a:extLst>
          </a:blip>
          <a:srcRect t="1" r="68975" b="-11113"/>
          <a:stretch/>
        </p:blipFill>
        <p:spPr>
          <a:xfrm>
            <a:off x="2447377" y="983727"/>
            <a:ext cx="7277363" cy="6394508"/>
          </a:xfrm>
          <a:prstGeom prst="rect">
            <a:avLst/>
          </a:prstGeom>
        </p:spPr>
      </p:pic>
    </p:spTree>
    <p:extLst>
      <p:ext uri="{BB962C8B-B14F-4D97-AF65-F5344CB8AC3E}">
        <p14:creationId xmlns:p14="http://schemas.microsoft.com/office/powerpoint/2010/main" val="296302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1570B-9E21-B0EB-3D52-5BFC29512E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31B33B-4953-86B6-041B-A65070EA8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81280-F7FF-49DF-DC71-BAEF5D370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CF05FA65-A58A-C87F-EE7E-4465C777D1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675B22-66A8-76F7-A3EA-378743387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4D04C-2DA9-40E9-9BDC-156CAB9DDB9A}" type="slidenum">
              <a:rPr lang="en-US" smtClean="0"/>
              <a:t>‹#›</a:t>
            </a:fld>
            <a:endParaRPr lang="en-US"/>
          </a:p>
        </p:txBody>
      </p:sp>
    </p:spTree>
    <p:extLst>
      <p:ext uri="{BB962C8B-B14F-4D97-AF65-F5344CB8AC3E}">
        <p14:creationId xmlns:p14="http://schemas.microsoft.com/office/powerpoint/2010/main" val="2621796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78FC0-C60A-5191-E732-30D435CD6F8B}"/>
              </a:ext>
            </a:extLst>
          </p:cNvPr>
          <p:cNvSpPr txBox="1"/>
          <p:nvPr/>
        </p:nvSpPr>
        <p:spPr>
          <a:xfrm>
            <a:off x="1133061" y="1273789"/>
            <a:ext cx="10038522" cy="830997"/>
          </a:xfrm>
          <a:prstGeom prst="rect">
            <a:avLst/>
          </a:prstGeom>
          <a:noFill/>
        </p:spPr>
        <p:txBody>
          <a:bodyPr wrap="square" rtlCol="0">
            <a:spAutoFit/>
          </a:bodyPr>
          <a:lstStyle/>
          <a:p>
            <a:pPr algn="ctr"/>
            <a:r>
              <a:rPr lang="en-US" sz="4800" b="1" dirty="0">
                <a:ln w="22225">
                  <a:solidFill>
                    <a:schemeClr val="tx1"/>
                  </a:solidFill>
                  <a:prstDash val="solid"/>
                </a:ln>
                <a:solidFill>
                  <a:srgbClr val="00B050"/>
                </a:solidFill>
                <a:latin typeface="Comic Sans MS" panose="030F0702030302020204" pitchFamily="66" charset="0"/>
                <a:cs typeface="Levenim MT" panose="02010502060101010101" pitchFamily="2" charset="-79"/>
              </a:rPr>
              <a:t>Collaborative Communities</a:t>
            </a:r>
            <a:endParaRPr lang="en-US" sz="6000" b="1" dirty="0">
              <a:ln w="22225">
                <a:solidFill>
                  <a:schemeClr val="tx1"/>
                </a:solidFill>
                <a:prstDash val="solid"/>
              </a:ln>
              <a:solidFill>
                <a:srgbClr val="00B050"/>
              </a:solidFill>
              <a:latin typeface="Comic Sans MS" panose="030F0702030302020204" pitchFamily="66" charset="0"/>
              <a:cs typeface="Levenim MT" panose="02010502060101010101" pitchFamily="2" charset="-79"/>
            </a:endParaRPr>
          </a:p>
        </p:txBody>
      </p:sp>
      <p:sp>
        <p:nvSpPr>
          <p:cNvPr id="6" name="TextBox 5">
            <a:extLst>
              <a:ext uri="{FF2B5EF4-FFF2-40B4-BE49-F238E27FC236}">
                <a16:creationId xmlns:a16="http://schemas.microsoft.com/office/drawing/2014/main" id="{C659DFA6-716A-5C8A-1A14-FE97A8B49488}"/>
              </a:ext>
            </a:extLst>
          </p:cNvPr>
          <p:cNvSpPr txBox="1"/>
          <p:nvPr/>
        </p:nvSpPr>
        <p:spPr>
          <a:xfrm>
            <a:off x="5158409" y="2485360"/>
            <a:ext cx="1875182" cy="369332"/>
          </a:xfrm>
          <a:prstGeom prst="rect">
            <a:avLst/>
          </a:prstGeom>
          <a:noFill/>
        </p:spPr>
        <p:txBody>
          <a:bodyPr wrap="square" rtlCol="0">
            <a:spAutoFit/>
          </a:bodyPr>
          <a:lstStyle/>
          <a:p>
            <a:pPr algn="ctr"/>
            <a:r>
              <a:rPr lang="en-US" dirty="0">
                <a:latin typeface="Comic Sans MS" panose="030F0702030302020204" pitchFamily="66" charset="0"/>
              </a:rPr>
              <a:t>Presented by</a:t>
            </a:r>
          </a:p>
        </p:txBody>
      </p:sp>
      <p:pic>
        <p:nvPicPr>
          <p:cNvPr id="7" name="Picture 6" descr="A green text on a black background&#10;&#10;Description automatically generated">
            <a:extLst>
              <a:ext uri="{FF2B5EF4-FFF2-40B4-BE49-F238E27FC236}">
                <a16:creationId xmlns:a16="http://schemas.microsoft.com/office/drawing/2014/main" id="{21445801-7335-F9AD-B0B5-75DACD197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196" y="3235266"/>
            <a:ext cx="5089792" cy="1260032"/>
          </a:xfrm>
          <a:prstGeom prst="rect">
            <a:avLst/>
          </a:prstGeom>
        </p:spPr>
      </p:pic>
    </p:spTree>
    <p:extLst>
      <p:ext uri="{BB962C8B-B14F-4D97-AF65-F5344CB8AC3E}">
        <p14:creationId xmlns:p14="http://schemas.microsoft.com/office/powerpoint/2010/main" val="152189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7" name="Group 6">
            <a:extLst>
              <a:ext uri="{FF2B5EF4-FFF2-40B4-BE49-F238E27FC236}">
                <a16:creationId xmlns:a16="http://schemas.microsoft.com/office/drawing/2014/main" id="{81C6EF35-C7D8-D18C-CF53-C2B0D0E58757}"/>
              </a:ext>
            </a:extLst>
          </p:cNvPr>
          <p:cNvGrpSpPr/>
          <p:nvPr/>
        </p:nvGrpSpPr>
        <p:grpSpPr>
          <a:xfrm>
            <a:off x="5768543" y="1484633"/>
            <a:ext cx="6306663" cy="5052900"/>
            <a:chOff x="1612900" y="1037017"/>
            <a:chExt cx="7615758" cy="5097066"/>
          </a:xfrm>
        </p:grpSpPr>
        <p:pic>
          <p:nvPicPr>
            <p:cNvPr id="12" name="Picture 11">
              <a:extLst>
                <a:ext uri="{FF2B5EF4-FFF2-40B4-BE49-F238E27FC236}">
                  <a16:creationId xmlns:a16="http://schemas.microsoft.com/office/drawing/2014/main" id="{4D9C274D-ADB2-C01F-3120-885134EC861A}"/>
                </a:ext>
              </a:extLst>
            </p:cNvPr>
            <p:cNvPicPr>
              <a:picLocks noChangeAspect="1"/>
            </p:cNvPicPr>
            <p:nvPr/>
          </p:nvPicPr>
          <p:blipFill rotWithShape="1">
            <a:blip r:embed="rId3"/>
            <a:srcRect l="6965" r="5950" b="8398"/>
            <a:stretch/>
          </p:blipFill>
          <p:spPr>
            <a:xfrm>
              <a:off x="1716608" y="1037017"/>
              <a:ext cx="7512050" cy="4684052"/>
            </a:xfrm>
            <a:prstGeom prst="rect">
              <a:avLst/>
            </a:prstGeom>
          </p:spPr>
        </p:pic>
        <p:pic>
          <p:nvPicPr>
            <p:cNvPr id="13" name="Picture 12">
              <a:extLst>
                <a:ext uri="{FF2B5EF4-FFF2-40B4-BE49-F238E27FC236}">
                  <a16:creationId xmlns:a16="http://schemas.microsoft.com/office/drawing/2014/main" id="{5939E925-B0F6-C0FE-E47F-3BD8992E168E}"/>
                </a:ext>
              </a:extLst>
            </p:cNvPr>
            <p:cNvPicPr>
              <a:picLocks noChangeAspect="1"/>
            </p:cNvPicPr>
            <p:nvPr/>
          </p:nvPicPr>
          <p:blipFill rotWithShape="1">
            <a:blip r:embed="rId3"/>
            <a:srcRect t="90534" b="-965"/>
            <a:stretch/>
          </p:blipFill>
          <p:spPr>
            <a:xfrm>
              <a:off x="1612900" y="5600700"/>
              <a:ext cx="7512050" cy="533383"/>
            </a:xfrm>
            <a:prstGeom prst="rect">
              <a:avLst/>
            </a:prstGeom>
          </p:spPr>
        </p:pic>
      </p:grpSp>
      <p:sp>
        <p:nvSpPr>
          <p:cNvPr id="14" name="TextBox 13">
            <a:extLst>
              <a:ext uri="{FF2B5EF4-FFF2-40B4-BE49-F238E27FC236}">
                <a16:creationId xmlns:a16="http://schemas.microsoft.com/office/drawing/2014/main" id="{77EDBF8D-AF34-82DC-BC2E-6680FB7D7FFD}"/>
              </a:ext>
            </a:extLst>
          </p:cNvPr>
          <p:cNvSpPr txBox="1"/>
          <p:nvPr/>
        </p:nvSpPr>
        <p:spPr>
          <a:xfrm rot="2276">
            <a:off x="6340990" y="2080974"/>
            <a:ext cx="5165217" cy="1292854"/>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In some places the leaf of the lotus flower can grow quite large. It is flexible and lightweight. </a:t>
            </a:r>
          </a:p>
        </p:txBody>
      </p:sp>
      <p:sp>
        <p:nvSpPr>
          <p:cNvPr id="10" name="Rectangle 9">
            <a:extLst>
              <a:ext uri="{FF2B5EF4-FFF2-40B4-BE49-F238E27FC236}">
                <a16:creationId xmlns:a16="http://schemas.microsoft.com/office/drawing/2014/main" id="{E57B5AD3-F588-C667-C5D5-A440F2F8B56A}"/>
              </a:ext>
            </a:extLst>
          </p:cNvPr>
          <p:cNvSpPr/>
          <p:nvPr/>
        </p:nvSpPr>
        <p:spPr>
          <a:xfrm>
            <a:off x="363589" y="1484632"/>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up of some plants&#10;&#10;Description automatically generated with medium confidence">
            <a:extLst>
              <a:ext uri="{FF2B5EF4-FFF2-40B4-BE49-F238E27FC236}">
                <a16:creationId xmlns:a16="http://schemas.microsoft.com/office/drawing/2014/main" id="{CA0DFB95-1C29-3C87-71B2-62D57A44C679}"/>
              </a:ext>
            </a:extLst>
          </p:cNvPr>
          <p:cNvPicPr>
            <a:picLocks noChangeAspect="1"/>
          </p:cNvPicPr>
          <p:nvPr/>
        </p:nvPicPr>
        <p:blipFill rotWithShape="1">
          <a:blip r:embed="rId4">
            <a:extLst>
              <a:ext uri="{28A0092B-C50C-407E-A947-70E740481C1C}">
                <a14:useLocalDpi xmlns:a14="http://schemas.microsoft.com/office/drawing/2010/main" val="0"/>
              </a:ext>
            </a:extLst>
          </a:blip>
          <a:srcRect l="24171" t="15749" r="27069" b="16522"/>
          <a:stretch/>
        </p:blipFill>
        <p:spPr>
          <a:xfrm>
            <a:off x="544928" y="1681661"/>
            <a:ext cx="2372139" cy="2349141"/>
          </a:xfrm>
          <a:prstGeom prst="rect">
            <a:avLst/>
          </a:prstGeom>
        </p:spPr>
      </p:pic>
    </p:spTree>
    <p:extLst>
      <p:ext uri="{BB962C8B-B14F-4D97-AF65-F5344CB8AC3E}">
        <p14:creationId xmlns:p14="http://schemas.microsoft.com/office/powerpoint/2010/main" val="76638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7" name="Group 6">
            <a:extLst>
              <a:ext uri="{FF2B5EF4-FFF2-40B4-BE49-F238E27FC236}">
                <a16:creationId xmlns:a16="http://schemas.microsoft.com/office/drawing/2014/main" id="{81C6EF35-C7D8-D18C-CF53-C2B0D0E58757}"/>
              </a:ext>
            </a:extLst>
          </p:cNvPr>
          <p:cNvGrpSpPr/>
          <p:nvPr/>
        </p:nvGrpSpPr>
        <p:grpSpPr>
          <a:xfrm>
            <a:off x="5768543" y="1484633"/>
            <a:ext cx="6306663" cy="5052900"/>
            <a:chOff x="1612900" y="1037017"/>
            <a:chExt cx="7615758" cy="5097066"/>
          </a:xfrm>
        </p:grpSpPr>
        <p:pic>
          <p:nvPicPr>
            <p:cNvPr id="12" name="Picture 11">
              <a:extLst>
                <a:ext uri="{FF2B5EF4-FFF2-40B4-BE49-F238E27FC236}">
                  <a16:creationId xmlns:a16="http://schemas.microsoft.com/office/drawing/2014/main" id="{4D9C274D-ADB2-C01F-3120-885134EC861A}"/>
                </a:ext>
              </a:extLst>
            </p:cNvPr>
            <p:cNvPicPr>
              <a:picLocks noChangeAspect="1"/>
            </p:cNvPicPr>
            <p:nvPr/>
          </p:nvPicPr>
          <p:blipFill rotWithShape="1">
            <a:blip r:embed="rId3"/>
            <a:srcRect l="6965" r="5950" b="8398"/>
            <a:stretch/>
          </p:blipFill>
          <p:spPr>
            <a:xfrm>
              <a:off x="1716608" y="1037017"/>
              <a:ext cx="7512050" cy="4684052"/>
            </a:xfrm>
            <a:prstGeom prst="rect">
              <a:avLst/>
            </a:prstGeom>
          </p:spPr>
        </p:pic>
        <p:pic>
          <p:nvPicPr>
            <p:cNvPr id="13" name="Picture 12">
              <a:extLst>
                <a:ext uri="{FF2B5EF4-FFF2-40B4-BE49-F238E27FC236}">
                  <a16:creationId xmlns:a16="http://schemas.microsoft.com/office/drawing/2014/main" id="{5939E925-B0F6-C0FE-E47F-3BD8992E168E}"/>
                </a:ext>
              </a:extLst>
            </p:cNvPr>
            <p:cNvPicPr>
              <a:picLocks noChangeAspect="1"/>
            </p:cNvPicPr>
            <p:nvPr/>
          </p:nvPicPr>
          <p:blipFill rotWithShape="1">
            <a:blip r:embed="rId3"/>
            <a:srcRect t="90534" b="-965"/>
            <a:stretch/>
          </p:blipFill>
          <p:spPr>
            <a:xfrm>
              <a:off x="1612900" y="5600700"/>
              <a:ext cx="7512050" cy="533383"/>
            </a:xfrm>
            <a:prstGeom prst="rect">
              <a:avLst/>
            </a:prstGeom>
          </p:spPr>
        </p:pic>
      </p:grpSp>
      <p:sp>
        <p:nvSpPr>
          <p:cNvPr id="14" name="TextBox 13">
            <a:extLst>
              <a:ext uri="{FF2B5EF4-FFF2-40B4-BE49-F238E27FC236}">
                <a16:creationId xmlns:a16="http://schemas.microsoft.com/office/drawing/2014/main" id="{77EDBF8D-AF34-82DC-BC2E-6680FB7D7FFD}"/>
              </a:ext>
            </a:extLst>
          </p:cNvPr>
          <p:cNvSpPr txBox="1"/>
          <p:nvPr/>
        </p:nvSpPr>
        <p:spPr>
          <a:xfrm rot="2276">
            <a:off x="6340990" y="2080974"/>
            <a:ext cx="5165217" cy="1292854"/>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In some places the leaf of the lotus flower can grow quite large. It is flexible and lightweight. </a:t>
            </a:r>
          </a:p>
        </p:txBody>
      </p:sp>
      <p:sp>
        <p:nvSpPr>
          <p:cNvPr id="9" name="TextBox 8">
            <a:extLst>
              <a:ext uri="{FF2B5EF4-FFF2-40B4-BE49-F238E27FC236}">
                <a16:creationId xmlns:a16="http://schemas.microsoft.com/office/drawing/2014/main" id="{83862170-3C67-94D1-7740-DAE917EEDA1B}"/>
              </a:ext>
            </a:extLst>
          </p:cNvPr>
          <p:cNvSpPr txBox="1"/>
          <p:nvPr/>
        </p:nvSpPr>
        <p:spPr>
          <a:xfrm rot="2276">
            <a:off x="6251801" y="3738674"/>
            <a:ext cx="5254267" cy="2123851"/>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Over 2000 years ago, Lu Ban noticed a group of children shielding themselves from the rain with lotus leaves. He used silk and bamboo to recreate the leaf and developed the first umbrella.</a:t>
            </a:r>
            <a:endParaRPr lang="en-US" dirty="0">
              <a:solidFill>
                <a:srgbClr val="7030A0"/>
              </a:solidFill>
              <a:latin typeface="Comic Sans MS" panose="030F0702030302020204" pitchFamily="66" charset="0"/>
            </a:endParaRPr>
          </a:p>
        </p:txBody>
      </p:sp>
      <p:sp>
        <p:nvSpPr>
          <p:cNvPr id="10" name="Rectangle 9">
            <a:extLst>
              <a:ext uri="{FF2B5EF4-FFF2-40B4-BE49-F238E27FC236}">
                <a16:creationId xmlns:a16="http://schemas.microsoft.com/office/drawing/2014/main" id="{E57B5AD3-F588-C667-C5D5-A440F2F8B56A}"/>
              </a:ext>
            </a:extLst>
          </p:cNvPr>
          <p:cNvSpPr/>
          <p:nvPr/>
        </p:nvSpPr>
        <p:spPr>
          <a:xfrm>
            <a:off x="363589" y="1484632"/>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up of some plants&#10;&#10;Description automatically generated with medium confidence">
            <a:extLst>
              <a:ext uri="{FF2B5EF4-FFF2-40B4-BE49-F238E27FC236}">
                <a16:creationId xmlns:a16="http://schemas.microsoft.com/office/drawing/2014/main" id="{CA0DFB95-1C29-3C87-71B2-62D57A44C679}"/>
              </a:ext>
            </a:extLst>
          </p:cNvPr>
          <p:cNvPicPr>
            <a:picLocks noChangeAspect="1"/>
          </p:cNvPicPr>
          <p:nvPr/>
        </p:nvPicPr>
        <p:blipFill rotWithShape="1">
          <a:blip r:embed="rId4">
            <a:extLst>
              <a:ext uri="{28A0092B-C50C-407E-A947-70E740481C1C}">
                <a14:useLocalDpi xmlns:a14="http://schemas.microsoft.com/office/drawing/2010/main" val="0"/>
              </a:ext>
            </a:extLst>
          </a:blip>
          <a:srcRect l="24171" t="15749" r="27069" b="16522"/>
          <a:stretch/>
        </p:blipFill>
        <p:spPr>
          <a:xfrm>
            <a:off x="544928" y="1681661"/>
            <a:ext cx="2372139" cy="2349141"/>
          </a:xfrm>
          <a:prstGeom prst="rect">
            <a:avLst/>
          </a:prstGeom>
        </p:spPr>
      </p:pic>
      <p:sp>
        <p:nvSpPr>
          <p:cNvPr id="17" name="Rectangle 16">
            <a:extLst>
              <a:ext uri="{FF2B5EF4-FFF2-40B4-BE49-F238E27FC236}">
                <a16:creationId xmlns:a16="http://schemas.microsoft.com/office/drawing/2014/main" id="{D47A62C6-6CE0-2EC9-FE80-6A60B941D525}"/>
              </a:ext>
            </a:extLst>
          </p:cNvPr>
          <p:cNvSpPr/>
          <p:nvPr/>
        </p:nvSpPr>
        <p:spPr>
          <a:xfrm>
            <a:off x="2823227" y="3583288"/>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oup of colorful umbrellas&#10;&#10;Description automatically generated with medium confidence">
            <a:extLst>
              <a:ext uri="{FF2B5EF4-FFF2-40B4-BE49-F238E27FC236}">
                <a16:creationId xmlns:a16="http://schemas.microsoft.com/office/drawing/2014/main" id="{5F167061-5781-0D03-1AC6-553DA9A37724}"/>
              </a:ext>
            </a:extLst>
          </p:cNvPr>
          <p:cNvPicPr>
            <a:picLocks noChangeAspect="1"/>
          </p:cNvPicPr>
          <p:nvPr/>
        </p:nvPicPr>
        <p:blipFill rotWithShape="1">
          <a:blip r:embed="rId5">
            <a:extLst>
              <a:ext uri="{28A0092B-C50C-407E-A947-70E740481C1C}">
                <a14:useLocalDpi xmlns:a14="http://schemas.microsoft.com/office/drawing/2010/main" val="0"/>
              </a:ext>
            </a:extLst>
          </a:blip>
          <a:srcRect l="10338" t="1933" r="22371" b="8502"/>
          <a:stretch/>
        </p:blipFill>
        <p:spPr>
          <a:xfrm>
            <a:off x="3036479" y="3868210"/>
            <a:ext cx="2299252" cy="2164978"/>
          </a:xfrm>
          <a:prstGeom prst="rect">
            <a:avLst/>
          </a:prstGeom>
        </p:spPr>
      </p:pic>
    </p:spTree>
    <p:extLst>
      <p:ext uri="{BB962C8B-B14F-4D97-AF65-F5344CB8AC3E}">
        <p14:creationId xmlns:p14="http://schemas.microsoft.com/office/powerpoint/2010/main" val="3505222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sp>
        <p:nvSpPr>
          <p:cNvPr id="4" name="Rectangle 3">
            <a:extLst>
              <a:ext uri="{FF2B5EF4-FFF2-40B4-BE49-F238E27FC236}">
                <a16:creationId xmlns:a16="http://schemas.microsoft.com/office/drawing/2014/main" id="{4AC98769-7EBB-7C73-8B13-AB4119A9BFD9}"/>
              </a:ext>
            </a:extLst>
          </p:cNvPr>
          <p:cNvSpPr/>
          <p:nvPr/>
        </p:nvSpPr>
        <p:spPr>
          <a:xfrm>
            <a:off x="572754" y="1620545"/>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10;&#10;Description automatically generated">
            <a:extLst>
              <a:ext uri="{FF2B5EF4-FFF2-40B4-BE49-F238E27FC236}">
                <a16:creationId xmlns:a16="http://schemas.microsoft.com/office/drawing/2014/main" id="{8BF04BD4-9719-A88B-2949-BCF27B9E76FC}"/>
              </a:ext>
            </a:extLst>
          </p:cNvPr>
          <p:cNvPicPr>
            <a:picLocks noChangeAspect="1"/>
          </p:cNvPicPr>
          <p:nvPr/>
        </p:nvPicPr>
        <p:blipFill rotWithShape="1">
          <a:blip r:embed="rId3">
            <a:extLst>
              <a:ext uri="{28A0092B-C50C-407E-A947-70E740481C1C}">
                <a14:useLocalDpi xmlns:a14="http://schemas.microsoft.com/office/drawing/2010/main" val="0"/>
              </a:ext>
            </a:extLst>
          </a:blip>
          <a:srcRect l="28333" t="10241" r="508" b="6485"/>
          <a:stretch/>
        </p:blipFill>
        <p:spPr>
          <a:xfrm>
            <a:off x="742037" y="1839205"/>
            <a:ext cx="2404634" cy="2319131"/>
          </a:xfrm>
          <a:prstGeom prst="rect">
            <a:avLst/>
          </a:prstGeom>
        </p:spPr>
      </p:pic>
      <p:grpSp>
        <p:nvGrpSpPr>
          <p:cNvPr id="14" name="Group 13">
            <a:extLst>
              <a:ext uri="{FF2B5EF4-FFF2-40B4-BE49-F238E27FC236}">
                <a16:creationId xmlns:a16="http://schemas.microsoft.com/office/drawing/2014/main" id="{84925B97-BD0D-7540-8C15-79E775E3A60B}"/>
              </a:ext>
            </a:extLst>
          </p:cNvPr>
          <p:cNvGrpSpPr/>
          <p:nvPr/>
        </p:nvGrpSpPr>
        <p:grpSpPr>
          <a:xfrm>
            <a:off x="5768543" y="1484633"/>
            <a:ext cx="6306663" cy="5052900"/>
            <a:chOff x="1612900" y="1037017"/>
            <a:chExt cx="7615758" cy="5097066"/>
          </a:xfrm>
        </p:grpSpPr>
        <p:pic>
          <p:nvPicPr>
            <p:cNvPr id="15" name="Picture 14">
              <a:extLst>
                <a:ext uri="{FF2B5EF4-FFF2-40B4-BE49-F238E27FC236}">
                  <a16:creationId xmlns:a16="http://schemas.microsoft.com/office/drawing/2014/main" id="{2B191BE1-31D0-9390-355F-B00F53DF129D}"/>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6" name="Picture 15">
              <a:extLst>
                <a:ext uri="{FF2B5EF4-FFF2-40B4-BE49-F238E27FC236}">
                  <a16:creationId xmlns:a16="http://schemas.microsoft.com/office/drawing/2014/main" id="{C8E29767-F507-CCF5-805A-052082CD5166}"/>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Tree>
    <p:extLst>
      <p:ext uri="{BB962C8B-B14F-4D97-AF65-F5344CB8AC3E}">
        <p14:creationId xmlns:p14="http://schemas.microsoft.com/office/powerpoint/2010/main" val="2349146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sp>
        <p:nvSpPr>
          <p:cNvPr id="4" name="Rectangle 3">
            <a:extLst>
              <a:ext uri="{FF2B5EF4-FFF2-40B4-BE49-F238E27FC236}">
                <a16:creationId xmlns:a16="http://schemas.microsoft.com/office/drawing/2014/main" id="{4AC98769-7EBB-7C73-8B13-AB4119A9BFD9}"/>
              </a:ext>
            </a:extLst>
          </p:cNvPr>
          <p:cNvSpPr/>
          <p:nvPr/>
        </p:nvSpPr>
        <p:spPr>
          <a:xfrm>
            <a:off x="572754" y="1620545"/>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10;&#10;Description automatically generated">
            <a:extLst>
              <a:ext uri="{FF2B5EF4-FFF2-40B4-BE49-F238E27FC236}">
                <a16:creationId xmlns:a16="http://schemas.microsoft.com/office/drawing/2014/main" id="{8BF04BD4-9719-A88B-2949-BCF27B9E76FC}"/>
              </a:ext>
            </a:extLst>
          </p:cNvPr>
          <p:cNvPicPr>
            <a:picLocks noChangeAspect="1"/>
          </p:cNvPicPr>
          <p:nvPr/>
        </p:nvPicPr>
        <p:blipFill rotWithShape="1">
          <a:blip r:embed="rId3">
            <a:extLst>
              <a:ext uri="{28A0092B-C50C-407E-A947-70E740481C1C}">
                <a14:useLocalDpi xmlns:a14="http://schemas.microsoft.com/office/drawing/2010/main" val="0"/>
              </a:ext>
            </a:extLst>
          </a:blip>
          <a:srcRect l="28333" t="10241" r="508" b="6485"/>
          <a:stretch/>
        </p:blipFill>
        <p:spPr>
          <a:xfrm>
            <a:off x="742037" y="1839205"/>
            <a:ext cx="2404634" cy="2319131"/>
          </a:xfrm>
          <a:prstGeom prst="rect">
            <a:avLst/>
          </a:prstGeom>
        </p:spPr>
      </p:pic>
      <p:grpSp>
        <p:nvGrpSpPr>
          <p:cNvPr id="14" name="Group 13">
            <a:extLst>
              <a:ext uri="{FF2B5EF4-FFF2-40B4-BE49-F238E27FC236}">
                <a16:creationId xmlns:a16="http://schemas.microsoft.com/office/drawing/2014/main" id="{84925B97-BD0D-7540-8C15-79E775E3A60B}"/>
              </a:ext>
            </a:extLst>
          </p:cNvPr>
          <p:cNvGrpSpPr/>
          <p:nvPr/>
        </p:nvGrpSpPr>
        <p:grpSpPr>
          <a:xfrm>
            <a:off x="5768543" y="1484633"/>
            <a:ext cx="6306663" cy="5052900"/>
            <a:chOff x="1612900" y="1037017"/>
            <a:chExt cx="7615758" cy="5097066"/>
          </a:xfrm>
        </p:grpSpPr>
        <p:pic>
          <p:nvPicPr>
            <p:cNvPr id="15" name="Picture 14">
              <a:extLst>
                <a:ext uri="{FF2B5EF4-FFF2-40B4-BE49-F238E27FC236}">
                  <a16:creationId xmlns:a16="http://schemas.microsoft.com/office/drawing/2014/main" id="{2B191BE1-31D0-9390-355F-B00F53DF129D}"/>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6" name="Picture 15">
              <a:extLst>
                <a:ext uri="{FF2B5EF4-FFF2-40B4-BE49-F238E27FC236}">
                  <a16:creationId xmlns:a16="http://schemas.microsoft.com/office/drawing/2014/main" id="{C8E29767-F507-CCF5-805A-052082CD5166}"/>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
        <p:nvSpPr>
          <p:cNvPr id="17" name="TextBox 16">
            <a:extLst>
              <a:ext uri="{FF2B5EF4-FFF2-40B4-BE49-F238E27FC236}">
                <a16:creationId xmlns:a16="http://schemas.microsoft.com/office/drawing/2014/main" id="{CAF3FD17-D89A-AA3E-6551-92C5B390032D}"/>
              </a:ext>
            </a:extLst>
          </p:cNvPr>
          <p:cNvSpPr txBox="1"/>
          <p:nvPr/>
        </p:nvSpPr>
        <p:spPr>
          <a:xfrm rot="2276">
            <a:off x="6340990" y="2288723"/>
            <a:ext cx="5165217" cy="877356"/>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The bone structure in the wings of bats and many birds enable them to fly across the sky. </a:t>
            </a:r>
          </a:p>
        </p:txBody>
      </p:sp>
    </p:spTree>
    <p:extLst>
      <p:ext uri="{BB962C8B-B14F-4D97-AF65-F5344CB8AC3E}">
        <p14:creationId xmlns:p14="http://schemas.microsoft.com/office/powerpoint/2010/main" val="1186016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sp>
        <p:nvSpPr>
          <p:cNvPr id="4" name="Rectangle 3">
            <a:extLst>
              <a:ext uri="{FF2B5EF4-FFF2-40B4-BE49-F238E27FC236}">
                <a16:creationId xmlns:a16="http://schemas.microsoft.com/office/drawing/2014/main" id="{4AC98769-7EBB-7C73-8B13-AB4119A9BFD9}"/>
              </a:ext>
            </a:extLst>
          </p:cNvPr>
          <p:cNvSpPr/>
          <p:nvPr/>
        </p:nvSpPr>
        <p:spPr>
          <a:xfrm>
            <a:off x="572754" y="1620545"/>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10;&#10;Description automatically generated">
            <a:extLst>
              <a:ext uri="{FF2B5EF4-FFF2-40B4-BE49-F238E27FC236}">
                <a16:creationId xmlns:a16="http://schemas.microsoft.com/office/drawing/2014/main" id="{8BF04BD4-9719-A88B-2949-BCF27B9E76FC}"/>
              </a:ext>
            </a:extLst>
          </p:cNvPr>
          <p:cNvPicPr>
            <a:picLocks noChangeAspect="1"/>
          </p:cNvPicPr>
          <p:nvPr/>
        </p:nvPicPr>
        <p:blipFill rotWithShape="1">
          <a:blip r:embed="rId3">
            <a:extLst>
              <a:ext uri="{28A0092B-C50C-407E-A947-70E740481C1C}">
                <a14:useLocalDpi xmlns:a14="http://schemas.microsoft.com/office/drawing/2010/main" val="0"/>
              </a:ext>
            </a:extLst>
          </a:blip>
          <a:srcRect l="28333" t="10241" r="508" b="6485"/>
          <a:stretch/>
        </p:blipFill>
        <p:spPr>
          <a:xfrm>
            <a:off x="742037" y="1839205"/>
            <a:ext cx="2404634" cy="2319131"/>
          </a:xfrm>
          <a:prstGeom prst="rect">
            <a:avLst/>
          </a:prstGeom>
        </p:spPr>
      </p:pic>
      <p:sp>
        <p:nvSpPr>
          <p:cNvPr id="12" name="Rectangle 11">
            <a:extLst>
              <a:ext uri="{FF2B5EF4-FFF2-40B4-BE49-F238E27FC236}">
                <a16:creationId xmlns:a16="http://schemas.microsoft.com/office/drawing/2014/main" id="{4EC543AC-7535-3DBA-653A-7805C95F25FE}"/>
              </a:ext>
            </a:extLst>
          </p:cNvPr>
          <p:cNvSpPr/>
          <p:nvPr/>
        </p:nvSpPr>
        <p:spPr>
          <a:xfrm>
            <a:off x="3076743" y="3413979"/>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n airplane flying in the sky&#10;&#10;Description automatically generated with medium confidence">
            <a:extLst>
              <a:ext uri="{FF2B5EF4-FFF2-40B4-BE49-F238E27FC236}">
                <a16:creationId xmlns:a16="http://schemas.microsoft.com/office/drawing/2014/main" id="{4E2EE342-17D6-3D37-7A8C-6047FB5609BD}"/>
              </a:ext>
            </a:extLst>
          </p:cNvPr>
          <p:cNvPicPr>
            <a:picLocks noChangeAspect="1"/>
          </p:cNvPicPr>
          <p:nvPr/>
        </p:nvPicPr>
        <p:blipFill rotWithShape="1">
          <a:blip r:embed="rId4">
            <a:extLst>
              <a:ext uri="{28A0092B-C50C-407E-A947-70E740481C1C}">
                <a14:useLocalDpi xmlns:a14="http://schemas.microsoft.com/office/drawing/2010/main" val="0"/>
              </a:ext>
            </a:extLst>
          </a:blip>
          <a:srcRect l="18889" t="28212" r="38921" b="24542"/>
          <a:stretch/>
        </p:blipFill>
        <p:spPr>
          <a:xfrm>
            <a:off x="3315954" y="3632639"/>
            <a:ext cx="2264778" cy="2305879"/>
          </a:xfrm>
          <a:prstGeom prst="rect">
            <a:avLst/>
          </a:prstGeom>
        </p:spPr>
      </p:pic>
      <p:grpSp>
        <p:nvGrpSpPr>
          <p:cNvPr id="14" name="Group 13">
            <a:extLst>
              <a:ext uri="{FF2B5EF4-FFF2-40B4-BE49-F238E27FC236}">
                <a16:creationId xmlns:a16="http://schemas.microsoft.com/office/drawing/2014/main" id="{84925B97-BD0D-7540-8C15-79E775E3A60B}"/>
              </a:ext>
            </a:extLst>
          </p:cNvPr>
          <p:cNvGrpSpPr/>
          <p:nvPr/>
        </p:nvGrpSpPr>
        <p:grpSpPr>
          <a:xfrm>
            <a:off x="5768543" y="1484633"/>
            <a:ext cx="6306663" cy="5052900"/>
            <a:chOff x="1612900" y="1037017"/>
            <a:chExt cx="7615758" cy="5097066"/>
          </a:xfrm>
        </p:grpSpPr>
        <p:pic>
          <p:nvPicPr>
            <p:cNvPr id="15" name="Picture 14">
              <a:extLst>
                <a:ext uri="{FF2B5EF4-FFF2-40B4-BE49-F238E27FC236}">
                  <a16:creationId xmlns:a16="http://schemas.microsoft.com/office/drawing/2014/main" id="{2B191BE1-31D0-9390-355F-B00F53DF129D}"/>
                </a:ext>
              </a:extLst>
            </p:cNvPr>
            <p:cNvPicPr>
              <a:picLocks noChangeAspect="1"/>
            </p:cNvPicPr>
            <p:nvPr/>
          </p:nvPicPr>
          <p:blipFill rotWithShape="1">
            <a:blip r:embed="rId5"/>
            <a:srcRect l="6965" r="5950" b="8398"/>
            <a:stretch/>
          </p:blipFill>
          <p:spPr>
            <a:xfrm>
              <a:off x="1716608" y="1037017"/>
              <a:ext cx="7512050" cy="4684052"/>
            </a:xfrm>
            <a:prstGeom prst="rect">
              <a:avLst/>
            </a:prstGeom>
          </p:spPr>
        </p:pic>
        <p:pic>
          <p:nvPicPr>
            <p:cNvPr id="16" name="Picture 15">
              <a:extLst>
                <a:ext uri="{FF2B5EF4-FFF2-40B4-BE49-F238E27FC236}">
                  <a16:creationId xmlns:a16="http://schemas.microsoft.com/office/drawing/2014/main" id="{C8E29767-F507-CCF5-805A-052082CD5166}"/>
                </a:ext>
              </a:extLst>
            </p:cNvPr>
            <p:cNvPicPr>
              <a:picLocks noChangeAspect="1"/>
            </p:cNvPicPr>
            <p:nvPr/>
          </p:nvPicPr>
          <p:blipFill rotWithShape="1">
            <a:blip r:embed="rId5"/>
            <a:srcRect t="90534" b="-965"/>
            <a:stretch/>
          </p:blipFill>
          <p:spPr>
            <a:xfrm>
              <a:off x="1612900" y="5600700"/>
              <a:ext cx="7512050" cy="533383"/>
            </a:xfrm>
            <a:prstGeom prst="rect">
              <a:avLst/>
            </a:prstGeom>
          </p:spPr>
        </p:pic>
      </p:grpSp>
      <p:sp>
        <p:nvSpPr>
          <p:cNvPr id="17" name="TextBox 16">
            <a:extLst>
              <a:ext uri="{FF2B5EF4-FFF2-40B4-BE49-F238E27FC236}">
                <a16:creationId xmlns:a16="http://schemas.microsoft.com/office/drawing/2014/main" id="{CAF3FD17-D89A-AA3E-6551-92C5B390032D}"/>
              </a:ext>
            </a:extLst>
          </p:cNvPr>
          <p:cNvSpPr txBox="1"/>
          <p:nvPr/>
        </p:nvSpPr>
        <p:spPr>
          <a:xfrm rot="2276">
            <a:off x="6340990" y="2288723"/>
            <a:ext cx="5165217" cy="877356"/>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The bone structure in the wings of bats and many birds enable them to fly across the sky. </a:t>
            </a:r>
          </a:p>
        </p:txBody>
      </p:sp>
      <p:sp>
        <p:nvSpPr>
          <p:cNvPr id="18" name="TextBox 17">
            <a:extLst>
              <a:ext uri="{FF2B5EF4-FFF2-40B4-BE49-F238E27FC236}">
                <a16:creationId xmlns:a16="http://schemas.microsoft.com/office/drawing/2014/main" id="{010C035F-9B85-B8FD-5BA4-29B5A874E68A}"/>
              </a:ext>
            </a:extLst>
          </p:cNvPr>
          <p:cNvSpPr txBox="1"/>
          <p:nvPr/>
        </p:nvSpPr>
        <p:spPr>
          <a:xfrm rot="2276">
            <a:off x="6251801" y="3946423"/>
            <a:ext cx="5254267" cy="1708353"/>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This structure inspired both Leonardo da Vinci and the Wright brothers to create the first flying machines, paving the way for air travel as we know it.</a:t>
            </a:r>
            <a:endParaRPr lang="en-US"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64785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80FC1-2B18-17BD-CF26-96C40CA895C9}"/>
              </a:ext>
            </a:extLst>
          </p:cNvPr>
          <p:cNvSpPr/>
          <p:nvPr/>
        </p:nvSpPr>
        <p:spPr>
          <a:xfrm>
            <a:off x="581158" y="1907312"/>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lue&#10;&#10;Description automatically generated">
            <a:extLst>
              <a:ext uri="{FF2B5EF4-FFF2-40B4-BE49-F238E27FC236}">
                <a16:creationId xmlns:a16="http://schemas.microsoft.com/office/drawing/2014/main" id="{8F32C311-7EB2-7B94-A077-B87BE54A48A4}"/>
              </a:ext>
            </a:extLst>
          </p:cNvPr>
          <p:cNvPicPr>
            <a:picLocks noChangeAspect="1"/>
          </p:cNvPicPr>
          <p:nvPr/>
        </p:nvPicPr>
        <p:blipFill rotWithShape="1">
          <a:blip r:embed="rId3">
            <a:extLst>
              <a:ext uri="{28A0092B-C50C-407E-A947-70E740481C1C}">
                <a14:useLocalDpi xmlns:a14="http://schemas.microsoft.com/office/drawing/2010/main" val="0"/>
              </a:ext>
            </a:extLst>
          </a:blip>
          <a:srcRect l="8180" t="1" r="21787" b="662"/>
          <a:stretch/>
        </p:blipFill>
        <p:spPr>
          <a:xfrm>
            <a:off x="782374" y="2099468"/>
            <a:ext cx="2352261" cy="2372140"/>
          </a:xfrm>
          <a:prstGeom prst="rect">
            <a:avLst/>
          </a:prstGeom>
        </p:spPr>
      </p:pic>
      <p:sp>
        <p:nvSpPr>
          <p:cNvPr id="6" name="TextBox 5">
            <a:extLst>
              <a:ext uri="{FF2B5EF4-FFF2-40B4-BE49-F238E27FC236}">
                <a16:creationId xmlns:a16="http://schemas.microsoft.com/office/drawing/2014/main" id="{856F17E0-5496-71B4-6C2D-DAB8B725E3C7}"/>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7" name="Content Placeholder 3">
            <a:extLst>
              <a:ext uri="{FF2B5EF4-FFF2-40B4-BE49-F238E27FC236}">
                <a16:creationId xmlns:a16="http://schemas.microsoft.com/office/drawing/2014/main" id="{1792C71A-9AD1-B4B8-7571-86851B636805}"/>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8" name="Group 7">
            <a:extLst>
              <a:ext uri="{FF2B5EF4-FFF2-40B4-BE49-F238E27FC236}">
                <a16:creationId xmlns:a16="http://schemas.microsoft.com/office/drawing/2014/main" id="{6A16E04E-C4E8-2CBF-4873-AB199D969CEC}"/>
              </a:ext>
            </a:extLst>
          </p:cNvPr>
          <p:cNvGrpSpPr/>
          <p:nvPr/>
        </p:nvGrpSpPr>
        <p:grpSpPr>
          <a:xfrm>
            <a:off x="5768543" y="1484633"/>
            <a:ext cx="6306663" cy="5052900"/>
            <a:chOff x="1612900" y="1037017"/>
            <a:chExt cx="7615758" cy="5097066"/>
          </a:xfrm>
        </p:grpSpPr>
        <p:pic>
          <p:nvPicPr>
            <p:cNvPr id="9" name="Picture 8">
              <a:extLst>
                <a:ext uri="{FF2B5EF4-FFF2-40B4-BE49-F238E27FC236}">
                  <a16:creationId xmlns:a16="http://schemas.microsoft.com/office/drawing/2014/main" id="{5A88170C-B41A-E402-1BD2-85CC9DE889FE}"/>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0" name="Picture 9">
              <a:extLst>
                <a:ext uri="{FF2B5EF4-FFF2-40B4-BE49-F238E27FC236}">
                  <a16:creationId xmlns:a16="http://schemas.microsoft.com/office/drawing/2014/main" id="{5BFD019A-A01C-F085-8C46-A227540A6AD3}"/>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
        <p:nvSpPr>
          <p:cNvPr id="11" name="TextBox 10">
            <a:extLst>
              <a:ext uri="{FF2B5EF4-FFF2-40B4-BE49-F238E27FC236}">
                <a16:creationId xmlns:a16="http://schemas.microsoft.com/office/drawing/2014/main" id="{60E528FD-D8DA-9D7E-5B7E-F77682E2F33B}"/>
              </a:ext>
            </a:extLst>
          </p:cNvPr>
          <p:cNvSpPr txBox="1"/>
          <p:nvPr/>
        </p:nvSpPr>
        <p:spPr>
          <a:xfrm rot="2276">
            <a:off x="6340990" y="2080974"/>
            <a:ext cx="5165217" cy="1292854"/>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The slim hook structure of the burr enables it to attach to passing by animals (and people) to help spread seeds.</a:t>
            </a:r>
          </a:p>
        </p:txBody>
      </p:sp>
    </p:spTree>
    <p:extLst>
      <p:ext uri="{BB962C8B-B14F-4D97-AF65-F5344CB8AC3E}">
        <p14:creationId xmlns:p14="http://schemas.microsoft.com/office/powerpoint/2010/main" val="2677328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80FC1-2B18-17BD-CF26-96C40CA895C9}"/>
              </a:ext>
            </a:extLst>
          </p:cNvPr>
          <p:cNvSpPr/>
          <p:nvPr/>
        </p:nvSpPr>
        <p:spPr>
          <a:xfrm>
            <a:off x="581158" y="1907312"/>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lue&#10;&#10;Description automatically generated">
            <a:extLst>
              <a:ext uri="{FF2B5EF4-FFF2-40B4-BE49-F238E27FC236}">
                <a16:creationId xmlns:a16="http://schemas.microsoft.com/office/drawing/2014/main" id="{8F32C311-7EB2-7B94-A077-B87BE54A48A4}"/>
              </a:ext>
            </a:extLst>
          </p:cNvPr>
          <p:cNvPicPr>
            <a:picLocks noChangeAspect="1"/>
          </p:cNvPicPr>
          <p:nvPr/>
        </p:nvPicPr>
        <p:blipFill rotWithShape="1">
          <a:blip r:embed="rId3">
            <a:extLst>
              <a:ext uri="{28A0092B-C50C-407E-A947-70E740481C1C}">
                <a14:useLocalDpi xmlns:a14="http://schemas.microsoft.com/office/drawing/2010/main" val="0"/>
              </a:ext>
            </a:extLst>
          </a:blip>
          <a:srcRect l="8180" t="1" r="21787" b="662"/>
          <a:stretch/>
        </p:blipFill>
        <p:spPr>
          <a:xfrm>
            <a:off x="782374" y="2099468"/>
            <a:ext cx="2352261" cy="2372140"/>
          </a:xfrm>
          <a:prstGeom prst="rect">
            <a:avLst/>
          </a:prstGeom>
        </p:spPr>
      </p:pic>
      <p:sp>
        <p:nvSpPr>
          <p:cNvPr id="6" name="TextBox 5">
            <a:extLst>
              <a:ext uri="{FF2B5EF4-FFF2-40B4-BE49-F238E27FC236}">
                <a16:creationId xmlns:a16="http://schemas.microsoft.com/office/drawing/2014/main" id="{856F17E0-5496-71B4-6C2D-DAB8B725E3C7}"/>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7" name="Content Placeholder 3">
            <a:extLst>
              <a:ext uri="{FF2B5EF4-FFF2-40B4-BE49-F238E27FC236}">
                <a16:creationId xmlns:a16="http://schemas.microsoft.com/office/drawing/2014/main" id="{1792C71A-9AD1-B4B8-7571-86851B636805}"/>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8" name="Group 7">
            <a:extLst>
              <a:ext uri="{FF2B5EF4-FFF2-40B4-BE49-F238E27FC236}">
                <a16:creationId xmlns:a16="http://schemas.microsoft.com/office/drawing/2014/main" id="{6A16E04E-C4E8-2CBF-4873-AB199D969CEC}"/>
              </a:ext>
            </a:extLst>
          </p:cNvPr>
          <p:cNvGrpSpPr/>
          <p:nvPr/>
        </p:nvGrpSpPr>
        <p:grpSpPr>
          <a:xfrm>
            <a:off x="5768543" y="1484633"/>
            <a:ext cx="6306663" cy="5052900"/>
            <a:chOff x="1612900" y="1037017"/>
            <a:chExt cx="7615758" cy="5097066"/>
          </a:xfrm>
        </p:grpSpPr>
        <p:pic>
          <p:nvPicPr>
            <p:cNvPr id="9" name="Picture 8">
              <a:extLst>
                <a:ext uri="{FF2B5EF4-FFF2-40B4-BE49-F238E27FC236}">
                  <a16:creationId xmlns:a16="http://schemas.microsoft.com/office/drawing/2014/main" id="{5A88170C-B41A-E402-1BD2-85CC9DE889FE}"/>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0" name="Picture 9">
              <a:extLst>
                <a:ext uri="{FF2B5EF4-FFF2-40B4-BE49-F238E27FC236}">
                  <a16:creationId xmlns:a16="http://schemas.microsoft.com/office/drawing/2014/main" id="{5BFD019A-A01C-F085-8C46-A227540A6AD3}"/>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Tree>
    <p:extLst>
      <p:ext uri="{BB962C8B-B14F-4D97-AF65-F5344CB8AC3E}">
        <p14:creationId xmlns:p14="http://schemas.microsoft.com/office/powerpoint/2010/main" val="234889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880FC1-2B18-17BD-CF26-96C40CA895C9}"/>
              </a:ext>
            </a:extLst>
          </p:cNvPr>
          <p:cNvSpPr/>
          <p:nvPr/>
        </p:nvSpPr>
        <p:spPr>
          <a:xfrm>
            <a:off x="581158" y="1907312"/>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lue&#10;&#10;Description automatically generated">
            <a:extLst>
              <a:ext uri="{FF2B5EF4-FFF2-40B4-BE49-F238E27FC236}">
                <a16:creationId xmlns:a16="http://schemas.microsoft.com/office/drawing/2014/main" id="{8F32C311-7EB2-7B94-A077-B87BE54A48A4}"/>
              </a:ext>
            </a:extLst>
          </p:cNvPr>
          <p:cNvPicPr>
            <a:picLocks noChangeAspect="1"/>
          </p:cNvPicPr>
          <p:nvPr/>
        </p:nvPicPr>
        <p:blipFill rotWithShape="1">
          <a:blip r:embed="rId3">
            <a:extLst>
              <a:ext uri="{28A0092B-C50C-407E-A947-70E740481C1C}">
                <a14:useLocalDpi xmlns:a14="http://schemas.microsoft.com/office/drawing/2010/main" val="0"/>
              </a:ext>
            </a:extLst>
          </a:blip>
          <a:srcRect l="8180" t="1" r="21787" b="662"/>
          <a:stretch/>
        </p:blipFill>
        <p:spPr>
          <a:xfrm>
            <a:off x="782374" y="2099468"/>
            <a:ext cx="2352261" cy="2372140"/>
          </a:xfrm>
          <a:prstGeom prst="rect">
            <a:avLst/>
          </a:prstGeom>
        </p:spPr>
      </p:pic>
      <p:sp>
        <p:nvSpPr>
          <p:cNvPr id="6" name="TextBox 5">
            <a:extLst>
              <a:ext uri="{FF2B5EF4-FFF2-40B4-BE49-F238E27FC236}">
                <a16:creationId xmlns:a16="http://schemas.microsoft.com/office/drawing/2014/main" id="{856F17E0-5496-71B4-6C2D-DAB8B725E3C7}"/>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7" name="Content Placeholder 3">
            <a:extLst>
              <a:ext uri="{FF2B5EF4-FFF2-40B4-BE49-F238E27FC236}">
                <a16:creationId xmlns:a16="http://schemas.microsoft.com/office/drawing/2014/main" id="{1792C71A-9AD1-B4B8-7571-86851B636805}"/>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8" name="Group 7">
            <a:extLst>
              <a:ext uri="{FF2B5EF4-FFF2-40B4-BE49-F238E27FC236}">
                <a16:creationId xmlns:a16="http://schemas.microsoft.com/office/drawing/2014/main" id="{6A16E04E-C4E8-2CBF-4873-AB199D969CEC}"/>
              </a:ext>
            </a:extLst>
          </p:cNvPr>
          <p:cNvGrpSpPr/>
          <p:nvPr/>
        </p:nvGrpSpPr>
        <p:grpSpPr>
          <a:xfrm>
            <a:off x="5768543" y="1484633"/>
            <a:ext cx="6306663" cy="5052900"/>
            <a:chOff x="1612900" y="1037017"/>
            <a:chExt cx="7615758" cy="5097066"/>
          </a:xfrm>
        </p:grpSpPr>
        <p:pic>
          <p:nvPicPr>
            <p:cNvPr id="9" name="Picture 8">
              <a:extLst>
                <a:ext uri="{FF2B5EF4-FFF2-40B4-BE49-F238E27FC236}">
                  <a16:creationId xmlns:a16="http://schemas.microsoft.com/office/drawing/2014/main" id="{5A88170C-B41A-E402-1BD2-85CC9DE889FE}"/>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0" name="Picture 9">
              <a:extLst>
                <a:ext uri="{FF2B5EF4-FFF2-40B4-BE49-F238E27FC236}">
                  <a16:creationId xmlns:a16="http://schemas.microsoft.com/office/drawing/2014/main" id="{5BFD019A-A01C-F085-8C46-A227540A6AD3}"/>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
        <p:nvSpPr>
          <p:cNvPr id="11" name="TextBox 10">
            <a:extLst>
              <a:ext uri="{FF2B5EF4-FFF2-40B4-BE49-F238E27FC236}">
                <a16:creationId xmlns:a16="http://schemas.microsoft.com/office/drawing/2014/main" id="{60E528FD-D8DA-9D7E-5B7E-F77682E2F33B}"/>
              </a:ext>
            </a:extLst>
          </p:cNvPr>
          <p:cNvSpPr txBox="1"/>
          <p:nvPr/>
        </p:nvSpPr>
        <p:spPr>
          <a:xfrm rot="2276">
            <a:off x="6340990" y="2080974"/>
            <a:ext cx="5165217" cy="1292854"/>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The slim hook structure of the burr enables it to attach to passing by animals (and people) to help spread seeds.</a:t>
            </a:r>
          </a:p>
        </p:txBody>
      </p:sp>
      <p:sp>
        <p:nvSpPr>
          <p:cNvPr id="12" name="TextBox 11">
            <a:extLst>
              <a:ext uri="{FF2B5EF4-FFF2-40B4-BE49-F238E27FC236}">
                <a16:creationId xmlns:a16="http://schemas.microsoft.com/office/drawing/2014/main" id="{45D3CBD6-034B-9322-D1E9-100F13DEA4BD}"/>
              </a:ext>
            </a:extLst>
          </p:cNvPr>
          <p:cNvSpPr txBox="1"/>
          <p:nvPr/>
        </p:nvSpPr>
        <p:spPr>
          <a:xfrm rot="2276">
            <a:off x="6434925" y="4361981"/>
            <a:ext cx="5071143" cy="877356"/>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This structure the development of the hook &amp; loop structure of Velcro™.</a:t>
            </a:r>
            <a:endParaRPr lang="en-US" dirty="0">
              <a:solidFill>
                <a:srgbClr val="7030A0"/>
              </a:solidFill>
              <a:latin typeface="Comic Sans MS" panose="030F0702030302020204" pitchFamily="66" charset="0"/>
            </a:endParaRPr>
          </a:p>
        </p:txBody>
      </p:sp>
      <p:sp>
        <p:nvSpPr>
          <p:cNvPr id="13" name="Rectangle 12">
            <a:extLst>
              <a:ext uri="{FF2B5EF4-FFF2-40B4-BE49-F238E27FC236}">
                <a16:creationId xmlns:a16="http://schemas.microsoft.com/office/drawing/2014/main" id="{7F054E3B-4AF8-675F-C949-7F4D72A6E7C4}"/>
              </a:ext>
            </a:extLst>
          </p:cNvPr>
          <p:cNvSpPr/>
          <p:nvPr/>
        </p:nvSpPr>
        <p:spPr>
          <a:xfrm>
            <a:off x="2826937" y="3429000"/>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a shoe&#10;&#10;Description automatically generated with medium confidence">
            <a:extLst>
              <a:ext uri="{FF2B5EF4-FFF2-40B4-BE49-F238E27FC236}">
                <a16:creationId xmlns:a16="http://schemas.microsoft.com/office/drawing/2014/main" id="{1E39A9E8-2BDB-3EC8-3620-B8099F0303E5}"/>
              </a:ext>
            </a:extLst>
          </p:cNvPr>
          <p:cNvPicPr>
            <a:picLocks noChangeAspect="1"/>
          </p:cNvPicPr>
          <p:nvPr/>
        </p:nvPicPr>
        <p:blipFill rotWithShape="1">
          <a:blip r:embed="rId5">
            <a:extLst>
              <a:ext uri="{28A0092B-C50C-407E-A947-70E740481C1C}">
                <a14:useLocalDpi xmlns:a14="http://schemas.microsoft.com/office/drawing/2010/main" val="0"/>
              </a:ext>
            </a:extLst>
          </a:blip>
          <a:srcRect l="13565" t="692" r="12213" b="30623"/>
          <a:stretch/>
        </p:blipFill>
        <p:spPr>
          <a:xfrm>
            <a:off x="3020310" y="3707295"/>
            <a:ext cx="2299253" cy="2206488"/>
          </a:xfrm>
          <a:prstGeom prst="rect">
            <a:avLst/>
          </a:prstGeom>
        </p:spPr>
      </p:pic>
    </p:spTree>
    <p:extLst>
      <p:ext uri="{BB962C8B-B14F-4D97-AF65-F5344CB8AC3E}">
        <p14:creationId xmlns:p14="http://schemas.microsoft.com/office/powerpoint/2010/main" val="3637564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54DE9B-8930-381B-2C67-D6D041FA7DAB}"/>
              </a:ext>
            </a:extLst>
          </p:cNvPr>
          <p:cNvSpPr/>
          <p:nvPr/>
        </p:nvSpPr>
        <p:spPr>
          <a:xfrm>
            <a:off x="526631" y="1575680"/>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kingfisher, bird&#10;&#10;Description automatically generated">
            <a:extLst>
              <a:ext uri="{FF2B5EF4-FFF2-40B4-BE49-F238E27FC236}">
                <a16:creationId xmlns:a16="http://schemas.microsoft.com/office/drawing/2014/main" id="{48F9BC18-D74B-659A-D47F-56F97CC2927B}"/>
              </a:ext>
            </a:extLst>
          </p:cNvPr>
          <p:cNvPicPr>
            <a:picLocks noChangeAspect="1"/>
          </p:cNvPicPr>
          <p:nvPr/>
        </p:nvPicPr>
        <p:blipFill rotWithShape="1">
          <a:blip r:embed="rId3">
            <a:extLst>
              <a:ext uri="{28A0092B-C50C-407E-A947-70E740481C1C}">
                <a14:useLocalDpi xmlns:a14="http://schemas.microsoft.com/office/drawing/2010/main" val="0"/>
              </a:ext>
            </a:extLst>
          </a:blip>
          <a:srcRect l="29782" t="1156" r="4572" b="-1"/>
          <a:stretch/>
        </p:blipFill>
        <p:spPr>
          <a:xfrm>
            <a:off x="717739" y="1762581"/>
            <a:ext cx="2360984" cy="2369398"/>
          </a:xfrm>
          <a:prstGeom prst="rect">
            <a:avLst/>
          </a:prstGeom>
        </p:spPr>
      </p:pic>
      <p:sp>
        <p:nvSpPr>
          <p:cNvPr id="6" name="TextBox 5">
            <a:extLst>
              <a:ext uri="{FF2B5EF4-FFF2-40B4-BE49-F238E27FC236}">
                <a16:creationId xmlns:a16="http://schemas.microsoft.com/office/drawing/2014/main" id="{866CE3E8-3382-8DF3-FA03-28F29FD0FF2E}"/>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7" name="Content Placeholder 3">
            <a:extLst>
              <a:ext uri="{FF2B5EF4-FFF2-40B4-BE49-F238E27FC236}">
                <a16:creationId xmlns:a16="http://schemas.microsoft.com/office/drawing/2014/main" id="{CC6C2B37-16D7-126A-5B0A-1336D3250E0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8" name="Group 7">
            <a:extLst>
              <a:ext uri="{FF2B5EF4-FFF2-40B4-BE49-F238E27FC236}">
                <a16:creationId xmlns:a16="http://schemas.microsoft.com/office/drawing/2014/main" id="{CDFC8E60-7BB5-4CED-D0F2-5CEB12621B1F}"/>
              </a:ext>
            </a:extLst>
          </p:cNvPr>
          <p:cNvGrpSpPr/>
          <p:nvPr/>
        </p:nvGrpSpPr>
        <p:grpSpPr>
          <a:xfrm>
            <a:off x="5768543" y="1484633"/>
            <a:ext cx="6306663" cy="5052900"/>
            <a:chOff x="1612900" y="1037017"/>
            <a:chExt cx="7615758" cy="5097066"/>
          </a:xfrm>
        </p:grpSpPr>
        <p:pic>
          <p:nvPicPr>
            <p:cNvPr id="9" name="Picture 8">
              <a:extLst>
                <a:ext uri="{FF2B5EF4-FFF2-40B4-BE49-F238E27FC236}">
                  <a16:creationId xmlns:a16="http://schemas.microsoft.com/office/drawing/2014/main" id="{5C5F507C-F75F-AAB9-8F11-18C5A45B46B9}"/>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0" name="Picture 9">
              <a:extLst>
                <a:ext uri="{FF2B5EF4-FFF2-40B4-BE49-F238E27FC236}">
                  <a16:creationId xmlns:a16="http://schemas.microsoft.com/office/drawing/2014/main" id="{21CD048E-3F64-734F-7802-957444646409}"/>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Tree>
    <p:extLst>
      <p:ext uri="{BB962C8B-B14F-4D97-AF65-F5344CB8AC3E}">
        <p14:creationId xmlns:p14="http://schemas.microsoft.com/office/powerpoint/2010/main" val="922364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54DE9B-8930-381B-2C67-D6D041FA7DAB}"/>
              </a:ext>
            </a:extLst>
          </p:cNvPr>
          <p:cNvSpPr/>
          <p:nvPr/>
        </p:nvSpPr>
        <p:spPr>
          <a:xfrm>
            <a:off x="526631" y="1575680"/>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kingfisher, bird&#10;&#10;Description automatically generated">
            <a:extLst>
              <a:ext uri="{FF2B5EF4-FFF2-40B4-BE49-F238E27FC236}">
                <a16:creationId xmlns:a16="http://schemas.microsoft.com/office/drawing/2014/main" id="{48F9BC18-D74B-659A-D47F-56F97CC2927B}"/>
              </a:ext>
            </a:extLst>
          </p:cNvPr>
          <p:cNvPicPr>
            <a:picLocks noChangeAspect="1"/>
          </p:cNvPicPr>
          <p:nvPr/>
        </p:nvPicPr>
        <p:blipFill rotWithShape="1">
          <a:blip r:embed="rId3">
            <a:extLst>
              <a:ext uri="{28A0092B-C50C-407E-A947-70E740481C1C}">
                <a14:useLocalDpi xmlns:a14="http://schemas.microsoft.com/office/drawing/2010/main" val="0"/>
              </a:ext>
            </a:extLst>
          </a:blip>
          <a:srcRect l="29782" t="1156" r="4572" b="-1"/>
          <a:stretch/>
        </p:blipFill>
        <p:spPr>
          <a:xfrm>
            <a:off x="717739" y="1762581"/>
            <a:ext cx="2360984" cy="2369398"/>
          </a:xfrm>
          <a:prstGeom prst="rect">
            <a:avLst/>
          </a:prstGeom>
        </p:spPr>
      </p:pic>
      <p:sp>
        <p:nvSpPr>
          <p:cNvPr id="6" name="TextBox 5">
            <a:extLst>
              <a:ext uri="{FF2B5EF4-FFF2-40B4-BE49-F238E27FC236}">
                <a16:creationId xmlns:a16="http://schemas.microsoft.com/office/drawing/2014/main" id="{866CE3E8-3382-8DF3-FA03-28F29FD0FF2E}"/>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7" name="Content Placeholder 3">
            <a:extLst>
              <a:ext uri="{FF2B5EF4-FFF2-40B4-BE49-F238E27FC236}">
                <a16:creationId xmlns:a16="http://schemas.microsoft.com/office/drawing/2014/main" id="{CC6C2B37-16D7-126A-5B0A-1336D3250E0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8" name="Group 7">
            <a:extLst>
              <a:ext uri="{FF2B5EF4-FFF2-40B4-BE49-F238E27FC236}">
                <a16:creationId xmlns:a16="http://schemas.microsoft.com/office/drawing/2014/main" id="{CDFC8E60-7BB5-4CED-D0F2-5CEB12621B1F}"/>
              </a:ext>
            </a:extLst>
          </p:cNvPr>
          <p:cNvGrpSpPr/>
          <p:nvPr/>
        </p:nvGrpSpPr>
        <p:grpSpPr>
          <a:xfrm>
            <a:off x="5768543" y="1484633"/>
            <a:ext cx="6306663" cy="5052900"/>
            <a:chOff x="1612900" y="1037017"/>
            <a:chExt cx="7615758" cy="5097066"/>
          </a:xfrm>
        </p:grpSpPr>
        <p:pic>
          <p:nvPicPr>
            <p:cNvPr id="9" name="Picture 8">
              <a:extLst>
                <a:ext uri="{FF2B5EF4-FFF2-40B4-BE49-F238E27FC236}">
                  <a16:creationId xmlns:a16="http://schemas.microsoft.com/office/drawing/2014/main" id="{5C5F507C-F75F-AAB9-8F11-18C5A45B46B9}"/>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0" name="Picture 9">
              <a:extLst>
                <a:ext uri="{FF2B5EF4-FFF2-40B4-BE49-F238E27FC236}">
                  <a16:creationId xmlns:a16="http://schemas.microsoft.com/office/drawing/2014/main" id="{21CD048E-3F64-734F-7802-957444646409}"/>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
        <p:nvSpPr>
          <p:cNvPr id="11" name="TextBox 10">
            <a:extLst>
              <a:ext uri="{FF2B5EF4-FFF2-40B4-BE49-F238E27FC236}">
                <a16:creationId xmlns:a16="http://schemas.microsoft.com/office/drawing/2014/main" id="{1DA6F567-771A-EBE8-4299-C3DE3DBBAAE5}"/>
              </a:ext>
            </a:extLst>
          </p:cNvPr>
          <p:cNvSpPr txBox="1"/>
          <p:nvPr/>
        </p:nvSpPr>
        <p:spPr>
          <a:xfrm rot="2276">
            <a:off x="6378872" y="1872418"/>
            <a:ext cx="5165217" cy="1292854"/>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The shape of the kingfisher’s head enables it to dive into the water quickly and silently to catch fish.</a:t>
            </a:r>
          </a:p>
        </p:txBody>
      </p:sp>
    </p:spTree>
    <p:extLst>
      <p:ext uri="{BB962C8B-B14F-4D97-AF65-F5344CB8AC3E}">
        <p14:creationId xmlns:p14="http://schemas.microsoft.com/office/powerpoint/2010/main" val="251066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graphicFrame>
        <p:nvGraphicFramePr>
          <p:cNvPr id="5" name="Table 4">
            <a:extLst>
              <a:ext uri="{FF2B5EF4-FFF2-40B4-BE49-F238E27FC236}">
                <a16:creationId xmlns:a16="http://schemas.microsoft.com/office/drawing/2014/main" id="{9906950D-88BA-CC1C-CFC2-157331A63A95}"/>
              </a:ext>
            </a:extLst>
          </p:cNvPr>
          <p:cNvGraphicFramePr>
            <a:graphicFrameLocks noGrp="1"/>
          </p:cNvGraphicFramePr>
          <p:nvPr>
            <p:extLst>
              <p:ext uri="{D42A27DB-BD31-4B8C-83A1-F6EECF244321}">
                <p14:modId xmlns:p14="http://schemas.microsoft.com/office/powerpoint/2010/main" val="3242983802"/>
              </p:ext>
            </p:extLst>
          </p:nvPr>
        </p:nvGraphicFramePr>
        <p:xfrm>
          <a:off x="355193" y="1438622"/>
          <a:ext cx="6957537" cy="4788144"/>
        </p:xfrm>
        <a:graphic>
          <a:graphicData uri="http://schemas.openxmlformats.org/drawingml/2006/table">
            <a:tbl>
              <a:tblPr firstRow="1" bandRow="1">
                <a:tableStyleId>{5C22544A-7EE6-4342-B048-85BDC9FD1C3A}</a:tableStyleId>
              </a:tblPr>
              <a:tblGrid>
                <a:gridCol w="3194228">
                  <a:extLst>
                    <a:ext uri="{9D8B030D-6E8A-4147-A177-3AD203B41FA5}">
                      <a16:colId xmlns:a16="http://schemas.microsoft.com/office/drawing/2014/main" val="681246206"/>
                    </a:ext>
                  </a:extLst>
                </a:gridCol>
                <a:gridCol w="3763309">
                  <a:extLst>
                    <a:ext uri="{9D8B030D-6E8A-4147-A177-3AD203B41FA5}">
                      <a16:colId xmlns:a16="http://schemas.microsoft.com/office/drawing/2014/main" val="2289234228"/>
                    </a:ext>
                  </a:extLst>
                </a:gridCol>
              </a:tblGrid>
              <a:tr h="469750">
                <a:tc>
                  <a:txBody>
                    <a:bodyPr/>
                    <a:lstStyle/>
                    <a:p>
                      <a:pPr algn="ctr"/>
                      <a:r>
                        <a:rPr lang="en-US" sz="2000" dirty="0">
                          <a:solidFill>
                            <a:srgbClr val="0070C0"/>
                          </a:solidFill>
                          <a:latin typeface="Franklin Gothic Book" panose="020B0503020102020204" pitchFamily="34" charset="0"/>
                        </a:rPr>
                        <a:t>What you need</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endParaRPr lang="en-US" sz="2000" dirty="0">
                        <a:solidFill>
                          <a:srgbClr val="0070C0"/>
                        </a:solidFill>
                        <a:latin typeface="Franklin Gothic Book" panose="020B0503020102020204" pitchFamily="34" charset="0"/>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6063067"/>
                  </a:ext>
                </a:extLst>
              </a:tr>
              <a:tr h="4318394">
                <a:tc>
                  <a:txBody>
                    <a:bodyPr/>
                    <a:lstStyle/>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Participant notebook</a:t>
                      </a:r>
                    </a:p>
                    <a:p>
                      <a:pPr marL="285750" indent="-285750" algn="l">
                        <a:buFont typeface="Arial" panose="020B0604020202020204" pitchFamily="34" charset="0"/>
                        <a:buChar char="•"/>
                      </a:pPr>
                      <a:endParaRPr lang="en-US" sz="1600" dirty="0">
                        <a:solidFill>
                          <a:schemeClr val="tx1"/>
                        </a:solidFill>
                        <a:latin typeface="Franklin Gothic Book" panose="020B0503020102020204" pitchFamily="34" charset="0"/>
                      </a:endParaRPr>
                    </a:p>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Biomimicry handouts</a:t>
                      </a:r>
                    </a:p>
                    <a:p>
                      <a:pPr marL="0" indent="0" algn="l">
                        <a:buFont typeface="Arial" panose="020B0604020202020204" pitchFamily="34" charset="0"/>
                        <a:buNone/>
                      </a:pPr>
                      <a:endParaRPr lang="en-US" sz="1600" dirty="0">
                        <a:solidFill>
                          <a:schemeClr val="tx1"/>
                        </a:solidFill>
                        <a:latin typeface="Franklin Gothic Book" panose="020B0503020102020204" pitchFamily="34" charset="0"/>
                      </a:endParaRPr>
                    </a:p>
                    <a:p>
                      <a:pPr marL="285750" indent="-285750" algn="l">
                        <a:buFont typeface="Arial" panose="020B0604020202020204" pitchFamily="34" charset="0"/>
                        <a:buChar char="•"/>
                      </a:pPr>
                      <a:endParaRPr lang="en-US" sz="1600" dirty="0">
                        <a:solidFill>
                          <a:schemeClr val="tx1"/>
                        </a:solidFill>
                        <a:latin typeface="Franklin Gothic Book" panose="020B0503020102020204" pitchFamily="34" charset="0"/>
                      </a:endParaRPr>
                    </a:p>
                    <a:p>
                      <a:pPr marL="0" indent="0" algn="l">
                        <a:buFont typeface="Arial" panose="020B0604020202020204" pitchFamily="34" charset="0"/>
                        <a:buNone/>
                      </a:pPr>
                      <a:endParaRPr lang="en-US" sz="1600" dirty="0">
                        <a:solidFill>
                          <a:schemeClr val="tx1"/>
                        </a:solidFill>
                        <a:latin typeface="Franklin Gothic Book" panose="020B0503020102020204" pitchFamily="34" charset="0"/>
                      </a:endParaRPr>
                    </a:p>
                    <a:p>
                      <a:pPr marL="0" indent="0" algn="l">
                        <a:buFont typeface="Arial" panose="020B0604020202020204" pitchFamily="34" charset="0"/>
                        <a:buNone/>
                      </a:pPr>
                      <a:endParaRPr lang="en-US" sz="1600" dirty="0">
                        <a:solidFill>
                          <a:schemeClr val="tx1"/>
                        </a:solidFill>
                        <a:latin typeface="Franklin Gothic Book" panose="020B0503020102020204" pitchFamily="34" charset="0"/>
                      </a:endParaRPr>
                    </a:p>
                    <a:p>
                      <a:pPr marL="0" indent="0" algn="l">
                        <a:buFont typeface="Arial" panose="020B0604020202020204" pitchFamily="34" charset="0"/>
                        <a:buNone/>
                      </a:pPr>
                      <a:r>
                        <a:rPr lang="en-US" sz="1600" dirty="0">
                          <a:solidFill>
                            <a:schemeClr val="tx1"/>
                          </a:solidFill>
                          <a:latin typeface="Franklin Gothic Book" panose="020B0503020102020204" pitchFamily="34" charset="0"/>
                        </a:rPr>
                        <a:t>Additional Supplies Needed</a:t>
                      </a:r>
                    </a:p>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Pens/pencil</a:t>
                      </a:r>
                    </a:p>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Coloring supplies</a:t>
                      </a:r>
                    </a:p>
                    <a:p>
                      <a:pPr marL="285750" indent="-285750" algn="l">
                        <a:buFont typeface="Arial" panose="020B0604020202020204" pitchFamily="34" charset="0"/>
                        <a:buChar char="•"/>
                      </a:pPr>
                      <a:r>
                        <a:rPr lang="en-US" sz="1600" dirty="0">
                          <a:solidFill>
                            <a:schemeClr val="tx1"/>
                          </a:solidFill>
                          <a:latin typeface="Franklin Gothic Book" panose="020B0503020102020204" pitchFamily="34" charset="0"/>
                        </a:rPr>
                        <a:t>Scissor</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285750" indent="-285750" algn="l">
                        <a:buFont typeface="Arial" panose="020B0604020202020204" pitchFamily="34" charset="0"/>
                        <a:buChar char="•"/>
                      </a:pPr>
                      <a:endParaRPr lang="en-US" sz="1600" dirty="0">
                        <a:solidFill>
                          <a:schemeClr val="tx1"/>
                        </a:solidFill>
                        <a:latin typeface="Franklin Gothic Book" panose="020B0503020102020204" pitchFamily="34" charset="0"/>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9163856"/>
                  </a:ext>
                </a:extLst>
              </a:tr>
            </a:tbl>
          </a:graphicData>
        </a:graphic>
      </p:graphicFrame>
      <p:graphicFrame>
        <p:nvGraphicFramePr>
          <p:cNvPr id="4" name="Table 4">
            <a:extLst>
              <a:ext uri="{FF2B5EF4-FFF2-40B4-BE49-F238E27FC236}">
                <a16:creationId xmlns:a16="http://schemas.microsoft.com/office/drawing/2014/main" id="{CCCF4A92-850D-F974-AAFA-DADD40DC4F0E}"/>
              </a:ext>
            </a:extLst>
          </p:cNvPr>
          <p:cNvGraphicFramePr>
            <a:graphicFrameLocks noGrp="1"/>
          </p:cNvGraphicFramePr>
          <p:nvPr>
            <p:extLst>
              <p:ext uri="{D42A27DB-BD31-4B8C-83A1-F6EECF244321}">
                <p14:modId xmlns:p14="http://schemas.microsoft.com/office/powerpoint/2010/main" val="2066494216"/>
              </p:ext>
            </p:extLst>
          </p:nvPr>
        </p:nvGraphicFramePr>
        <p:xfrm>
          <a:off x="7646022" y="1737663"/>
          <a:ext cx="4020941" cy="3437804"/>
        </p:xfrm>
        <a:graphic>
          <a:graphicData uri="http://schemas.openxmlformats.org/drawingml/2006/table">
            <a:tbl>
              <a:tblPr firstRow="1" bandRow="1">
                <a:tableStyleId>{5C22544A-7EE6-4342-B048-85BDC9FD1C3A}</a:tableStyleId>
              </a:tblPr>
              <a:tblGrid>
                <a:gridCol w="1144016">
                  <a:extLst>
                    <a:ext uri="{9D8B030D-6E8A-4147-A177-3AD203B41FA5}">
                      <a16:colId xmlns:a16="http://schemas.microsoft.com/office/drawing/2014/main" val="3903313906"/>
                    </a:ext>
                  </a:extLst>
                </a:gridCol>
                <a:gridCol w="2876925">
                  <a:extLst>
                    <a:ext uri="{9D8B030D-6E8A-4147-A177-3AD203B41FA5}">
                      <a16:colId xmlns:a16="http://schemas.microsoft.com/office/drawing/2014/main" val="681246206"/>
                    </a:ext>
                  </a:extLst>
                </a:gridCol>
              </a:tblGrid>
              <a:tr h="504188">
                <a:tc gridSpan="2">
                  <a:txBody>
                    <a:bodyPr/>
                    <a:lstStyle/>
                    <a:p>
                      <a:pPr algn="ctr"/>
                      <a:r>
                        <a:rPr lang="en-US" sz="2000" dirty="0">
                          <a:solidFill>
                            <a:srgbClr val="0070C0"/>
                          </a:solidFill>
                          <a:latin typeface="Franklin Gothic Book" panose="020B0503020102020204" pitchFamily="34" charset="0"/>
                        </a:rPr>
                        <a:t>Session Flow</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dirty="0">
                          <a:solidFill>
                            <a:srgbClr val="0070C0"/>
                          </a:solidFill>
                          <a:latin typeface="Franklin Gothic Book" panose="020B0503020102020204" pitchFamily="34" charset="0"/>
                        </a:rPr>
                        <a:t>Session Flow</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6063067"/>
                  </a:ext>
                </a:extLst>
              </a:tr>
              <a:tr h="994562">
                <a:tc>
                  <a:txBody>
                    <a:bodyPr/>
                    <a:lstStyle/>
                    <a:p>
                      <a:pPr algn="ctr"/>
                      <a:r>
                        <a:rPr lang="en-US" sz="1600" dirty="0">
                          <a:latin typeface="Franklin Gothic Book" panose="020B0503020102020204" pitchFamily="34" charset="0"/>
                        </a:rPr>
                        <a:t>10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Welcome.</a:t>
                      </a:r>
                    </a:p>
                    <a:p>
                      <a:r>
                        <a:rPr lang="en-US" sz="1600" dirty="0">
                          <a:latin typeface="Franklin Gothic Book" panose="020B0503020102020204" pitchFamily="34" charset="0"/>
                        </a:rPr>
                        <a:t>Topic introduction via discussion prompt</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91593"/>
                  </a:ext>
                </a:extLst>
              </a:tr>
              <a:tr h="704481">
                <a:tc>
                  <a:txBody>
                    <a:bodyPr/>
                    <a:lstStyle/>
                    <a:p>
                      <a:pPr algn="ctr"/>
                      <a:r>
                        <a:rPr lang="en-US" sz="1600" dirty="0">
                          <a:latin typeface="Franklin Gothic Book" panose="020B0503020102020204" pitchFamily="34" charset="0"/>
                        </a:rPr>
                        <a:t>15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Biomimicry matching game and discussion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4719174"/>
                  </a:ext>
                </a:extLst>
              </a:tr>
              <a:tr h="588716">
                <a:tc>
                  <a:txBody>
                    <a:bodyPr/>
                    <a:lstStyle/>
                    <a:p>
                      <a:pPr algn="ctr"/>
                      <a:r>
                        <a:rPr lang="en-US" sz="1600" dirty="0">
                          <a:latin typeface="Franklin Gothic Book" panose="020B0503020102020204" pitchFamily="34" charset="0"/>
                        </a:rPr>
                        <a:t>25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Biomimicry redesign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5230475"/>
                  </a:ext>
                </a:extLst>
              </a:tr>
              <a:tr h="645857">
                <a:tc>
                  <a:txBody>
                    <a:bodyPr/>
                    <a:lstStyle/>
                    <a:p>
                      <a:pPr algn="ctr"/>
                      <a:r>
                        <a:rPr lang="en-US" sz="1600" dirty="0">
                          <a:latin typeface="Franklin Gothic Book" panose="020B0503020102020204" pitchFamily="34" charset="0"/>
                        </a:rPr>
                        <a:t>Remaining time</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Wrap up and cleanup</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5858691"/>
                  </a:ext>
                </a:extLst>
              </a:tr>
            </a:tbl>
          </a:graphicData>
        </a:graphic>
      </p:graphicFrame>
      <p:sp>
        <p:nvSpPr>
          <p:cNvPr id="6" name="Content Placeholder 3">
            <a:extLst>
              <a:ext uri="{FF2B5EF4-FFF2-40B4-BE49-F238E27FC236}">
                <a16:creationId xmlns:a16="http://schemas.microsoft.com/office/drawing/2014/main" id="{785C9F9F-8133-A09E-DF9F-B52387DB8747}"/>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sp>
        <p:nvSpPr>
          <p:cNvPr id="3" name="TextBox 2">
            <a:extLst>
              <a:ext uri="{FF2B5EF4-FFF2-40B4-BE49-F238E27FC236}">
                <a16:creationId xmlns:a16="http://schemas.microsoft.com/office/drawing/2014/main" id="{607AE041-FEC7-56EF-3C37-C7CB2BF12424}"/>
              </a:ext>
            </a:extLst>
          </p:cNvPr>
          <p:cNvSpPr txBox="1"/>
          <p:nvPr/>
        </p:nvSpPr>
        <p:spPr>
          <a:xfrm>
            <a:off x="4275823" y="5637727"/>
            <a:ext cx="2030425" cy="338554"/>
          </a:xfrm>
          <a:prstGeom prst="rect">
            <a:avLst/>
          </a:prstGeom>
          <a:noFill/>
        </p:spPr>
        <p:txBody>
          <a:bodyPr wrap="square" rtlCol="0">
            <a:spAutoFit/>
          </a:bodyPr>
          <a:lstStyle/>
          <a:p>
            <a:pPr algn="ctr"/>
            <a:r>
              <a:rPr lang="en-US" sz="1600" dirty="0">
                <a:latin typeface="Franklin Gothic Book" panose="020B0503020102020204" pitchFamily="34" charset="0"/>
              </a:rPr>
              <a:t>Participant Notebook</a:t>
            </a:r>
          </a:p>
        </p:txBody>
      </p:sp>
      <p:pic>
        <p:nvPicPr>
          <p:cNvPr id="11" name="Picture 10">
            <a:extLst>
              <a:ext uri="{FF2B5EF4-FFF2-40B4-BE49-F238E27FC236}">
                <a16:creationId xmlns:a16="http://schemas.microsoft.com/office/drawing/2014/main" id="{F90CD75B-E0B4-8D12-9C84-FC0F77ED701A}"/>
              </a:ext>
            </a:extLst>
          </p:cNvPr>
          <p:cNvPicPr>
            <a:picLocks noChangeAspect="1"/>
          </p:cNvPicPr>
          <p:nvPr/>
        </p:nvPicPr>
        <p:blipFill>
          <a:blip r:embed="rId3"/>
          <a:stretch>
            <a:fillRect/>
          </a:stretch>
        </p:blipFill>
        <p:spPr>
          <a:xfrm>
            <a:off x="4533723" y="1834428"/>
            <a:ext cx="1647123" cy="929349"/>
          </a:xfrm>
          <a:prstGeom prst="rect">
            <a:avLst/>
          </a:prstGeom>
          <a:ln>
            <a:solidFill>
              <a:schemeClr val="tx1"/>
            </a:solidFill>
          </a:ln>
        </p:spPr>
      </p:pic>
      <p:pic>
        <p:nvPicPr>
          <p:cNvPr id="13" name="Picture 12">
            <a:extLst>
              <a:ext uri="{FF2B5EF4-FFF2-40B4-BE49-F238E27FC236}">
                <a16:creationId xmlns:a16="http://schemas.microsoft.com/office/drawing/2014/main" id="{AD14DDA1-5BF7-84B9-3898-1E5CC8F9098E}"/>
              </a:ext>
            </a:extLst>
          </p:cNvPr>
          <p:cNvPicPr>
            <a:picLocks noChangeAspect="1"/>
          </p:cNvPicPr>
          <p:nvPr/>
        </p:nvPicPr>
        <p:blipFill>
          <a:blip r:embed="rId4"/>
          <a:stretch>
            <a:fillRect/>
          </a:stretch>
        </p:blipFill>
        <p:spPr>
          <a:xfrm>
            <a:off x="4533723" y="2771878"/>
            <a:ext cx="1665883" cy="870303"/>
          </a:xfrm>
          <a:prstGeom prst="rect">
            <a:avLst/>
          </a:prstGeom>
          <a:ln>
            <a:solidFill>
              <a:schemeClr val="tx1"/>
            </a:solidFill>
          </a:ln>
        </p:spPr>
      </p:pic>
      <p:sp>
        <p:nvSpPr>
          <p:cNvPr id="14" name="TextBox 13">
            <a:extLst>
              <a:ext uri="{FF2B5EF4-FFF2-40B4-BE49-F238E27FC236}">
                <a16:creationId xmlns:a16="http://schemas.microsoft.com/office/drawing/2014/main" id="{F16289E0-DA82-492E-7BE8-5CD8FF904D1A}"/>
              </a:ext>
            </a:extLst>
          </p:cNvPr>
          <p:cNvSpPr txBox="1"/>
          <p:nvPr/>
        </p:nvSpPr>
        <p:spPr>
          <a:xfrm>
            <a:off x="4365002" y="1439327"/>
            <a:ext cx="2003323" cy="338554"/>
          </a:xfrm>
          <a:prstGeom prst="rect">
            <a:avLst/>
          </a:prstGeom>
          <a:noFill/>
        </p:spPr>
        <p:txBody>
          <a:bodyPr wrap="square" rtlCol="0">
            <a:spAutoFit/>
          </a:bodyPr>
          <a:lstStyle/>
          <a:p>
            <a:pPr algn="ctr"/>
            <a:r>
              <a:rPr lang="en-US" sz="1600" dirty="0">
                <a:latin typeface="Franklin Gothic Book" panose="020B0503020102020204" pitchFamily="34" charset="0"/>
              </a:rPr>
              <a:t>Session 6 Materials</a:t>
            </a:r>
          </a:p>
        </p:txBody>
      </p:sp>
      <p:pic>
        <p:nvPicPr>
          <p:cNvPr id="7" name="Picture 6" descr="A green book with a white rectangular object on a wooden surface&#10;&#10;Description automatically generated">
            <a:extLst>
              <a:ext uri="{FF2B5EF4-FFF2-40B4-BE49-F238E27FC236}">
                <a16:creationId xmlns:a16="http://schemas.microsoft.com/office/drawing/2014/main" id="{CFA69912-9887-D7EB-427B-7E382EA78F30}"/>
              </a:ext>
            </a:extLst>
          </p:cNvPr>
          <p:cNvPicPr>
            <a:picLocks noChangeAspect="1"/>
          </p:cNvPicPr>
          <p:nvPr/>
        </p:nvPicPr>
        <p:blipFill>
          <a:blip r:embed="rId5">
            <a:extLst>
              <a:ext uri="{28A0092B-C50C-407E-A947-70E740481C1C}">
                <a14:useLocalDpi xmlns:a14="http://schemas.microsoft.com/office/drawing/2010/main" val="0"/>
              </a:ext>
            </a:extLst>
          </a:blip>
          <a:srcRect l="2656" t="8362" r="3284" b="8728"/>
          <a:stretch/>
        </p:blipFill>
        <p:spPr>
          <a:xfrm rot="5400000">
            <a:off x="4489890" y="4181324"/>
            <a:ext cx="1753546" cy="1159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469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54DE9B-8930-381B-2C67-D6D041FA7DAB}"/>
              </a:ext>
            </a:extLst>
          </p:cNvPr>
          <p:cNvSpPr/>
          <p:nvPr/>
        </p:nvSpPr>
        <p:spPr>
          <a:xfrm>
            <a:off x="526631" y="1575680"/>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kingfisher, bird&#10;&#10;Description automatically generated">
            <a:extLst>
              <a:ext uri="{FF2B5EF4-FFF2-40B4-BE49-F238E27FC236}">
                <a16:creationId xmlns:a16="http://schemas.microsoft.com/office/drawing/2014/main" id="{48F9BC18-D74B-659A-D47F-56F97CC2927B}"/>
              </a:ext>
            </a:extLst>
          </p:cNvPr>
          <p:cNvPicPr>
            <a:picLocks noChangeAspect="1"/>
          </p:cNvPicPr>
          <p:nvPr/>
        </p:nvPicPr>
        <p:blipFill rotWithShape="1">
          <a:blip r:embed="rId3">
            <a:extLst>
              <a:ext uri="{28A0092B-C50C-407E-A947-70E740481C1C}">
                <a14:useLocalDpi xmlns:a14="http://schemas.microsoft.com/office/drawing/2010/main" val="0"/>
              </a:ext>
            </a:extLst>
          </a:blip>
          <a:srcRect l="29782" t="1156" r="4572" b="-1"/>
          <a:stretch/>
        </p:blipFill>
        <p:spPr>
          <a:xfrm>
            <a:off x="717739" y="1762581"/>
            <a:ext cx="2360984" cy="2369398"/>
          </a:xfrm>
          <a:prstGeom prst="rect">
            <a:avLst/>
          </a:prstGeom>
        </p:spPr>
      </p:pic>
      <p:sp>
        <p:nvSpPr>
          <p:cNvPr id="6" name="TextBox 5">
            <a:extLst>
              <a:ext uri="{FF2B5EF4-FFF2-40B4-BE49-F238E27FC236}">
                <a16:creationId xmlns:a16="http://schemas.microsoft.com/office/drawing/2014/main" id="{866CE3E8-3382-8DF3-FA03-28F29FD0FF2E}"/>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7" name="Content Placeholder 3">
            <a:extLst>
              <a:ext uri="{FF2B5EF4-FFF2-40B4-BE49-F238E27FC236}">
                <a16:creationId xmlns:a16="http://schemas.microsoft.com/office/drawing/2014/main" id="{CC6C2B37-16D7-126A-5B0A-1336D3250E0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8" name="Group 7">
            <a:extLst>
              <a:ext uri="{FF2B5EF4-FFF2-40B4-BE49-F238E27FC236}">
                <a16:creationId xmlns:a16="http://schemas.microsoft.com/office/drawing/2014/main" id="{CDFC8E60-7BB5-4CED-D0F2-5CEB12621B1F}"/>
              </a:ext>
            </a:extLst>
          </p:cNvPr>
          <p:cNvGrpSpPr/>
          <p:nvPr/>
        </p:nvGrpSpPr>
        <p:grpSpPr>
          <a:xfrm>
            <a:off x="5768543" y="1484633"/>
            <a:ext cx="6306663" cy="5052900"/>
            <a:chOff x="1612900" y="1037017"/>
            <a:chExt cx="7615758" cy="5097066"/>
          </a:xfrm>
        </p:grpSpPr>
        <p:pic>
          <p:nvPicPr>
            <p:cNvPr id="9" name="Picture 8">
              <a:extLst>
                <a:ext uri="{FF2B5EF4-FFF2-40B4-BE49-F238E27FC236}">
                  <a16:creationId xmlns:a16="http://schemas.microsoft.com/office/drawing/2014/main" id="{5C5F507C-F75F-AAB9-8F11-18C5A45B46B9}"/>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0" name="Picture 9">
              <a:extLst>
                <a:ext uri="{FF2B5EF4-FFF2-40B4-BE49-F238E27FC236}">
                  <a16:creationId xmlns:a16="http://schemas.microsoft.com/office/drawing/2014/main" id="{21CD048E-3F64-734F-7802-957444646409}"/>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
        <p:nvSpPr>
          <p:cNvPr id="11" name="TextBox 10">
            <a:extLst>
              <a:ext uri="{FF2B5EF4-FFF2-40B4-BE49-F238E27FC236}">
                <a16:creationId xmlns:a16="http://schemas.microsoft.com/office/drawing/2014/main" id="{1DA6F567-771A-EBE8-4299-C3DE3DBBAAE5}"/>
              </a:ext>
            </a:extLst>
          </p:cNvPr>
          <p:cNvSpPr txBox="1"/>
          <p:nvPr/>
        </p:nvSpPr>
        <p:spPr>
          <a:xfrm rot="2276">
            <a:off x="6378872" y="1872418"/>
            <a:ext cx="5165217" cy="1292854"/>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The shape of the kingfisher’s head enables it to dive into the water quickly and silently to catch fish.</a:t>
            </a:r>
          </a:p>
        </p:txBody>
      </p:sp>
      <p:sp>
        <p:nvSpPr>
          <p:cNvPr id="12" name="TextBox 11">
            <a:extLst>
              <a:ext uri="{FF2B5EF4-FFF2-40B4-BE49-F238E27FC236}">
                <a16:creationId xmlns:a16="http://schemas.microsoft.com/office/drawing/2014/main" id="{8DE2AEF2-0BA1-4131-49ED-16EC5FF909BE}"/>
              </a:ext>
            </a:extLst>
          </p:cNvPr>
          <p:cNvSpPr txBox="1"/>
          <p:nvPr/>
        </p:nvSpPr>
        <p:spPr>
          <a:xfrm rot="2276">
            <a:off x="6379284" y="3318200"/>
            <a:ext cx="5071143" cy="2539350"/>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The bullet train in Japan is super fast. The first design made a loud boom as it exited tunnels sure to the pressure buildup in the tunnel. When the front of the train was redesigned to look like the kingfisher head, this problem stopped!</a:t>
            </a:r>
            <a:endParaRPr lang="en-US" dirty="0">
              <a:solidFill>
                <a:srgbClr val="7030A0"/>
              </a:solidFill>
              <a:latin typeface="Comic Sans MS" panose="030F0702030302020204" pitchFamily="66" charset="0"/>
            </a:endParaRPr>
          </a:p>
        </p:txBody>
      </p:sp>
      <p:sp>
        <p:nvSpPr>
          <p:cNvPr id="13" name="Rectangle 12">
            <a:extLst>
              <a:ext uri="{FF2B5EF4-FFF2-40B4-BE49-F238E27FC236}">
                <a16:creationId xmlns:a16="http://schemas.microsoft.com/office/drawing/2014/main" id="{D45DF96F-266B-0AC4-ACF4-FA9A9235B21B}"/>
              </a:ext>
            </a:extLst>
          </p:cNvPr>
          <p:cNvSpPr/>
          <p:nvPr/>
        </p:nvSpPr>
        <p:spPr>
          <a:xfrm>
            <a:off x="2418659" y="3382219"/>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ullet train at a train station&#10;&#10;Description automatically generated with medium confidence">
            <a:extLst>
              <a:ext uri="{FF2B5EF4-FFF2-40B4-BE49-F238E27FC236}">
                <a16:creationId xmlns:a16="http://schemas.microsoft.com/office/drawing/2014/main" id="{C80D7F4E-7B3D-BC5C-BF94-522E822241AB}"/>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r="12409"/>
          <a:stretch/>
        </p:blipFill>
        <p:spPr>
          <a:xfrm>
            <a:off x="2562027" y="3569120"/>
            <a:ext cx="2456464" cy="2369398"/>
          </a:xfrm>
          <a:prstGeom prst="rect">
            <a:avLst/>
          </a:prstGeom>
        </p:spPr>
      </p:pic>
    </p:spTree>
    <p:extLst>
      <p:ext uri="{BB962C8B-B14F-4D97-AF65-F5344CB8AC3E}">
        <p14:creationId xmlns:p14="http://schemas.microsoft.com/office/powerpoint/2010/main" val="2237669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7BF1AD-BD7C-58C0-1F95-0FA07C84332D}"/>
              </a:ext>
            </a:extLst>
          </p:cNvPr>
          <p:cNvSpPr txBox="1"/>
          <p:nvPr/>
        </p:nvSpPr>
        <p:spPr>
          <a:xfrm>
            <a:off x="972487" y="5821881"/>
            <a:ext cx="6094948" cy="369332"/>
          </a:xfrm>
          <a:prstGeom prst="rect">
            <a:avLst/>
          </a:prstGeom>
          <a:noFill/>
        </p:spPr>
        <p:txBody>
          <a:bodyPr wrap="square">
            <a:spAutoFit/>
          </a:bodyPr>
          <a:lstStyle/>
          <a:p>
            <a:r>
              <a:rPr lang="en-US" dirty="0"/>
              <a:t>https://www.mickpearce.com/Eastgate.html</a:t>
            </a:r>
          </a:p>
        </p:txBody>
      </p:sp>
      <p:sp>
        <p:nvSpPr>
          <p:cNvPr id="5" name="Rectangle 4">
            <a:extLst>
              <a:ext uri="{FF2B5EF4-FFF2-40B4-BE49-F238E27FC236}">
                <a16:creationId xmlns:a16="http://schemas.microsoft.com/office/drawing/2014/main" id="{11AAF88B-DEED-1660-2FD8-FAD547C7815E}"/>
              </a:ext>
            </a:extLst>
          </p:cNvPr>
          <p:cNvSpPr/>
          <p:nvPr/>
        </p:nvSpPr>
        <p:spPr>
          <a:xfrm>
            <a:off x="554171" y="1625458"/>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termite mounds in a field&#10;&#10;Description automatically generated">
            <a:extLst>
              <a:ext uri="{FF2B5EF4-FFF2-40B4-BE49-F238E27FC236}">
                <a16:creationId xmlns:a16="http://schemas.microsoft.com/office/drawing/2014/main" id="{ADF29935-2FDA-ABF6-94C8-2CEC50DD44A0}"/>
              </a:ext>
            </a:extLst>
          </p:cNvPr>
          <p:cNvPicPr>
            <a:picLocks noChangeAspect="1"/>
          </p:cNvPicPr>
          <p:nvPr/>
        </p:nvPicPr>
        <p:blipFill rotWithShape="1">
          <a:blip r:embed="rId3">
            <a:extLst>
              <a:ext uri="{28A0092B-C50C-407E-A947-70E740481C1C}">
                <a14:useLocalDpi xmlns:a14="http://schemas.microsoft.com/office/drawing/2010/main" val="0"/>
              </a:ext>
            </a:extLst>
          </a:blip>
          <a:srcRect r="27869"/>
          <a:stretch/>
        </p:blipFill>
        <p:spPr>
          <a:xfrm>
            <a:off x="740664" y="1863815"/>
            <a:ext cx="2370213" cy="2190633"/>
          </a:xfrm>
          <a:prstGeom prst="rect">
            <a:avLst/>
          </a:prstGeom>
        </p:spPr>
      </p:pic>
      <p:sp>
        <p:nvSpPr>
          <p:cNvPr id="9" name="TextBox 8">
            <a:extLst>
              <a:ext uri="{FF2B5EF4-FFF2-40B4-BE49-F238E27FC236}">
                <a16:creationId xmlns:a16="http://schemas.microsoft.com/office/drawing/2014/main" id="{C908EBCB-32B8-0520-E9AC-830F4F55E88A}"/>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10" name="Content Placeholder 3">
            <a:extLst>
              <a:ext uri="{FF2B5EF4-FFF2-40B4-BE49-F238E27FC236}">
                <a16:creationId xmlns:a16="http://schemas.microsoft.com/office/drawing/2014/main" id="{FA6DEA81-CD9A-E273-1F26-3FE5DCB5A5B2}"/>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11" name="Group 10">
            <a:extLst>
              <a:ext uri="{FF2B5EF4-FFF2-40B4-BE49-F238E27FC236}">
                <a16:creationId xmlns:a16="http://schemas.microsoft.com/office/drawing/2014/main" id="{001BA9DD-73F9-FC69-93D2-D9F04D52402A}"/>
              </a:ext>
            </a:extLst>
          </p:cNvPr>
          <p:cNvGrpSpPr/>
          <p:nvPr/>
        </p:nvGrpSpPr>
        <p:grpSpPr>
          <a:xfrm>
            <a:off x="5768543" y="1484633"/>
            <a:ext cx="6306663" cy="5052900"/>
            <a:chOff x="1612900" y="1037017"/>
            <a:chExt cx="7615758" cy="5097066"/>
          </a:xfrm>
        </p:grpSpPr>
        <p:pic>
          <p:nvPicPr>
            <p:cNvPr id="12" name="Picture 11">
              <a:extLst>
                <a:ext uri="{FF2B5EF4-FFF2-40B4-BE49-F238E27FC236}">
                  <a16:creationId xmlns:a16="http://schemas.microsoft.com/office/drawing/2014/main" id="{D6DE7C76-2902-1B78-AE80-8C7993D6395C}"/>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3" name="Picture 12">
              <a:extLst>
                <a:ext uri="{FF2B5EF4-FFF2-40B4-BE49-F238E27FC236}">
                  <a16:creationId xmlns:a16="http://schemas.microsoft.com/office/drawing/2014/main" id="{1B7C3567-B9F8-9386-FF38-38D2FED8D507}"/>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Tree>
    <p:extLst>
      <p:ext uri="{BB962C8B-B14F-4D97-AF65-F5344CB8AC3E}">
        <p14:creationId xmlns:p14="http://schemas.microsoft.com/office/powerpoint/2010/main" val="2873364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7BF1AD-BD7C-58C0-1F95-0FA07C84332D}"/>
              </a:ext>
            </a:extLst>
          </p:cNvPr>
          <p:cNvSpPr txBox="1"/>
          <p:nvPr/>
        </p:nvSpPr>
        <p:spPr>
          <a:xfrm>
            <a:off x="972487" y="5821881"/>
            <a:ext cx="6094948" cy="369332"/>
          </a:xfrm>
          <a:prstGeom prst="rect">
            <a:avLst/>
          </a:prstGeom>
          <a:noFill/>
        </p:spPr>
        <p:txBody>
          <a:bodyPr wrap="square">
            <a:spAutoFit/>
          </a:bodyPr>
          <a:lstStyle/>
          <a:p>
            <a:r>
              <a:rPr lang="en-US" dirty="0"/>
              <a:t>https://www.mickpearce.com/Eastgate.html</a:t>
            </a:r>
          </a:p>
        </p:txBody>
      </p:sp>
      <p:sp>
        <p:nvSpPr>
          <p:cNvPr id="5" name="Rectangle 4">
            <a:extLst>
              <a:ext uri="{FF2B5EF4-FFF2-40B4-BE49-F238E27FC236}">
                <a16:creationId xmlns:a16="http://schemas.microsoft.com/office/drawing/2014/main" id="{11AAF88B-DEED-1660-2FD8-FAD547C7815E}"/>
              </a:ext>
            </a:extLst>
          </p:cNvPr>
          <p:cNvSpPr/>
          <p:nvPr/>
        </p:nvSpPr>
        <p:spPr>
          <a:xfrm>
            <a:off x="554171" y="1625458"/>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termite mounds in a field&#10;&#10;Description automatically generated">
            <a:extLst>
              <a:ext uri="{FF2B5EF4-FFF2-40B4-BE49-F238E27FC236}">
                <a16:creationId xmlns:a16="http://schemas.microsoft.com/office/drawing/2014/main" id="{ADF29935-2FDA-ABF6-94C8-2CEC50DD44A0}"/>
              </a:ext>
            </a:extLst>
          </p:cNvPr>
          <p:cNvPicPr>
            <a:picLocks noChangeAspect="1"/>
          </p:cNvPicPr>
          <p:nvPr/>
        </p:nvPicPr>
        <p:blipFill rotWithShape="1">
          <a:blip r:embed="rId3">
            <a:extLst>
              <a:ext uri="{28A0092B-C50C-407E-A947-70E740481C1C}">
                <a14:useLocalDpi xmlns:a14="http://schemas.microsoft.com/office/drawing/2010/main" val="0"/>
              </a:ext>
            </a:extLst>
          </a:blip>
          <a:srcRect r="27869"/>
          <a:stretch/>
        </p:blipFill>
        <p:spPr>
          <a:xfrm>
            <a:off x="740664" y="1863815"/>
            <a:ext cx="2370213" cy="2190633"/>
          </a:xfrm>
          <a:prstGeom prst="rect">
            <a:avLst/>
          </a:prstGeom>
        </p:spPr>
      </p:pic>
      <p:sp>
        <p:nvSpPr>
          <p:cNvPr id="9" name="TextBox 8">
            <a:extLst>
              <a:ext uri="{FF2B5EF4-FFF2-40B4-BE49-F238E27FC236}">
                <a16:creationId xmlns:a16="http://schemas.microsoft.com/office/drawing/2014/main" id="{C908EBCB-32B8-0520-E9AC-830F4F55E88A}"/>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10" name="Content Placeholder 3">
            <a:extLst>
              <a:ext uri="{FF2B5EF4-FFF2-40B4-BE49-F238E27FC236}">
                <a16:creationId xmlns:a16="http://schemas.microsoft.com/office/drawing/2014/main" id="{FA6DEA81-CD9A-E273-1F26-3FE5DCB5A5B2}"/>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11" name="Group 10">
            <a:extLst>
              <a:ext uri="{FF2B5EF4-FFF2-40B4-BE49-F238E27FC236}">
                <a16:creationId xmlns:a16="http://schemas.microsoft.com/office/drawing/2014/main" id="{001BA9DD-73F9-FC69-93D2-D9F04D52402A}"/>
              </a:ext>
            </a:extLst>
          </p:cNvPr>
          <p:cNvGrpSpPr/>
          <p:nvPr/>
        </p:nvGrpSpPr>
        <p:grpSpPr>
          <a:xfrm>
            <a:off x="5768543" y="1484633"/>
            <a:ext cx="6306663" cy="5052900"/>
            <a:chOff x="1612900" y="1037017"/>
            <a:chExt cx="7615758" cy="5097066"/>
          </a:xfrm>
        </p:grpSpPr>
        <p:pic>
          <p:nvPicPr>
            <p:cNvPr id="12" name="Picture 11">
              <a:extLst>
                <a:ext uri="{FF2B5EF4-FFF2-40B4-BE49-F238E27FC236}">
                  <a16:creationId xmlns:a16="http://schemas.microsoft.com/office/drawing/2014/main" id="{D6DE7C76-2902-1B78-AE80-8C7993D6395C}"/>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3" name="Picture 12">
              <a:extLst>
                <a:ext uri="{FF2B5EF4-FFF2-40B4-BE49-F238E27FC236}">
                  <a16:creationId xmlns:a16="http://schemas.microsoft.com/office/drawing/2014/main" id="{1B7C3567-B9F8-9386-FF38-38D2FED8D507}"/>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
        <p:nvSpPr>
          <p:cNvPr id="16" name="TextBox 15">
            <a:extLst>
              <a:ext uri="{FF2B5EF4-FFF2-40B4-BE49-F238E27FC236}">
                <a16:creationId xmlns:a16="http://schemas.microsoft.com/office/drawing/2014/main" id="{AB5DE25E-5BB5-AC53-90AE-368CBF82DED4}"/>
              </a:ext>
            </a:extLst>
          </p:cNvPr>
          <p:cNvSpPr txBox="1"/>
          <p:nvPr/>
        </p:nvSpPr>
        <p:spPr>
          <a:xfrm rot="2276">
            <a:off x="6277202" y="1881581"/>
            <a:ext cx="5375225" cy="1292854"/>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Termite mounds are full of “windows” and tunnels that let CO2 out and oxygen in, allowing for fresh airflow. </a:t>
            </a:r>
          </a:p>
        </p:txBody>
      </p:sp>
    </p:spTree>
    <p:extLst>
      <p:ext uri="{BB962C8B-B14F-4D97-AF65-F5344CB8AC3E}">
        <p14:creationId xmlns:p14="http://schemas.microsoft.com/office/powerpoint/2010/main" val="4115097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7BF1AD-BD7C-58C0-1F95-0FA07C84332D}"/>
              </a:ext>
            </a:extLst>
          </p:cNvPr>
          <p:cNvSpPr txBox="1"/>
          <p:nvPr/>
        </p:nvSpPr>
        <p:spPr>
          <a:xfrm>
            <a:off x="972487" y="5821881"/>
            <a:ext cx="6094948" cy="369332"/>
          </a:xfrm>
          <a:prstGeom prst="rect">
            <a:avLst/>
          </a:prstGeom>
          <a:noFill/>
        </p:spPr>
        <p:txBody>
          <a:bodyPr wrap="square">
            <a:spAutoFit/>
          </a:bodyPr>
          <a:lstStyle/>
          <a:p>
            <a:r>
              <a:rPr lang="en-US" dirty="0"/>
              <a:t>https://www.mickpearce.com/Eastgate.html</a:t>
            </a:r>
          </a:p>
        </p:txBody>
      </p:sp>
      <p:sp>
        <p:nvSpPr>
          <p:cNvPr id="5" name="Rectangle 4">
            <a:extLst>
              <a:ext uri="{FF2B5EF4-FFF2-40B4-BE49-F238E27FC236}">
                <a16:creationId xmlns:a16="http://schemas.microsoft.com/office/drawing/2014/main" id="{11AAF88B-DEED-1660-2FD8-FAD547C7815E}"/>
              </a:ext>
            </a:extLst>
          </p:cNvPr>
          <p:cNvSpPr/>
          <p:nvPr/>
        </p:nvSpPr>
        <p:spPr>
          <a:xfrm>
            <a:off x="554171" y="1625458"/>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termite mounds in a field&#10;&#10;Description automatically generated">
            <a:extLst>
              <a:ext uri="{FF2B5EF4-FFF2-40B4-BE49-F238E27FC236}">
                <a16:creationId xmlns:a16="http://schemas.microsoft.com/office/drawing/2014/main" id="{ADF29935-2FDA-ABF6-94C8-2CEC50DD44A0}"/>
              </a:ext>
            </a:extLst>
          </p:cNvPr>
          <p:cNvPicPr>
            <a:picLocks noChangeAspect="1"/>
          </p:cNvPicPr>
          <p:nvPr/>
        </p:nvPicPr>
        <p:blipFill rotWithShape="1">
          <a:blip r:embed="rId3">
            <a:extLst>
              <a:ext uri="{28A0092B-C50C-407E-A947-70E740481C1C}">
                <a14:useLocalDpi xmlns:a14="http://schemas.microsoft.com/office/drawing/2010/main" val="0"/>
              </a:ext>
            </a:extLst>
          </a:blip>
          <a:srcRect r="27869"/>
          <a:stretch/>
        </p:blipFill>
        <p:spPr>
          <a:xfrm>
            <a:off x="740664" y="1863815"/>
            <a:ext cx="2370213" cy="2190633"/>
          </a:xfrm>
          <a:prstGeom prst="rect">
            <a:avLst/>
          </a:prstGeom>
        </p:spPr>
      </p:pic>
      <p:sp>
        <p:nvSpPr>
          <p:cNvPr id="7" name="Rectangle 6">
            <a:extLst>
              <a:ext uri="{FF2B5EF4-FFF2-40B4-BE49-F238E27FC236}">
                <a16:creationId xmlns:a16="http://schemas.microsoft.com/office/drawing/2014/main" id="{A8BDA4D0-8F86-F22E-A161-57463DC57618}"/>
              </a:ext>
            </a:extLst>
          </p:cNvPr>
          <p:cNvSpPr/>
          <p:nvPr/>
        </p:nvSpPr>
        <p:spPr>
          <a:xfrm>
            <a:off x="2991298" y="2937855"/>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8AB18C85-AA53-4C9B-064A-87406D437B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593" y="3176213"/>
            <a:ext cx="2020610" cy="22745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908EBCB-32B8-0520-E9AC-830F4F55E88A}"/>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10" name="Content Placeholder 3">
            <a:extLst>
              <a:ext uri="{FF2B5EF4-FFF2-40B4-BE49-F238E27FC236}">
                <a16:creationId xmlns:a16="http://schemas.microsoft.com/office/drawing/2014/main" id="{FA6DEA81-CD9A-E273-1F26-3FE5DCB5A5B2}"/>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11" name="Group 10">
            <a:extLst>
              <a:ext uri="{FF2B5EF4-FFF2-40B4-BE49-F238E27FC236}">
                <a16:creationId xmlns:a16="http://schemas.microsoft.com/office/drawing/2014/main" id="{001BA9DD-73F9-FC69-93D2-D9F04D52402A}"/>
              </a:ext>
            </a:extLst>
          </p:cNvPr>
          <p:cNvGrpSpPr/>
          <p:nvPr/>
        </p:nvGrpSpPr>
        <p:grpSpPr>
          <a:xfrm>
            <a:off x="5768543" y="1484633"/>
            <a:ext cx="6306663" cy="5052900"/>
            <a:chOff x="1612900" y="1037017"/>
            <a:chExt cx="7615758" cy="5097066"/>
          </a:xfrm>
        </p:grpSpPr>
        <p:pic>
          <p:nvPicPr>
            <p:cNvPr id="12" name="Picture 11">
              <a:extLst>
                <a:ext uri="{FF2B5EF4-FFF2-40B4-BE49-F238E27FC236}">
                  <a16:creationId xmlns:a16="http://schemas.microsoft.com/office/drawing/2014/main" id="{D6DE7C76-2902-1B78-AE80-8C7993D6395C}"/>
                </a:ext>
              </a:extLst>
            </p:cNvPr>
            <p:cNvPicPr>
              <a:picLocks noChangeAspect="1"/>
            </p:cNvPicPr>
            <p:nvPr/>
          </p:nvPicPr>
          <p:blipFill rotWithShape="1">
            <a:blip r:embed="rId5"/>
            <a:srcRect l="6965" r="5950" b="8398"/>
            <a:stretch/>
          </p:blipFill>
          <p:spPr>
            <a:xfrm>
              <a:off x="1716608" y="1037017"/>
              <a:ext cx="7512050" cy="4684052"/>
            </a:xfrm>
            <a:prstGeom prst="rect">
              <a:avLst/>
            </a:prstGeom>
          </p:spPr>
        </p:pic>
        <p:pic>
          <p:nvPicPr>
            <p:cNvPr id="13" name="Picture 12">
              <a:extLst>
                <a:ext uri="{FF2B5EF4-FFF2-40B4-BE49-F238E27FC236}">
                  <a16:creationId xmlns:a16="http://schemas.microsoft.com/office/drawing/2014/main" id="{1B7C3567-B9F8-9386-FF38-38D2FED8D507}"/>
                </a:ext>
              </a:extLst>
            </p:cNvPr>
            <p:cNvPicPr>
              <a:picLocks noChangeAspect="1"/>
            </p:cNvPicPr>
            <p:nvPr/>
          </p:nvPicPr>
          <p:blipFill rotWithShape="1">
            <a:blip r:embed="rId5"/>
            <a:srcRect t="90534" b="-965"/>
            <a:stretch/>
          </p:blipFill>
          <p:spPr>
            <a:xfrm>
              <a:off x="1612900" y="5600700"/>
              <a:ext cx="7512050" cy="533383"/>
            </a:xfrm>
            <a:prstGeom prst="rect">
              <a:avLst/>
            </a:prstGeom>
          </p:spPr>
        </p:pic>
      </p:grpSp>
      <p:sp>
        <p:nvSpPr>
          <p:cNvPr id="14" name="TextBox 13">
            <a:extLst>
              <a:ext uri="{FF2B5EF4-FFF2-40B4-BE49-F238E27FC236}">
                <a16:creationId xmlns:a16="http://schemas.microsoft.com/office/drawing/2014/main" id="{7947D0BB-0277-6D42-FB5A-2990EE3B2CA3}"/>
              </a:ext>
            </a:extLst>
          </p:cNvPr>
          <p:cNvSpPr txBox="1"/>
          <p:nvPr/>
        </p:nvSpPr>
        <p:spPr>
          <a:xfrm rot="2276">
            <a:off x="6277202" y="1881581"/>
            <a:ext cx="5375225" cy="1292854"/>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Termite mounds are full of “windows” and tunnels that let CO2 out and oxygen in, allowing for fresh airflow. </a:t>
            </a:r>
          </a:p>
        </p:txBody>
      </p:sp>
      <p:sp>
        <p:nvSpPr>
          <p:cNvPr id="15" name="TextBox 14">
            <a:extLst>
              <a:ext uri="{FF2B5EF4-FFF2-40B4-BE49-F238E27FC236}">
                <a16:creationId xmlns:a16="http://schemas.microsoft.com/office/drawing/2014/main" id="{6BAEE00C-F3C0-FE84-C446-B1D9F1B4FC62}"/>
              </a:ext>
            </a:extLst>
          </p:cNvPr>
          <p:cNvSpPr txBox="1"/>
          <p:nvPr/>
        </p:nvSpPr>
        <p:spPr>
          <a:xfrm rot="2276">
            <a:off x="6343363" y="3306733"/>
            <a:ext cx="5071143" cy="2123851"/>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Engineers in Zimbabwe have built a shopping mall with a similar structure that also encourages airflow. The building uses 10% less energy for cooling the building mimicking the termite mounds.</a:t>
            </a:r>
            <a:endParaRPr lang="en-US"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2481874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4" name="Group 3">
            <a:extLst>
              <a:ext uri="{FF2B5EF4-FFF2-40B4-BE49-F238E27FC236}">
                <a16:creationId xmlns:a16="http://schemas.microsoft.com/office/drawing/2014/main" id="{955C33E0-0FA7-E652-C1D0-05035ACB9BF1}"/>
              </a:ext>
              <a:ext uri="{C183D7F6-B498-43B3-948B-1728B52AA6E4}">
                <adec:decorative xmlns:adec="http://schemas.microsoft.com/office/drawing/2017/decorative" val="1"/>
              </a:ext>
            </a:extLst>
          </p:cNvPr>
          <p:cNvGrpSpPr/>
          <p:nvPr/>
        </p:nvGrpSpPr>
        <p:grpSpPr>
          <a:xfrm>
            <a:off x="1462716" y="1085162"/>
            <a:ext cx="9339153" cy="5261925"/>
            <a:chOff x="5647627" y="591158"/>
            <a:chExt cx="7989080" cy="2615405"/>
          </a:xfrm>
        </p:grpSpPr>
        <p:grpSp>
          <p:nvGrpSpPr>
            <p:cNvPr id="5" name="Group 4">
              <a:extLst>
                <a:ext uri="{FF2B5EF4-FFF2-40B4-BE49-F238E27FC236}">
                  <a16:creationId xmlns:a16="http://schemas.microsoft.com/office/drawing/2014/main" id="{A948C1D8-B8F7-507F-1B28-1BEF87CCC970}"/>
                </a:ext>
              </a:extLst>
            </p:cNvPr>
            <p:cNvGrpSpPr/>
            <p:nvPr/>
          </p:nvGrpSpPr>
          <p:grpSpPr>
            <a:xfrm>
              <a:off x="5647627" y="591158"/>
              <a:ext cx="7989080" cy="2615405"/>
              <a:chOff x="5138888" y="657954"/>
              <a:chExt cx="7989080" cy="2615405"/>
            </a:xfrm>
          </p:grpSpPr>
          <p:sp>
            <p:nvSpPr>
              <p:cNvPr id="8" name="Rectangle: Rounded Corners 7">
                <a:extLst>
                  <a:ext uri="{FF2B5EF4-FFF2-40B4-BE49-F238E27FC236}">
                    <a16:creationId xmlns:a16="http://schemas.microsoft.com/office/drawing/2014/main" id="{C809C58C-9E58-7984-978E-BA5E07EA040C}"/>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2612EFA-DED3-65C5-C64E-3DF18904E306}"/>
                  </a:ext>
                </a:extLst>
              </p:cNvPr>
              <p:cNvSpPr/>
              <p:nvPr/>
            </p:nvSpPr>
            <p:spPr>
              <a:xfrm>
                <a:off x="5138888" y="921433"/>
                <a:ext cx="7989080" cy="2351926"/>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40C09C1E-3E52-6DF6-A4E9-23A225E18EF4}"/>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2BFDFDCF-48D3-EC77-0E4F-F76D9FC7FBE8}"/>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sp>
        <p:nvSpPr>
          <p:cNvPr id="11" name="Title 1">
            <a:extLst>
              <a:ext uri="{FF2B5EF4-FFF2-40B4-BE49-F238E27FC236}">
                <a16:creationId xmlns:a16="http://schemas.microsoft.com/office/drawing/2014/main" id="{F0E3FA6F-7F0C-D920-EB24-A365EEBD4E46}"/>
              </a:ext>
            </a:extLst>
          </p:cNvPr>
          <p:cNvSpPr txBox="1">
            <a:spLocks/>
          </p:cNvSpPr>
          <p:nvPr/>
        </p:nvSpPr>
        <p:spPr>
          <a:xfrm>
            <a:off x="1681442" y="1786463"/>
            <a:ext cx="8580502" cy="56918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400" b="1" dirty="0">
                <a:solidFill>
                  <a:schemeClr val="accent6">
                    <a:lumMod val="75000"/>
                  </a:schemeClr>
                </a:solidFill>
                <a:latin typeface="Comic Sans MS" panose="030F0702030302020204" pitchFamily="66" charset="0"/>
                <a:cs typeface="Arial" panose="020B0604020202020204" pitchFamily="34" charset="0"/>
              </a:rPr>
              <a:t>Copying from other organisms is called BIOMIMICRY</a:t>
            </a:r>
          </a:p>
        </p:txBody>
      </p:sp>
      <p:pic>
        <p:nvPicPr>
          <p:cNvPr id="13" name="Graphic 12">
            <a:extLst>
              <a:ext uri="{FF2B5EF4-FFF2-40B4-BE49-F238E27FC236}">
                <a16:creationId xmlns:a16="http://schemas.microsoft.com/office/drawing/2014/main" id="{6384D7BE-040B-5437-8BBD-772E68696D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5228" y="1206892"/>
            <a:ext cx="592175" cy="607230"/>
          </a:xfrm>
          <a:prstGeom prst="rect">
            <a:avLst/>
          </a:prstGeom>
        </p:spPr>
      </p:pic>
      <p:sp>
        <p:nvSpPr>
          <p:cNvPr id="6" name="TextBox 5">
            <a:extLst>
              <a:ext uri="{FF2B5EF4-FFF2-40B4-BE49-F238E27FC236}">
                <a16:creationId xmlns:a16="http://schemas.microsoft.com/office/drawing/2014/main" id="{9AD6C200-0AFF-94A6-61AE-4165C804342E}"/>
              </a:ext>
            </a:extLst>
          </p:cNvPr>
          <p:cNvSpPr txBox="1"/>
          <p:nvPr/>
        </p:nvSpPr>
        <p:spPr>
          <a:xfrm rot="2276">
            <a:off x="1608570" y="2478587"/>
            <a:ext cx="9047444" cy="3734612"/>
          </a:xfrm>
          <a:prstGeom prst="rect">
            <a:avLst/>
          </a:prstGeom>
          <a:noFill/>
        </p:spPr>
        <p:txBody>
          <a:bodyPr wrap="square" rtlCol="0">
            <a:spAutoFit/>
          </a:bodyPr>
          <a:lstStyle/>
          <a:p>
            <a:pPr>
              <a:lnSpc>
                <a:spcPct val="150000"/>
              </a:lnSpc>
            </a:pPr>
            <a:r>
              <a:rPr lang="en-US" sz="2000" dirty="0">
                <a:latin typeface="Comic Sans MS" panose="030F0702030302020204" pitchFamily="66" charset="0"/>
              </a:rPr>
              <a:t>Bio means “from nature” and mimic means “to copy” so biomimicry means “to copy nature”. </a:t>
            </a:r>
          </a:p>
          <a:p>
            <a:pPr>
              <a:lnSpc>
                <a:spcPct val="150000"/>
              </a:lnSpc>
            </a:pPr>
            <a:endParaRPr lang="en-US" sz="2000" dirty="0">
              <a:latin typeface="Comic Sans MS" panose="030F0702030302020204" pitchFamily="66" charset="0"/>
            </a:endParaRPr>
          </a:p>
          <a:p>
            <a:pPr>
              <a:lnSpc>
                <a:spcPct val="150000"/>
              </a:lnSpc>
            </a:pPr>
            <a:r>
              <a:rPr lang="en-US" sz="2000" dirty="0">
                <a:latin typeface="Comic Sans MS" panose="030F0702030302020204" pitchFamily="66" charset="0"/>
              </a:rPr>
              <a:t>People normally group types of biomimicry into three categories: </a:t>
            </a:r>
          </a:p>
          <a:p>
            <a:pPr lvl="1">
              <a:lnSpc>
                <a:spcPct val="150000"/>
              </a:lnSpc>
            </a:pPr>
            <a:r>
              <a:rPr lang="en-US" sz="2000" dirty="0">
                <a:latin typeface="Comic Sans MS" panose="030F0702030302020204" pitchFamily="66" charset="0"/>
              </a:rPr>
              <a:t>Form </a:t>
            </a:r>
            <a:r>
              <a:rPr lang="en-US" sz="2000" dirty="0">
                <a:latin typeface="Comic Sans MS" panose="030F0702030302020204" pitchFamily="66" charset="0"/>
                <a:sym typeface="Wingdings" panose="05000000000000000000" pitchFamily="2" charset="2"/>
              </a:rPr>
              <a:t></a:t>
            </a:r>
            <a:r>
              <a:rPr lang="en-US" sz="2000" dirty="0">
                <a:latin typeface="Comic Sans MS" panose="030F0702030302020204" pitchFamily="66" charset="0"/>
              </a:rPr>
              <a:t> copying shape </a:t>
            </a:r>
          </a:p>
          <a:p>
            <a:pPr lvl="1">
              <a:lnSpc>
                <a:spcPct val="150000"/>
              </a:lnSpc>
            </a:pPr>
            <a:r>
              <a:rPr lang="en-US" sz="2000" dirty="0">
                <a:latin typeface="Comic Sans MS" panose="030F0702030302020204" pitchFamily="66" charset="0"/>
              </a:rPr>
              <a:t>Process </a:t>
            </a:r>
            <a:r>
              <a:rPr lang="en-US" sz="2000" dirty="0">
                <a:latin typeface="Comic Sans MS" panose="030F0702030302020204" pitchFamily="66" charset="0"/>
                <a:sym typeface="Wingdings" panose="05000000000000000000" pitchFamily="2" charset="2"/>
              </a:rPr>
              <a:t></a:t>
            </a:r>
            <a:r>
              <a:rPr lang="en-US" sz="2000" dirty="0">
                <a:latin typeface="Comic Sans MS" panose="030F0702030302020204" pitchFamily="66" charset="0"/>
              </a:rPr>
              <a:t> copying how something is done </a:t>
            </a:r>
          </a:p>
          <a:p>
            <a:pPr lvl="1">
              <a:lnSpc>
                <a:spcPct val="150000"/>
              </a:lnSpc>
            </a:pPr>
            <a:r>
              <a:rPr lang="en-US" sz="2000" dirty="0">
                <a:latin typeface="Comic Sans MS" panose="030F0702030302020204" pitchFamily="66" charset="0"/>
              </a:rPr>
              <a:t>Ecosystem </a:t>
            </a:r>
            <a:r>
              <a:rPr lang="en-US" sz="2000" dirty="0">
                <a:latin typeface="Comic Sans MS" panose="030F0702030302020204" pitchFamily="66" charset="0"/>
                <a:sym typeface="Wingdings" panose="05000000000000000000" pitchFamily="2" charset="2"/>
              </a:rPr>
              <a:t></a:t>
            </a:r>
            <a:r>
              <a:rPr lang="en-US" sz="2000" dirty="0">
                <a:latin typeface="Comic Sans MS" panose="030F0702030302020204" pitchFamily="66" charset="0"/>
              </a:rPr>
              <a:t> Copying how different living things interact</a:t>
            </a:r>
          </a:p>
          <a:p>
            <a:pPr>
              <a:lnSpc>
                <a:spcPct val="150000"/>
              </a:lnSpc>
            </a:pPr>
            <a:endParaRPr lang="en-US" sz="2000" dirty="0">
              <a:latin typeface="Comic Sans MS" panose="030F0702030302020204" pitchFamily="66" charset="0"/>
            </a:endParaRPr>
          </a:p>
        </p:txBody>
      </p:sp>
    </p:spTree>
    <p:extLst>
      <p:ext uri="{BB962C8B-B14F-4D97-AF65-F5344CB8AC3E}">
        <p14:creationId xmlns:p14="http://schemas.microsoft.com/office/powerpoint/2010/main" val="1191935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3536989" y="1356445"/>
            <a:ext cx="5118022" cy="1674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b="1" dirty="0">
                <a:latin typeface="Comic Sans MS" panose="030F0702030302020204" pitchFamily="66" charset="0"/>
                <a:ea typeface="Calibri" panose="020F0502020204030204" pitchFamily="34" charset="0"/>
                <a:cs typeface="Times New Roman" panose="02020603050405020304" pitchFamily="18" charset="0"/>
              </a:rPr>
              <a:t>Bio-Inspired Redesign</a:t>
            </a:r>
            <a:endParaRPr lang="en-US" b="1" dirty="0">
              <a:latin typeface="Comic Sans MS" panose="030F0702030302020204" pitchFamily="66" charset="0"/>
            </a:endParaRP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aphicFrame>
        <p:nvGraphicFramePr>
          <p:cNvPr id="4" name="Table 4">
            <a:extLst>
              <a:ext uri="{FF2B5EF4-FFF2-40B4-BE49-F238E27FC236}">
                <a16:creationId xmlns:a16="http://schemas.microsoft.com/office/drawing/2014/main" id="{3D870C9D-FE78-945A-E0A7-A9BA912A2135}"/>
              </a:ext>
            </a:extLst>
          </p:cNvPr>
          <p:cNvGraphicFramePr>
            <a:graphicFrameLocks noGrp="1"/>
          </p:cNvGraphicFramePr>
          <p:nvPr>
            <p:extLst>
              <p:ext uri="{D42A27DB-BD31-4B8C-83A1-F6EECF244321}">
                <p14:modId xmlns:p14="http://schemas.microsoft.com/office/powerpoint/2010/main" val="2039950905"/>
              </p:ext>
            </p:extLst>
          </p:nvPr>
        </p:nvGraphicFramePr>
        <p:xfrm>
          <a:off x="1325694" y="2193821"/>
          <a:ext cx="9809476" cy="4069462"/>
        </p:xfrm>
        <a:graphic>
          <a:graphicData uri="http://schemas.openxmlformats.org/drawingml/2006/table">
            <a:tbl>
              <a:tblPr firstRow="1" bandRow="1">
                <a:tableStyleId>{5C22544A-7EE6-4342-B048-85BDC9FD1C3A}</a:tableStyleId>
              </a:tblPr>
              <a:tblGrid>
                <a:gridCol w="4904738">
                  <a:extLst>
                    <a:ext uri="{9D8B030D-6E8A-4147-A177-3AD203B41FA5}">
                      <a16:colId xmlns:a16="http://schemas.microsoft.com/office/drawing/2014/main" val="2061291848"/>
                    </a:ext>
                  </a:extLst>
                </a:gridCol>
                <a:gridCol w="4904738">
                  <a:extLst>
                    <a:ext uri="{9D8B030D-6E8A-4147-A177-3AD203B41FA5}">
                      <a16:colId xmlns:a16="http://schemas.microsoft.com/office/drawing/2014/main" val="3833431902"/>
                    </a:ext>
                  </a:extLst>
                </a:gridCol>
              </a:tblGrid>
              <a:tr h="1813789">
                <a:tc>
                  <a:txBody>
                    <a:bodyPr/>
                    <a:lstStyle/>
                    <a:p>
                      <a:pPr>
                        <a:lnSpc>
                          <a:spcPct val="110000"/>
                        </a:lnSpc>
                      </a:pPr>
                      <a:r>
                        <a:rPr lang="en-US" u="sng" dirty="0">
                          <a:solidFill>
                            <a:schemeClr val="tx1"/>
                          </a:solidFill>
                          <a:latin typeface="Comic Sans MS" panose="030F0702030302020204" pitchFamily="66" charset="0"/>
                        </a:rPr>
                        <a:t>Heat Island Reduction</a:t>
                      </a:r>
                    </a:p>
                    <a:p>
                      <a:pPr>
                        <a:lnSpc>
                          <a:spcPct val="110000"/>
                        </a:lnSpc>
                      </a:pPr>
                      <a:r>
                        <a:rPr lang="en-US" b="0" dirty="0">
                          <a:solidFill>
                            <a:schemeClr val="tx1"/>
                          </a:solidFill>
                          <a:latin typeface="Comic Sans MS" panose="030F0702030302020204" pitchFamily="66" charset="0"/>
                        </a:rPr>
                        <a:t>Concrete buildings, reflective windows, and asphalt streets make urban environments hotter. Pick a design element or two you could incorporate in your neighborhood to make it cooler in the summer.</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u="sng" dirty="0">
                          <a:solidFill>
                            <a:schemeClr val="tx1"/>
                          </a:solidFill>
                          <a:latin typeface="Comic Sans MS" panose="030F0702030302020204" pitchFamily="66" charset="0"/>
                        </a:rPr>
                        <a:t>Smart Water Usage</a:t>
                      </a:r>
                    </a:p>
                    <a:p>
                      <a:pPr>
                        <a:lnSpc>
                          <a:spcPct val="110000"/>
                        </a:lnSpc>
                      </a:pPr>
                      <a:r>
                        <a:rPr lang="en-US" b="0" dirty="0">
                          <a:solidFill>
                            <a:schemeClr val="tx1"/>
                          </a:solidFill>
                          <a:latin typeface="Comic Sans MS" panose="030F0702030302020204" pitchFamily="66" charset="0"/>
                        </a:rPr>
                        <a:t>All the rain in NYC goes down the storm drains and into the water treatment plant. Pick a park or a building in your neighborhood, and design a bio inspired way to use some of that rainwater.</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8447222"/>
                  </a:ext>
                </a:extLst>
              </a:tr>
              <a:tr h="1813789">
                <a:tc>
                  <a:txBody>
                    <a:bodyPr/>
                    <a:lstStyle/>
                    <a:p>
                      <a:pPr>
                        <a:lnSpc>
                          <a:spcPct val="110000"/>
                        </a:lnSpc>
                      </a:pPr>
                      <a:r>
                        <a:rPr lang="en-US" b="1" u="sng" dirty="0">
                          <a:solidFill>
                            <a:schemeClr val="tx1"/>
                          </a:solidFill>
                          <a:latin typeface="Comic Sans MS" panose="030F0702030302020204" pitchFamily="66" charset="0"/>
                        </a:rPr>
                        <a:t>Building Energy</a:t>
                      </a:r>
                      <a:endParaRPr lang="en-US" b="0" u="none" dirty="0">
                        <a:solidFill>
                          <a:schemeClr val="tx1"/>
                        </a:solidFill>
                        <a:latin typeface="Comic Sans MS" panose="030F0702030302020204" pitchFamily="66" charset="0"/>
                      </a:endParaRPr>
                    </a:p>
                    <a:p>
                      <a:pPr>
                        <a:lnSpc>
                          <a:spcPct val="110000"/>
                        </a:lnSpc>
                      </a:pPr>
                      <a:r>
                        <a:rPr lang="en-US" b="0" u="none" dirty="0">
                          <a:solidFill>
                            <a:schemeClr val="tx1"/>
                          </a:solidFill>
                          <a:latin typeface="Comic Sans MS" panose="030F0702030302020204" pitchFamily="66" charset="0"/>
                        </a:rPr>
                        <a:t>Buildings take a lot of energy to heat, cool, and to power things like light and computers. Pick a bio inspired way to make your school, home, or corner grocery store more energy efficient.</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10000"/>
                        </a:lnSpc>
                      </a:pPr>
                      <a:r>
                        <a:rPr lang="en-US" b="1" u="sng" dirty="0">
                          <a:solidFill>
                            <a:schemeClr val="tx1"/>
                          </a:solidFill>
                          <a:latin typeface="Comic Sans MS" panose="030F0702030302020204" pitchFamily="66" charset="0"/>
                        </a:rPr>
                        <a:t>Ground Stabilization</a:t>
                      </a:r>
                    </a:p>
                    <a:p>
                      <a:pPr>
                        <a:lnSpc>
                          <a:spcPct val="110000"/>
                        </a:lnSpc>
                      </a:pPr>
                      <a:r>
                        <a:rPr lang="en-US" dirty="0">
                          <a:solidFill>
                            <a:schemeClr val="tx1"/>
                          </a:solidFill>
                          <a:latin typeface="Comic Sans MS" panose="030F0702030302020204" pitchFamily="66" charset="0"/>
                        </a:rPr>
                        <a:t>New York City has a lot of coastlines and beaches that can be damaged in storms both from waves and from rain. Upgrade your favorite waterfront park or beach with some bio inspired features to protect the coastline and the people using it.</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6748941"/>
                  </a:ext>
                </a:extLst>
              </a:tr>
            </a:tbl>
          </a:graphicData>
        </a:graphic>
      </p:graphicFrame>
    </p:spTree>
    <p:extLst>
      <p:ext uri="{BB962C8B-B14F-4D97-AF65-F5344CB8AC3E}">
        <p14:creationId xmlns:p14="http://schemas.microsoft.com/office/powerpoint/2010/main" val="1269659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 In Architecture</a:t>
            </a:r>
          </a:p>
        </p:txBody>
      </p:sp>
      <p:sp>
        <p:nvSpPr>
          <p:cNvPr id="4" name="Content Placeholder 3">
            <a:extLst>
              <a:ext uri="{FF2B5EF4-FFF2-40B4-BE49-F238E27FC236}">
                <a16:creationId xmlns:a16="http://schemas.microsoft.com/office/drawing/2014/main" id="{CE62DD53-B122-1FC1-6368-B983F135EBC8}"/>
              </a:ext>
            </a:extLst>
          </p:cNvPr>
          <p:cNvSpPr txBox="1">
            <a:spLocks/>
          </p:cNvSpPr>
          <p:nvPr/>
        </p:nvSpPr>
        <p:spPr>
          <a:xfrm>
            <a:off x="3536989" y="1356445"/>
            <a:ext cx="5118022" cy="1674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b="1" dirty="0">
                <a:latin typeface="Comic Sans MS" panose="030F0702030302020204" pitchFamily="66" charset="0"/>
                <a:ea typeface="Calibri" panose="020F0502020204030204" pitchFamily="34" charset="0"/>
                <a:cs typeface="Times New Roman" panose="02020603050405020304" pitchFamily="18" charset="0"/>
              </a:rPr>
              <a:t>Construction and Materials</a:t>
            </a:r>
            <a:endParaRPr lang="en-US" b="1" dirty="0">
              <a:latin typeface="Comic Sans MS" panose="030F0702030302020204" pitchFamily="66" charset="0"/>
            </a:endParaRPr>
          </a:p>
        </p:txBody>
      </p:sp>
      <p:graphicFrame>
        <p:nvGraphicFramePr>
          <p:cNvPr id="5" name="Table 4">
            <a:extLst>
              <a:ext uri="{FF2B5EF4-FFF2-40B4-BE49-F238E27FC236}">
                <a16:creationId xmlns:a16="http://schemas.microsoft.com/office/drawing/2014/main" id="{89CA7DD4-9820-0E2A-8630-315F48065882}"/>
              </a:ext>
            </a:extLst>
          </p:cNvPr>
          <p:cNvGraphicFramePr>
            <a:graphicFrameLocks noGrp="1"/>
          </p:cNvGraphicFramePr>
          <p:nvPr>
            <p:extLst>
              <p:ext uri="{D42A27DB-BD31-4B8C-83A1-F6EECF244321}">
                <p14:modId xmlns:p14="http://schemas.microsoft.com/office/powerpoint/2010/main" val="718856894"/>
              </p:ext>
            </p:extLst>
          </p:nvPr>
        </p:nvGraphicFramePr>
        <p:xfrm>
          <a:off x="1257326" y="2074180"/>
          <a:ext cx="10134216" cy="4371214"/>
        </p:xfrm>
        <a:graphic>
          <a:graphicData uri="http://schemas.openxmlformats.org/drawingml/2006/table">
            <a:tbl>
              <a:tblPr firstRow="1" bandRow="1">
                <a:tableStyleId>{5C22544A-7EE6-4342-B048-85BDC9FD1C3A}</a:tableStyleId>
              </a:tblPr>
              <a:tblGrid>
                <a:gridCol w="5067108">
                  <a:extLst>
                    <a:ext uri="{9D8B030D-6E8A-4147-A177-3AD203B41FA5}">
                      <a16:colId xmlns:a16="http://schemas.microsoft.com/office/drawing/2014/main" val="2061291848"/>
                    </a:ext>
                  </a:extLst>
                </a:gridCol>
                <a:gridCol w="5067108">
                  <a:extLst>
                    <a:ext uri="{9D8B030D-6E8A-4147-A177-3AD203B41FA5}">
                      <a16:colId xmlns:a16="http://schemas.microsoft.com/office/drawing/2014/main" val="3833431902"/>
                    </a:ext>
                  </a:extLst>
                </a:gridCol>
              </a:tblGrid>
              <a:tr h="1889369">
                <a:tc>
                  <a:txBody>
                    <a:bodyPr/>
                    <a:lstStyle/>
                    <a:p>
                      <a:pPr>
                        <a:lnSpc>
                          <a:spcPct val="110000"/>
                        </a:lnSpc>
                      </a:pPr>
                      <a:r>
                        <a:rPr lang="en-US" u="sng" dirty="0">
                          <a:solidFill>
                            <a:schemeClr val="tx1"/>
                          </a:solidFill>
                          <a:latin typeface="Comic Sans MS" panose="030F0702030302020204" pitchFamily="66" charset="0"/>
                        </a:rPr>
                        <a:t>Mushrooms-Mycelium</a:t>
                      </a:r>
                    </a:p>
                    <a:p>
                      <a:pPr>
                        <a:lnSpc>
                          <a:spcPct val="110000"/>
                        </a:lnSpc>
                      </a:pPr>
                      <a:r>
                        <a:rPr lang="en-US" b="0" dirty="0">
                          <a:solidFill>
                            <a:schemeClr val="tx1"/>
                          </a:solidFill>
                          <a:latin typeface="Comic Sans MS" panose="030F0702030302020204" pitchFamily="66" charset="0"/>
                        </a:rPr>
                        <a:t>The root structure of mushrooms (called mycelium) is an extensive network that binds soil in the wild. Developers can use just the roots (not the fruit) to bind lightweight insulating material (like straw) and make a biodegradable material that can be used for packaging or insulation. </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b="1" u="sng" dirty="0">
                          <a:solidFill>
                            <a:schemeClr val="tx1"/>
                          </a:solidFill>
                          <a:latin typeface="Comic Sans MS" panose="030F0702030302020204" pitchFamily="66" charset="0"/>
                        </a:rPr>
                        <a:t>Leaves, rivers, flower petals</a:t>
                      </a:r>
                    </a:p>
                    <a:p>
                      <a:pPr marL="0" marR="0" lvl="0" indent="0" algn="l" defTabSz="914400" rtl="0" eaLnBrk="1" fontAlgn="auto" latinLnBrk="0" hangingPunct="1">
                        <a:lnSpc>
                          <a:spcPct val="110000"/>
                        </a:lnSpc>
                        <a:spcBef>
                          <a:spcPts val="0"/>
                        </a:spcBef>
                        <a:spcAft>
                          <a:spcPts val="0"/>
                        </a:spcAft>
                        <a:buClrTx/>
                        <a:buSzTx/>
                        <a:buFontTx/>
                        <a:buNone/>
                        <a:tabLst/>
                        <a:defRPr/>
                      </a:pPr>
                      <a:r>
                        <a:rPr lang="en-US" b="0" dirty="0">
                          <a:solidFill>
                            <a:schemeClr val="tx1"/>
                          </a:solidFill>
                          <a:latin typeface="Comic Sans MS" panose="030F0702030302020204" pitchFamily="66" charset="0"/>
                        </a:rPr>
                        <a:t>Curves surfaces are found throughout nature and are both pleasing to the eye and low energy ways for air and water flow. Curved buildings are not only pleasant to look at but also support better airflow inside.</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8447222"/>
                  </a:ext>
                </a:extLst>
              </a:tr>
              <a:tr h="1813789">
                <a:tc>
                  <a:txBody>
                    <a:bodyPr/>
                    <a:lstStyle/>
                    <a:p>
                      <a:pPr>
                        <a:lnSpc>
                          <a:spcPct val="110000"/>
                        </a:lnSpc>
                      </a:pPr>
                      <a:r>
                        <a:rPr lang="en-US" sz="1800" b="1" u="sng"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Spider Webs </a:t>
                      </a:r>
                    </a:p>
                    <a:p>
                      <a:pPr>
                        <a:lnSpc>
                          <a:spcPct val="110000"/>
                        </a:lnSpc>
                      </a:pPr>
                      <a:r>
                        <a:rPr lang="en-US" sz="1800" b="0" u="none" dirty="0">
                          <a:solidFill>
                            <a:schemeClr val="tx1"/>
                          </a:solidFill>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Spiders don’t want birds crashing through their webs so they have a special UV reflective materials in their silk to deter birds. Some glass manufactures are trying to replicate this with their window glass. </a:t>
                      </a:r>
                      <a:endParaRPr lang="en-US" b="0" u="none" dirty="0">
                        <a:solidFill>
                          <a:schemeClr val="tx1"/>
                        </a:solidFill>
                        <a:latin typeface="Comic Sans MS" panose="030F0702030302020204" pitchFamily="66" charset="0"/>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10000"/>
                        </a:lnSpc>
                      </a:pPr>
                      <a:r>
                        <a:rPr lang="en-US" b="1" u="sng" dirty="0">
                          <a:solidFill>
                            <a:schemeClr val="tx1"/>
                          </a:solidFill>
                          <a:latin typeface="Comic Sans MS" panose="030F0702030302020204" pitchFamily="66" charset="0"/>
                        </a:rPr>
                        <a:t>Beehive Honeycomb</a:t>
                      </a:r>
                    </a:p>
                    <a:p>
                      <a:pPr>
                        <a:lnSpc>
                          <a:spcPct val="110000"/>
                        </a:lnSpc>
                      </a:pPr>
                      <a:r>
                        <a:rPr lang="en-US" dirty="0">
                          <a:solidFill>
                            <a:schemeClr val="tx1"/>
                          </a:solidFill>
                          <a:latin typeface="Comic Sans MS" panose="030F0702030302020204" pitchFamily="66" charset="0"/>
                        </a:rPr>
                        <a:t>The honeycomb structure used in beehives is very strong but uses the minimum amount of material for the volume. Lightweight building can use this technique to build a strong structure with the least amount of material.</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6748941"/>
                  </a:ext>
                </a:extLst>
              </a:tr>
            </a:tbl>
          </a:graphicData>
        </a:graphic>
      </p:graphicFrame>
    </p:spTree>
    <p:extLst>
      <p:ext uri="{BB962C8B-B14F-4D97-AF65-F5344CB8AC3E}">
        <p14:creationId xmlns:p14="http://schemas.microsoft.com/office/powerpoint/2010/main" val="2670577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 In Architecture</a:t>
            </a:r>
          </a:p>
        </p:txBody>
      </p:sp>
      <p:sp>
        <p:nvSpPr>
          <p:cNvPr id="4" name="Content Placeholder 3">
            <a:extLst>
              <a:ext uri="{FF2B5EF4-FFF2-40B4-BE49-F238E27FC236}">
                <a16:creationId xmlns:a16="http://schemas.microsoft.com/office/drawing/2014/main" id="{CE62DD53-B122-1FC1-6368-B983F135EBC8}"/>
              </a:ext>
            </a:extLst>
          </p:cNvPr>
          <p:cNvSpPr txBox="1">
            <a:spLocks/>
          </p:cNvSpPr>
          <p:nvPr/>
        </p:nvSpPr>
        <p:spPr>
          <a:xfrm>
            <a:off x="3536989" y="1356445"/>
            <a:ext cx="5118022" cy="1674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b="1" dirty="0">
                <a:latin typeface="Comic Sans MS" panose="030F0702030302020204" pitchFamily="66" charset="0"/>
                <a:ea typeface="Calibri" panose="020F0502020204030204" pitchFamily="34" charset="0"/>
                <a:cs typeface="Times New Roman" panose="02020603050405020304" pitchFamily="18" charset="0"/>
              </a:rPr>
              <a:t>Energy Efficiency</a:t>
            </a:r>
            <a:endParaRPr lang="en-US" b="1" dirty="0">
              <a:latin typeface="Comic Sans MS" panose="030F0702030302020204" pitchFamily="66" charset="0"/>
            </a:endParaRPr>
          </a:p>
        </p:txBody>
      </p:sp>
      <p:graphicFrame>
        <p:nvGraphicFramePr>
          <p:cNvPr id="5" name="Table 4">
            <a:extLst>
              <a:ext uri="{FF2B5EF4-FFF2-40B4-BE49-F238E27FC236}">
                <a16:creationId xmlns:a16="http://schemas.microsoft.com/office/drawing/2014/main" id="{89CA7DD4-9820-0E2A-8630-315F48065882}"/>
              </a:ext>
            </a:extLst>
          </p:cNvPr>
          <p:cNvGraphicFramePr>
            <a:graphicFrameLocks noGrp="1"/>
          </p:cNvGraphicFramePr>
          <p:nvPr>
            <p:extLst>
              <p:ext uri="{D42A27DB-BD31-4B8C-83A1-F6EECF244321}">
                <p14:modId xmlns:p14="http://schemas.microsoft.com/office/powerpoint/2010/main" val="146465577"/>
              </p:ext>
            </p:extLst>
          </p:nvPr>
        </p:nvGraphicFramePr>
        <p:xfrm>
          <a:off x="1257326" y="2074180"/>
          <a:ext cx="10134216" cy="3773224"/>
        </p:xfrm>
        <a:graphic>
          <a:graphicData uri="http://schemas.openxmlformats.org/drawingml/2006/table">
            <a:tbl>
              <a:tblPr firstRow="1" bandRow="1">
                <a:tableStyleId>{5C22544A-7EE6-4342-B048-85BDC9FD1C3A}</a:tableStyleId>
              </a:tblPr>
              <a:tblGrid>
                <a:gridCol w="5067108">
                  <a:extLst>
                    <a:ext uri="{9D8B030D-6E8A-4147-A177-3AD203B41FA5}">
                      <a16:colId xmlns:a16="http://schemas.microsoft.com/office/drawing/2014/main" val="2061291848"/>
                    </a:ext>
                  </a:extLst>
                </a:gridCol>
                <a:gridCol w="5067108">
                  <a:extLst>
                    <a:ext uri="{9D8B030D-6E8A-4147-A177-3AD203B41FA5}">
                      <a16:colId xmlns:a16="http://schemas.microsoft.com/office/drawing/2014/main" val="3833431902"/>
                    </a:ext>
                  </a:extLst>
                </a:gridCol>
              </a:tblGrid>
              <a:tr h="1889369">
                <a:tc>
                  <a:txBody>
                    <a:bodyPr/>
                    <a:lstStyle/>
                    <a:p>
                      <a:pPr>
                        <a:lnSpc>
                          <a:spcPct val="110000"/>
                        </a:lnSpc>
                      </a:pPr>
                      <a:r>
                        <a:rPr lang="en-US" u="sng" dirty="0">
                          <a:solidFill>
                            <a:schemeClr val="tx1"/>
                          </a:solidFill>
                          <a:latin typeface="Comic Sans MS" panose="030F0702030302020204" pitchFamily="66" charset="0"/>
                        </a:rPr>
                        <a:t>Sunflowers</a:t>
                      </a:r>
                    </a:p>
                    <a:p>
                      <a:pPr>
                        <a:lnSpc>
                          <a:spcPct val="110000"/>
                        </a:lnSpc>
                      </a:pPr>
                      <a:r>
                        <a:rPr lang="en-US" b="0" dirty="0">
                          <a:solidFill>
                            <a:schemeClr val="tx1"/>
                          </a:solidFill>
                          <a:latin typeface="Comic Sans MS" panose="030F0702030302020204" pitchFamily="66" charset="0"/>
                        </a:rPr>
                        <a:t>Sunflowers naturally track the sun to maximize exposure. Solar cell manufactures have mimicked this behavior to help design systems that capture the most sunlight. </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b="1" dirty="0">
                          <a:solidFill>
                            <a:schemeClr val="tx1"/>
                          </a:solidFill>
                          <a:latin typeface="Comic Sans MS" panose="030F0702030302020204" pitchFamily="66" charset="0"/>
                        </a:rPr>
                        <a:t>Sedona Cactus</a:t>
                      </a:r>
                    </a:p>
                    <a:p>
                      <a:pPr marL="0" marR="0" lvl="0" indent="0" algn="l" defTabSz="914400" rtl="0" eaLnBrk="1" fontAlgn="auto" latinLnBrk="0" hangingPunct="1">
                        <a:lnSpc>
                          <a:spcPct val="110000"/>
                        </a:lnSpc>
                        <a:spcBef>
                          <a:spcPts val="0"/>
                        </a:spcBef>
                        <a:spcAft>
                          <a:spcPts val="0"/>
                        </a:spcAft>
                        <a:buClrTx/>
                        <a:buSzTx/>
                        <a:buFontTx/>
                        <a:buNone/>
                        <a:tabLst/>
                        <a:defRPr/>
                      </a:pPr>
                      <a:r>
                        <a:rPr lang="en-US" b="0" dirty="0">
                          <a:solidFill>
                            <a:schemeClr val="tx1"/>
                          </a:solidFill>
                          <a:latin typeface="Comic Sans MS" panose="030F0702030302020204" pitchFamily="66" charset="0"/>
                        </a:rPr>
                        <a:t>These giant cacti have ridges in their truck. These ridges provide built in shade to help keep the cactus cool in the hot sun. Some construction companies have employed similar strategies to help keep buildings cool. </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8447222"/>
                  </a:ext>
                </a:extLst>
              </a:tr>
              <a:tr h="1813789">
                <a:tc>
                  <a:txBody>
                    <a:bodyPr/>
                    <a:lstStyle/>
                    <a:p>
                      <a:pPr>
                        <a:lnSpc>
                          <a:spcPct val="110000"/>
                        </a:lnSpc>
                      </a:pPr>
                      <a:r>
                        <a:rPr lang="en-US" sz="1800" b="1" u="sng"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Slime Molds</a:t>
                      </a:r>
                    </a:p>
                    <a:p>
                      <a:pPr>
                        <a:lnSpc>
                          <a:spcPct val="110000"/>
                        </a:lnSpc>
                      </a:pPr>
                      <a:r>
                        <a:rPr lang="en-US" sz="1800" b="0" u="none" dirty="0">
                          <a:solidFill>
                            <a:schemeClr val="tx1"/>
                          </a:solidFill>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Are a fugus that is very good at mapping the most efficient route to get to its food. City planners are using it to plan the fastest ways to move around, and between, complex and highly populated cities.</a:t>
                      </a:r>
                      <a:endParaRPr lang="en-US" b="0" u="none" dirty="0">
                        <a:solidFill>
                          <a:schemeClr val="tx1"/>
                        </a:solidFill>
                        <a:latin typeface="Comic Sans MS" panose="030F0702030302020204" pitchFamily="66" charset="0"/>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10000"/>
                        </a:lnSpc>
                      </a:pPr>
                      <a:r>
                        <a:rPr lang="en-US" b="1" u="sng" dirty="0">
                          <a:solidFill>
                            <a:schemeClr val="tx1"/>
                          </a:solidFill>
                          <a:latin typeface="Comic Sans MS" panose="030F0702030302020204" pitchFamily="66" charset="0"/>
                        </a:rPr>
                        <a:t>Termite Mound</a:t>
                      </a:r>
                    </a:p>
                    <a:p>
                      <a:pPr>
                        <a:lnSpc>
                          <a:spcPct val="110000"/>
                        </a:lnSpc>
                      </a:pPr>
                      <a:r>
                        <a:rPr lang="en-US" dirty="0">
                          <a:solidFill>
                            <a:schemeClr val="tx1"/>
                          </a:solidFill>
                          <a:latin typeface="Comic Sans MS" panose="030F0702030302020204" pitchFamily="66" charset="0"/>
                        </a:rPr>
                        <a:t>The small holes and tunnel network force air circulation in termite mounds. Similar </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6748941"/>
                  </a:ext>
                </a:extLst>
              </a:tr>
            </a:tbl>
          </a:graphicData>
        </a:graphic>
      </p:graphicFrame>
    </p:spTree>
    <p:extLst>
      <p:ext uri="{BB962C8B-B14F-4D97-AF65-F5344CB8AC3E}">
        <p14:creationId xmlns:p14="http://schemas.microsoft.com/office/powerpoint/2010/main" val="254086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 In Architecture</a:t>
            </a:r>
          </a:p>
        </p:txBody>
      </p:sp>
      <p:sp>
        <p:nvSpPr>
          <p:cNvPr id="4" name="Content Placeholder 3">
            <a:extLst>
              <a:ext uri="{FF2B5EF4-FFF2-40B4-BE49-F238E27FC236}">
                <a16:creationId xmlns:a16="http://schemas.microsoft.com/office/drawing/2014/main" id="{CE62DD53-B122-1FC1-6368-B983F135EBC8}"/>
              </a:ext>
            </a:extLst>
          </p:cNvPr>
          <p:cNvSpPr txBox="1">
            <a:spLocks/>
          </p:cNvSpPr>
          <p:nvPr/>
        </p:nvSpPr>
        <p:spPr>
          <a:xfrm>
            <a:off x="2358639" y="1356445"/>
            <a:ext cx="7776673" cy="1674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b="1" dirty="0">
                <a:latin typeface="Comic Sans MS" panose="030F0702030302020204" pitchFamily="66" charset="0"/>
                <a:ea typeface="Calibri" panose="020F0502020204030204" pitchFamily="34" charset="0"/>
                <a:cs typeface="Times New Roman" panose="02020603050405020304" pitchFamily="18" charset="0"/>
              </a:rPr>
              <a:t>Water Usage &amp; Ground Stabilization</a:t>
            </a:r>
            <a:endParaRPr lang="en-US" b="1" dirty="0">
              <a:latin typeface="Comic Sans MS" panose="030F0702030302020204" pitchFamily="66" charset="0"/>
            </a:endParaRPr>
          </a:p>
        </p:txBody>
      </p:sp>
      <p:graphicFrame>
        <p:nvGraphicFramePr>
          <p:cNvPr id="5" name="Table 4">
            <a:extLst>
              <a:ext uri="{FF2B5EF4-FFF2-40B4-BE49-F238E27FC236}">
                <a16:creationId xmlns:a16="http://schemas.microsoft.com/office/drawing/2014/main" id="{89CA7DD4-9820-0E2A-8630-315F48065882}"/>
              </a:ext>
            </a:extLst>
          </p:cNvPr>
          <p:cNvGraphicFramePr>
            <a:graphicFrameLocks noGrp="1"/>
          </p:cNvGraphicFramePr>
          <p:nvPr>
            <p:extLst>
              <p:ext uri="{D42A27DB-BD31-4B8C-83A1-F6EECF244321}">
                <p14:modId xmlns:p14="http://schemas.microsoft.com/office/powerpoint/2010/main" val="3610211163"/>
              </p:ext>
            </p:extLst>
          </p:nvPr>
        </p:nvGraphicFramePr>
        <p:xfrm>
          <a:off x="418744" y="2074180"/>
          <a:ext cx="11527492" cy="4672966"/>
        </p:xfrm>
        <a:graphic>
          <a:graphicData uri="http://schemas.openxmlformats.org/drawingml/2006/table">
            <a:tbl>
              <a:tblPr firstRow="1" bandRow="1">
                <a:tableStyleId>{5C22544A-7EE6-4342-B048-85BDC9FD1C3A}</a:tableStyleId>
              </a:tblPr>
              <a:tblGrid>
                <a:gridCol w="5763746">
                  <a:extLst>
                    <a:ext uri="{9D8B030D-6E8A-4147-A177-3AD203B41FA5}">
                      <a16:colId xmlns:a16="http://schemas.microsoft.com/office/drawing/2014/main" val="2061291848"/>
                    </a:ext>
                  </a:extLst>
                </a:gridCol>
                <a:gridCol w="5763746">
                  <a:extLst>
                    <a:ext uri="{9D8B030D-6E8A-4147-A177-3AD203B41FA5}">
                      <a16:colId xmlns:a16="http://schemas.microsoft.com/office/drawing/2014/main" val="3833431902"/>
                    </a:ext>
                  </a:extLst>
                </a:gridCol>
              </a:tblGrid>
              <a:tr h="1889369">
                <a:tc>
                  <a:txBody>
                    <a:bodyPr/>
                    <a:lstStyle/>
                    <a:p>
                      <a:pPr>
                        <a:lnSpc>
                          <a:spcPct val="110000"/>
                        </a:lnSpc>
                      </a:pPr>
                      <a:r>
                        <a:rPr lang="en-US" u="sng" dirty="0">
                          <a:solidFill>
                            <a:schemeClr val="tx1"/>
                          </a:solidFill>
                          <a:latin typeface="Comic Sans MS" panose="030F0702030302020204" pitchFamily="66" charset="0"/>
                        </a:rPr>
                        <a:t>Plant Respiration</a:t>
                      </a:r>
                    </a:p>
                    <a:p>
                      <a:pPr>
                        <a:lnSpc>
                          <a:spcPct val="110000"/>
                        </a:lnSpc>
                      </a:pPr>
                      <a:r>
                        <a:rPr lang="en-US" b="0" dirty="0">
                          <a:solidFill>
                            <a:schemeClr val="tx1"/>
                          </a:solidFill>
                          <a:latin typeface="Comic Sans MS" panose="030F0702030302020204" pitchFamily="66" charset="0"/>
                        </a:rPr>
                        <a:t>One-way plants help keep neighborhoods cool is because of water evaporation from the surface of their leaves. Building off this concept, some buildings and public spaces have created artificial mini waterfalls that use recirculated collected rain-water to keep the area cooler through evaporation.</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10000"/>
                        </a:lnSpc>
                      </a:pPr>
                      <a:r>
                        <a:rPr lang="en-US" u="sng" dirty="0">
                          <a:solidFill>
                            <a:schemeClr val="tx1"/>
                          </a:solidFill>
                          <a:latin typeface="Comic Sans MS" panose="030F0702030302020204" pitchFamily="66" charset="0"/>
                        </a:rPr>
                        <a:t>Tall Vetiver Grass</a:t>
                      </a:r>
                    </a:p>
                    <a:p>
                      <a:pPr>
                        <a:lnSpc>
                          <a:spcPct val="110000"/>
                        </a:lnSpc>
                      </a:pPr>
                      <a:r>
                        <a:rPr lang="en-US" b="0" dirty="0">
                          <a:solidFill>
                            <a:schemeClr val="tx1"/>
                          </a:solidFill>
                          <a:latin typeface="Comic Sans MS" panose="030F0702030302020204" pitchFamily="66" charset="0"/>
                        </a:rPr>
                        <a:t>This grass is known for its very long root system that helps stabilized sandy shores against erosion. Using a similar design, engineers often insert 8 ft long steel poles into unstable ground to stabilize it prior to construction. </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8447222"/>
                  </a:ext>
                </a:extLst>
              </a:tr>
              <a:tr h="1813789">
                <a:tc>
                  <a:txBody>
                    <a:bodyPr/>
                    <a:lstStyle/>
                    <a:p>
                      <a:pPr>
                        <a:lnSpc>
                          <a:spcPct val="110000"/>
                        </a:lnSpc>
                      </a:pPr>
                      <a:r>
                        <a:rPr lang="en-US" sz="1800" b="1" u="sng"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Forest Ecosystems, Tree Trunks</a:t>
                      </a:r>
                    </a:p>
                    <a:p>
                      <a:pPr>
                        <a:lnSpc>
                          <a:spcPct val="110000"/>
                        </a:lnSpc>
                      </a:pPr>
                      <a:r>
                        <a:rPr lang="en-US" sz="1800" b="0" u="none" dirty="0">
                          <a:solidFill>
                            <a:schemeClr val="tx1"/>
                          </a:solidFill>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Plants and tree root systems naturally filter water and slow run-off. By plants small greenspaces in sidewalks and parkettes, the amount of rain that enters the sewers and water treatment systems can be decreased. Additionally, the quality of that water improves and puts less strain on the water treatment plants.</a:t>
                      </a:r>
                      <a:endParaRPr lang="en-US" b="0" u="none" dirty="0">
                        <a:solidFill>
                          <a:schemeClr val="tx1"/>
                        </a:solidFill>
                        <a:latin typeface="Comic Sans MS" panose="030F0702030302020204" pitchFamily="66" charset="0"/>
                      </a:endParaRP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10000"/>
                        </a:lnSpc>
                      </a:pPr>
                      <a:r>
                        <a:rPr lang="en-US" b="1" u="sng" dirty="0">
                          <a:solidFill>
                            <a:schemeClr val="tx1"/>
                          </a:solidFill>
                          <a:latin typeface="Comic Sans MS" panose="030F0702030302020204" pitchFamily="66" charset="0"/>
                        </a:rPr>
                        <a:t>Oyster Reefs</a:t>
                      </a:r>
                    </a:p>
                    <a:p>
                      <a:pPr>
                        <a:lnSpc>
                          <a:spcPct val="110000"/>
                        </a:lnSpc>
                      </a:pPr>
                      <a:r>
                        <a:rPr lang="en-US" dirty="0">
                          <a:solidFill>
                            <a:schemeClr val="tx1"/>
                          </a:solidFill>
                          <a:latin typeface="Comic Sans MS" panose="030F0702030302020204" pitchFamily="66" charset="0"/>
                        </a:rPr>
                        <a:t>Oysters extract minerals from the water to make their shells. They also filter toxins out of the water naturally. Many costal towns (including around NYC) are creating breakwaters from oyster shells that help protect the coast and clean the water. </a:t>
                      </a:r>
                    </a:p>
                  </a:txBody>
                  <a:tcP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6748941"/>
                  </a:ext>
                </a:extLst>
              </a:tr>
            </a:tbl>
          </a:graphicData>
        </a:graphic>
      </p:graphicFrame>
    </p:spTree>
    <p:extLst>
      <p:ext uri="{BB962C8B-B14F-4D97-AF65-F5344CB8AC3E}">
        <p14:creationId xmlns:p14="http://schemas.microsoft.com/office/powerpoint/2010/main" val="3135864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515596" y="1575680"/>
            <a:ext cx="11160808" cy="1674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rPr>
              <a:t>Slime molds </a:t>
            </a: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 efficient routes between locations (city planning)</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Humpback whale fins  wind turbine design</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Fog Harvester beetle  atmospheric water capture</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Mycelium (mushroom roots)  non-toxic (biodegradable) insulation and packaging</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Muscles  non-toxic underwater adhesive</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Animal Limbs  Earthquake resistant bridges</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Plant stems and tree trunks  water filtration</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Underwater plants (kelp) and wave motion  energy generation</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Maple and sycamore seed pods  ceiling fan design</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Octopus limbs  soft, flexible robotics</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Forest system  water purification</a:t>
            </a:r>
          </a:p>
          <a:p>
            <a:pPr marL="0" indent="0" algn="ctr">
              <a:lnSpc>
                <a:spcPct val="100000"/>
              </a:lnSpc>
              <a:buFont typeface="Arial" panose="020B0604020202020204" pitchFamily="34" charset="0"/>
              <a:buNone/>
            </a:pPr>
            <a:r>
              <a:rPr lang="en-US" sz="1800" dirty="0">
                <a:latin typeface="Comic Sans MS" panose="030F0702030302020204" pitchFamily="66" charset="0"/>
                <a:ea typeface="Calibri" panose="020F0502020204030204" pitchFamily="34" charset="0"/>
                <a:cs typeface="Times New Roman" panose="02020603050405020304" pitchFamily="18" charset="0"/>
                <a:sym typeface="Wingdings" panose="05000000000000000000" pitchFamily="2" charset="2"/>
              </a:rPr>
              <a:t>Spider webs  UV reflective additives to prevent birds from hitting windows.</a:t>
            </a:r>
            <a:endParaRPr lang="en-US" sz="1800" dirty="0">
              <a:latin typeface="Comic Sans MS" panose="030F0702030302020204" pitchFamily="66" charset="0"/>
            </a:endParaRP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 In Design</a:t>
            </a:r>
          </a:p>
        </p:txBody>
      </p:sp>
    </p:spTree>
    <p:extLst>
      <p:ext uri="{BB962C8B-B14F-4D97-AF65-F5344CB8AC3E}">
        <p14:creationId xmlns:p14="http://schemas.microsoft.com/office/powerpoint/2010/main" val="2413752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1220848" y="2440048"/>
            <a:ext cx="9750303" cy="1674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400" b="1" dirty="0">
                <a:effectLst/>
                <a:latin typeface="Comic Sans MS" panose="030F0702030302020204" pitchFamily="66" charset="0"/>
                <a:ea typeface="Calibri" panose="020F0502020204030204" pitchFamily="34" charset="0"/>
                <a:cs typeface="Times New Roman" panose="02020603050405020304" pitchFamily="18" charset="0"/>
              </a:rPr>
              <a:t>What can we learn from plants or animals</a:t>
            </a:r>
            <a:r>
              <a:rPr lang="en-US" sz="2400" b="1" dirty="0">
                <a:latin typeface="Comic Sans MS" panose="030F0702030302020204" pitchFamily="66" charset="0"/>
              </a:rPr>
              <a:t>?</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spTree>
    <p:extLst>
      <p:ext uri="{BB962C8B-B14F-4D97-AF65-F5344CB8AC3E}">
        <p14:creationId xmlns:p14="http://schemas.microsoft.com/office/powerpoint/2010/main" val="340234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4" name="Group 3">
            <a:extLst>
              <a:ext uri="{FF2B5EF4-FFF2-40B4-BE49-F238E27FC236}">
                <a16:creationId xmlns:a16="http://schemas.microsoft.com/office/drawing/2014/main" id="{955C33E0-0FA7-E652-C1D0-05035ACB9BF1}"/>
              </a:ext>
              <a:ext uri="{C183D7F6-B498-43B3-948B-1728B52AA6E4}">
                <adec:decorative xmlns:adec="http://schemas.microsoft.com/office/drawing/2017/decorative" val="1"/>
              </a:ext>
            </a:extLst>
          </p:cNvPr>
          <p:cNvGrpSpPr/>
          <p:nvPr/>
        </p:nvGrpSpPr>
        <p:grpSpPr>
          <a:xfrm>
            <a:off x="1462716" y="1085162"/>
            <a:ext cx="9339153" cy="5261925"/>
            <a:chOff x="5647627" y="591158"/>
            <a:chExt cx="7989080" cy="2615405"/>
          </a:xfrm>
        </p:grpSpPr>
        <p:grpSp>
          <p:nvGrpSpPr>
            <p:cNvPr id="5" name="Group 4">
              <a:extLst>
                <a:ext uri="{FF2B5EF4-FFF2-40B4-BE49-F238E27FC236}">
                  <a16:creationId xmlns:a16="http://schemas.microsoft.com/office/drawing/2014/main" id="{A948C1D8-B8F7-507F-1B28-1BEF87CCC970}"/>
                </a:ext>
              </a:extLst>
            </p:cNvPr>
            <p:cNvGrpSpPr/>
            <p:nvPr/>
          </p:nvGrpSpPr>
          <p:grpSpPr>
            <a:xfrm>
              <a:off x="5647627" y="591158"/>
              <a:ext cx="7989080" cy="2615405"/>
              <a:chOff x="5138888" y="657954"/>
              <a:chExt cx="7989080" cy="2615405"/>
            </a:xfrm>
          </p:grpSpPr>
          <p:sp>
            <p:nvSpPr>
              <p:cNvPr id="8" name="Rectangle: Rounded Corners 7">
                <a:extLst>
                  <a:ext uri="{FF2B5EF4-FFF2-40B4-BE49-F238E27FC236}">
                    <a16:creationId xmlns:a16="http://schemas.microsoft.com/office/drawing/2014/main" id="{C809C58C-9E58-7984-978E-BA5E07EA040C}"/>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2612EFA-DED3-65C5-C64E-3DF18904E306}"/>
                  </a:ext>
                </a:extLst>
              </p:cNvPr>
              <p:cNvSpPr/>
              <p:nvPr/>
            </p:nvSpPr>
            <p:spPr>
              <a:xfrm>
                <a:off x="5138888" y="921433"/>
                <a:ext cx="7989080" cy="2351926"/>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40C09C1E-3E52-6DF6-A4E9-23A225E18EF4}"/>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2BFDFDCF-48D3-EC77-0E4F-F76D9FC7FBE8}"/>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sp>
        <p:nvSpPr>
          <p:cNvPr id="11" name="Title 1">
            <a:extLst>
              <a:ext uri="{FF2B5EF4-FFF2-40B4-BE49-F238E27FC236}">
                <a16:creationId xmlns:a16="http://schemas.microsoft.com/office/drawing/2014/main" id="{F0E3FA6F-7F0C-D920-EB24-A365EEBD4E46}"/>
              </a:ext>
            </a:extLst>
          </p:cNvPr>
          <p:cNvSpPr txBox="1">
            <a:spLocks/>
          </p:cNvSpPr>
          <p:nvPr/>
        </p:nvSpPr>
        <p:spPr>
          <a:xfrm>
            <a:off x="1681442" y="1786463"/>
            <a:ext cx="8580502" cy="56918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400" b="1" dirty="0">
                <a:solidFill>
                  <a:schemeClr val="accent6">
                    <a:lumMod val="75000"/>
                  </a:schemeClr>
                </a:solidFill>
                <a:latin typeface="Comic Sans MS" panose="030F0702030302020204" pitchFamily="66" charset="0"/>
                <a:cs typeface="Arial" panose="020B0604020202020204" pitchFamily="34" charset="0"/>
              </a:rPr>
              <a:t>Copying from other organisms is called BIOMIMICRY</a:t>
            </a:r>
          </a:p>
        </p:txBody>
      </p:sp>
      <p:sp>
        <p:nvSpPr>
          <p:cNvPr id="12" name="TextBox 11">
            <a:extLst>
              <a:ext uri="{FF2B5EF4-FFF2-40B4-BE49-F238E27FC236}">
                <a16:creationId xmlns:a16="http://schemas.microsoft.com/office/drawing/2014/main" id="{98D05B91-F147-2A86-BB1F-A675C91281E0}"/>
              </a:ext>
            </a:extLst>
          </p:cNvPr>
          <p:cNvSpPr txBox="1"/>
          <p:nvPr/>
        </p:nvSpPr>
        <p:spPr>
          <a:xfrm rot="2276">
            <a:off x="1647722" y="2358639"/>
            <a:ext cx="9047444" cy="964623"/>
          </a:xfrm>
          <a:prstGeom prst="rect">
            <a:avLst/>
          </a:prstGeom>
          <a:noFill/>
        </p:spPr>
        <p:txBody>
          <a:bodyPr wrap="square" rtlCol="0">
            <a:spAutoFit/>
          </a:bodyPr>
          <a:lstStyle/>
          <a:p>
            <a:pPr>
              <a:lnSpc>
                <a:spcPct val="150000"/>
              </a:lnSpc>
            </a:pPr>
            <a:r>
              <a:rPr lang="en-US" sz="2000" dirty="0">
                <a:latin typeface="Comic Sans MS" panose="030F0702030302020204" pitchFamily="66" charset="0"/>
              </a:rPr>
              <a:t>Bio means “from nature” and mimic means “to copy” so biomimicry means “to copy nature”. </a:t>
            </a:r>
          </a:p>
        </p:txBody>
      </p:sp>
      <p:pic>
        <p:nvPicPr>
          <p:cNvPr id="13" name="Graphic 12">
            <a:extLst>
              <a:ext uri="{FF2B5EF4-FFF2-40B4-BE49-F238E27FC236}">
                <a16:creationId xmlns:a16="http://schemas.microsoft.com/office/drawing/2014/main" id="{6384D7BE-040B-5437-8BBD-772E68696D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5228" y="1206892"/>
            <a:ext cx="592175" cy="607230"/>
          </a:xfrm>
          <a:prstGeom prst="rect">
            <a:avLst/>
          </a:prstGeom>
        </p:spPr>
      </p:pic>
    </p:spTree>
    <p:extLst>
      <p:ext uri="{BB962C8B-B14F-4D97-AF65-F5344CB8AC3E}">
        <p14:creationId xmlns:p14="http://schemas.microsoft.com/office/powerpoint/2010/main" val="876347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930291" y="1484632"/>
            <a:ext cx="10589440" cy="925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000" dirty="0">
                <a:effectLst/>
                <a:latin typeface="Comic Sans MS" panose="030F0702030302020204" pitchFamily="66" charset="0"/>
                <a:ea typeface="Calibri" panose="020F0502020204030204" pitchFamily="34" charset="0"/>
                <a:cs typeface="Times New Roman" panose="02020603050405020304" pitchFamily="18" charset="0"/>
              </a:rPr>
              <a:t>Can you work in teams to match the innovation to its biological inspiration?</a:t>
            </a:r>
            <a:endParaRPr lang="en-US" sz="2000" dirty="0">
              <a:latin typeface="Comic Sans MS" panose="030F0702030302020204" pitchFamily="66" charset="0"/>
            </a:endParaRP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sp>
        <p:nvSpPr>
          <p:cNvPr id="4" name="Rectangle 3">
            <a:extLst>
              <a:ext uri="{FF2B5EF4-FFF2-40B4-BE49-F238E27FC236}">
                <a16:creationId xmlns:a16="http://schemas.microsoft.com/office/drawing/2014/main" id="{5615A2E1-39B7-3934-08EC-89BAEBC6CF9E}"/>
              </a:ext>
            </a:extLst>
          </p:cNvPr>
          <p:cNvSpPr/>
          <p:nvPr/>
        </p:nvSpPr>
        <p:spPr>
          <a:xfrm>
            <a:off x="1892159" y="2481554"/>
            <a:ext cx="2971800" cy="36576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E7861E-3058-42BC-7F5E-5AB66C7C93E0}"/>
              </a:ext>
            </a:extLst>
          </p:cNvPr>
          <p:cNvSpPr/>
          <p:nvPr/>
        </p:nvSpPr>
        <p:spPr>
          <a:xfrm>
            <a:off x="6999350" y="2409914"/>
            <a:ext cx="2959435" cy="36576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588266A2-C892-7DC1-28DE-3D00D02BEE14}"/>
              </a:ext>
            </a:extLst>
          </p:cNvPr>
          <p:cNvSpPr txBox="1">
            <a:spLocks/>
          </p:cNvSpPr>
          <p:nvPr/>
        </p:nvSpPr>
        <p:spPr>
          <a:xfrm>
            <a:off x="872631" y="1976959"/>
            <a:ext cx="5059024" cy="5811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000" dirty="0">
                <a:effectLst/>
                <a:latin typeface="Comic Sans MS" panose="030F0702030302020204" pitchFamily="66" charset="0"/>
                <a:ea typeface="Calibri" panose="020F0502020204030204" pitchFamily="34" charset="0"/>
                <a:cs typeface="Times New Roman" panose="02020603050405020304" pitchFamily="18" charset="0"/>
              </a:rPr>
              <a:t>Innovation</a:t>
            </a:r>
            <a:endParaRPr lang="en-US" sz="2000" dirty="0">
              <a:latin typeface="Comic Sans MS" panose="030F0702030302020204" pitchFamily="66" charset="0"/>
            </a:endParaRPr>
          </a:p>
        </p:txBody>
      </p:sp>
      <p:sp>
        <p:nvSpPr>
          <p:cNvPr id="8" name="Content Placeholder 3">
            <a:extLst>
              <a:ext uri="{FF2B5EF4-FFF2-40B4-BE49-F238E27FC236}">
                <a16:creationId xmlns:a16="http://schemas.microsoft.com/office/drawing/2014/main" id="{F6E795EF-7ACC-CCBA-C662-DD0BA0582BB5}"/>
              </a:ext>
            </a:extLst>
          </p:cNvPr>
          <p:cNvSpPr txBox="1">
            <a:spLocks/>
          </p:cNvSpPr>
          <p:nvPr/>
        </p:nvSpPr>
        <p:spPr>
          <a:xfrm>
            <a:off x="5949555" y="1947273"/>
            <a:ext cx="5059024" cy="925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000" dirty="0">
                <a:effectLst/>
                <a:latin typeface="Comic Sans MS" panose="030F0702030302020204" pitchFamily="66" charset="0"/>
                <a:ea typeface="Calibri" panose="020F0502020204030204" pitchFamily="34" charset="0"/>
                <a:cs typeface="Times New Roman" panose="02020603050405020304" pitchFamily="18" charset="0"/>
              </a:rPr>
              <a:t>Inspiration</a:t>
            </a:r>
            <a:endParaRPr lang="en-US" sz="2000" dirty="0">
              <a:latin typeface="Comic Sans MS" panose="030F0702030302020204" pitchFamily="66" charset="0"/>
            </a:endParaRPr>
          </a:p>
        </p:txBody>
      </p:sp>
      <p:pic>
        <p:nvPicPr>
          <p:cNvPr id="11" name="Picture 10">
            <a:extLst>
              <a:ext uri="{FF2B5EF4-FFF2-40B4-BE49-F238E27FC236}">
                <a16:creationId xmlns:a16="http://schemas.microsoft.com/office/drawing/2014/main" id="{2D0063A1-F50E-4F43-9C97-807C5241FAEB}"/>
              </a:ext>
            </a:extLst>
          </p:cNvPr>
          <p:cNvPicPr>
            <a:picLocks noChangeAspect="1"/>
          </p:cNvPicPr>
          <p:nvPr/>
        </p:nvPicPr>
        <p:blipFill>
          <a:blip r:embed="rId3"/>
          <a:stretch>
            <a:fillRect/>
          </a:stretch>
        </p:blipFill>
        <p:spPr>
          <a:xfrm>
            <a:off x="8591164" y="4866709"/>
            <a:ext cx="914400" cy="914400"/>
          </a:xfrm>
          <a:prstGeom prst="rect">
            <a:avLst/>
          </a:prstGeom>
        </p:spPr>
      </p:pic>
      <p:pic>
        <p:nvPicPr>
          <p:cNvPr id="12" name="Picture 11">
            <a:extLst>
              <a:ext uri="{FF2B5EF4-FFF2-40B4-BE49-F238E27FC236}">
                <a16:creationId xmlns:a16="http://schemas.microsoft.com/office/drawing/2014/main" id="{6F4F2DAD-BEA5-11F1-F6C8-46C66618C423}"/>
              </a:ext>
            </a:extLst>
          </p:cNvPr>
          <p:cNvPicPr>
            <a:picLocks noChangeAspect="1"/>
          </p:cNvPicPr>
          <p:nvPr/>
        </p:nvPicPr>
        <p:blipFill>
          <a:blip r:embed="rId4"/>
          <a:stretch>
            <a:fillRect/>
          </a:stretch>
        </p:blipFill>
        <p:spPr>
          <a:xfrm>
            <a:off x="2264265" y="3830466"/>
            <a:ext cx="914400" cy="914400"/>
          </a:xfrm>
          <a:prstGeom prst="rect">
            <a:avLst/>
          </a:prstGeom>
        </p:spPr>
      </p:pic>
      <p:pic>
        <p:nvPicPr>
          <p:cNvPr id="13" name="Picture 12">
            <a:extLst>
              <a:ext uri="{FF2B5EF4-FFF2-40B4-BE49-F238E27FC236}">
                <a16:creationId xmlns:a16="http://schemas.microsoft.com/office/drawing/2014/main" id="{8868E638-F438-067B-D959-F60935C8BF73}"/>
              </a:ext>
            </a:extLst>
          </p:cNvPr>
          <p:cNvPicPr>
            <a:picLocks noChangeAspect="1"/>
          </p:cNvPicPr>
          <p:nvPr/>
        </p:nvPicPr>
        <p:blipFill>
          <a:blip r:embed="rId5"/>
          <a:stretch>
            <a:fillRect/>
          </a:stretch>
        </p:blipFill>
        <p:spPr>
          <a:xfrm>
            <a:off x="7403593" y="2608912"/>
            <a:ext cx="914400" cy="914400"/>
          </a:xfrm>
          <a:prstGeom prst="rect">
            <a:avLst/>
          </a:prstGeom>
        </p:spPr>
      </p:pic>
      <p:pic>
        <p:nvPicPr>
          <p:cNvPr id="14" name="Picture 13">
            <a:extLst>
              <a:ext uri="{FF2B5EF4-FFF2-40B4-BE49-F238E27FC236}">
                <a16:creationId xmlns:a16="http://schemas.microsoft.com/office/drawing/2014/main" id="{59F122FF-CB47-23F9-A650-20ADEA03AC2B}"/>
              </a:ext>
            </a:extLst>
          </p:cNvPr>
          <p:cNvPicPr>
            <a:picLocks noChangeAspect="1"/>
          </p:cNvPicPr>
          <p:nvPr/>
        </p:nvPicPr>
        <p:blipFill>
          <a:blip r:embed="rId6"/>
          <a:stretch>
            <a:fillRect/>
          </a:stretch>
        </p:blipFill>
        <p:spPr>
          <a:xfrm>
            <a:off x="2303774" y="4893026"/>
            <a:ext cx="914400" cy="914400"/>
          </a:xfrm>
          <a:prstGeom prst="rect">
            <a:avLst/>
          </a:prstGeom>
        </p:spPr>
      </p:pic>
      <p:pic>
        <p:nvPicPr>
          <p:cNvPr id="15" name="Picture 14">
            <a:extLst>
              <a:ext uri="{FF2B5EF4-FFF2-40B4-BE49-F238E27FC236}">
                <a16:creationId xmlns:a16="http://schemas.microsoft.com/office/drawing/2014/main" id="{BC1AA98A-3605-B665-EBE7-5353CB72E64F}"/>
              </a:ext>
            </a:extLst>
          </p:cNvPr>
          <p:cNvPicPr>
            <a:picLocks noChangeAspect="1"/>
          </p:cNvPicPr>
          <p:nvPr/>
        </p:nvPicPr>
        <p:blipFill>
          <a:blip r:embed="rId7"/>
          <a:stretch>
            <a:fillRect/>
          </a:stretch>
        </p:blipFill>
        <p:spPr>
          <a:xfrm>
            <a:off x="8571611" y="2596546"/>
            <a:ext cx="914400" cy="914400"/>
          </a:xfrm>
          <a:prstGeom prst="rect">
            <a:avLst/>
          </a:prstGeom>
        </p:spPr>
      </p:pic>
      <p:pic>
        <p:nvPicPr>
          <p:cNvPr id="18" name="Picture 17">
            <a:extLst>
              <a:ext uri="{FF2B5EF4-FFF2-40B4-BE49-F238E27FC236}">
                <a16:creationId xmlns:a16="http://schemas.microsoft.com/office/drawing/2014/main" id="{B411DC39-1633-7892-C409-B4C8AA95CC70}"/>
              </a:ext>
            </a:extLst>
          </p:cNvPr>
          <p:cNvPicPr>
            <a:picLocks noChangeAspect="1"/>
          </p:cNvPicPr>
          <p:nvPr/>
        </p:nvPicPr>
        <p:blipFill>
          <a:blip r:embed="rId8"/>
          <a:stretch>
            <a:fillRect/>
          </a:stretch>
        </p:blipFill>
        <p:spPr>
          <a:xfrm>
            <a:off x="3461899" y="3826150"/>
            <a:ext cx="914400" cy="914400"/>
          </a:xfrm>
          <a:prstGeom prst="rect">
            <a:avLst/>
          </a:prstGeom>
        </p:spPr>
      </p:pic>
      <p:pic>
        <p:nvPicPr>
          <p:cNvPr id="19" name="Picture 18">
            <a:extLst>
              <a:ext uri="{FF2B5EF4-FFF2-40B4-BE49-F238E27FC236}">
                <a16:creationId xmlns:a16="http://schemas.microsoft.com/office/drawing/2014/main" id="{58E977AE-2796-488D-6C50-88F1EEB0F395}"/>
              </a:ext>
            </a:extLst>
          </p:cNvPr>
          <p:cNvPicPr>
            <a:picLocks noChangeAspect="1"/>
          </p:cNvPicPr>
          <p:nvPr/>
        </p:nvPicPr>
        <p:blipFill>
          <a:blip r:embed="rId9"/>
          <a:stretch>
            <a:fillRect/>
          </a:stretch>
        </p:blipFill>
        <p:spPr>
          <a:xfrm>
            <a:off x="3482206" y="2744690"/>
            <a:ext cx="914400" cy="914400"/>
          </a:xfrm>
          <a:prstGeom prst="rect">
            <a:avLst/>
          </a:prstGeom>
        </p:spPr>
      </p:pic>
      <p:pic>
        <p:nvPicPr>
          <p:cNvPr id="22" name="Picture 21">
            <a:extLst>
              <a:ext uri="{FF2B5EF4-FFF2-40B4-BE49-F238E27FC236}">
                <a16:creationId xmlns:a16="http://schemas.microsoft.com/office/drawing/2014/main" id="{57E786EC-56DD-BE12-D8E8-DCCE03A2F41B}"/>
              </a:ext>
            </a:extLst>
          </p:cNvPr>
          <p:cNvPicPr>
            <a:picLocks noChangeAspect="1"/>
          </p:cNvPicPr>
          <p:nvPr/>
        </p:nvPicPr>
        <p:blipFill>
          <a:blip r:embed="rId10"/>
          <a:stretch>
            <a:fillRect/>
          </a:stretch>
        </p:blipFill>
        <p:spPr>
          <a:xfrm>
            <a:off x="7348350" y="4879568"/>
            <a:ext cx="914400" cy="914400"/>
          </a:xfrm>
          <a:prstGeom prst="rect">
            <a:avLst/>
          </a:prstGeom>
        </p:spPr>
      </p:pic>
      <p:pic>
        <p:nvPicPr>
          <p:cNvPr id="25" name="Picture 24">
            <a:extLst>
              <a:ext uri="{FF2B5EF4-FFF2-40B4-BE49-F238E27FC236}">
                <a16:creationId xmlns:a16="http://schemas.microsoft.com/office/drawing/2014/main" id="{7D6399E0-7925-1ECE-16CD-9E6AE4E45E79}"/>
              </a:ext>
            </a:extLst>
          </p:cNvPr>
          <p:cNvPicPr>
            <a:picLocks noChangeAspect="1"/>
          </p:cNvPicPr>
          <p:nvPr/>
        </p:nvPicPr>
        <p:blipFill>
          <a:blip r:embed="rId11"/>
          <a:stretch>
            <a:fillRect/>
          </a:stretch>
        </p:blipFill>
        <p:spPr>
          <a:xfrm>
            <a:off x="7380237" y="3705962"/>
            <a:ext cx="914400" cy="914400"/>
          </a:xfrm>
          <a:prstGeom prst="rect">
            <a:avLst/>
          </a:prstGeom>
        </p:spPr>
      </p:pic>
      <p:pic>
        <p:nvPicPr>
          <p:cNvPr id="28" name="Picture 27">
            <a:extLst>
              <a:ext uri="{FF2B5EF4-FFF2-40B4-BE49-F238E27FC236}">
                <a16:creationId xmlns:a16="http://schemas.microsoft.com/office/drawing/2014/main" id="{6BD05423-69BA-B903-A5CC-7E45F37A3AF0}"/>
              </a:ext>
            </a:extLst>
          </p:cNvPr>
          <p:cNvPicPr>
            <a:picLocks noChangeAspect="1"/>
          </p:cNvPicPr>
          <p:nvPr/>
        </p:nvPicPr>
        <p:blipFill>
          <a:blip r:embed="rId12"/>
          <a:stretch>
            <a:fillRect/>
          </a:stretch>
        </p:blipFill>
        <p:spPr>
          <a:xfrm>
            <a:off x="3437644" y="4907610"/>
            <a:ext cx="914400" cy="914400"/>
          </a:xfrm>
          <a:prstGeom prst="rect">
            <a:avLst/>
          </a:prstGeom>
        </p:spPr>
      </p:pic>
      <p:pic>
        <p:nvPicPr>
          <p:cNvPr id="29" name="Picture 28">
            <a:extLst>
              <a:ext uri="{FF2B5EF4-FFF2-40B4-BE49-F238E27FC236}">
                <a16:creationId xmlns:a16="http://schemas.microsoft.com/office/drawing/2014/main" id="{98B93DE3-5665-DE25-5638-5D92AA1F72D1}"/>
              </a:ext>
            </a:extLst>
          </p:cNvPr>
          <p:cNvPicPr>
            <a:picLocks noChangeAspect="1"/>
          </p:cNvPicPr>
          <p:nvPr/>
        </p:nvPicPr>
        <p:blipFill>
          <a:blip r:embed="rId13"/>
          <a:stretch>
            <a:fillRect/>
          </a:stretch>
        </p:blipFill>
        <p:spPr>
          <a:xfrm>
            <a:off x="8571611" y="3765677"/>
            <a:ext cx="914400" cy="914400"/>
          </a:xfrm>
          <a:prstGeom prst="rect">
            <a:avLst/>
          </a:prstGeom>
        </p:spPr>
      </p:pic>
      <p:pic>
        <p:nvPicPr>
          <p:cNvPr id="30" name="Picture 29">
            <a:extLst>
              <a:ext uri="{FF2B5EF4-FFF2-40B4-BE49-F238E27FC236}">
                <a16:creationId xmlns:a16="http://schemas.microsoft.com/office/drawing/2014/main" id="{1400A155-717E-9C25-463F-97B48F887647}"/>
              </a:ext>
            </a:extLst>
          </p:cNvPr>
          <p:cNvPicPr>
            <a:picLocks noChangeAspect="1"/>
          </p:cNvPicPr>
          <p:nvPr/>
        </p:nvPicPr>
        <p:blipFill>
          <a:blip r:embed="rId14"/>
          <a:stretch>
            <a:fillRect/>
          </a:stretch>
        </p:blipFill>
        <p:spPr>
          <a:xfrm>
            <a:off x="2264265" y="2731887"/>
            <a:ext cx="914400" cy="914400"/>
          </a:xfrm>
          <a:prstGeom prst="rect">
            <a:avLst/>
          </a:prstGeom>
        </p:spPr>
      </p:pic>
    </p:spTree>
    <p:extLst>
      <p:ext uri="{BB962C8B-B14F-4D97-AF65-F5344CB8AC3E}">
        <p14:creationId xmlns:p14="http://schemas.microsoft.com/office/powerpoint/2010/main" val="2984696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sp>
        <p:nvSpPr>
          <p:cNvPr id="6" name="Rectangle 5">
            <a:extLst>
              <a:ext uri="{FF2B5EF4-FFF2-40B4-BE49-F238E27FC236}">
                <a16:creationId xmlns:a16="http://schemas.microsoft.com/office/drawing/2014/main" id="{3889A909-D646-5A1A-93E4-FA2135F46E8F}"/>
              </a:ext>
            </a:extLst>
          </p:cNvPr>
          <p:cNvSpPr/>
          <p:nvPr/>
        </p:nvSpPr>
        <p:spPr>
          <a:xfrm>
            <a:off x="492167" y="1734224"/>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nake&#10;&#10;Description automatically generated">
            <a:extLst>
              <a:ext uri="{FF2B5EF4-FFF2-40B4-BE49-F238E27FC236}">
                <a16:creationId xmlns:a16="http://schemas.microsoft.com/office/drawing/2014/main" id="{BDF12741-4E13-4E36-E3D9-06C0406BD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67" y="1976806"/>
            <a:ext cx="2228400" cy="2230452"/>
          </a:xfrm>
          <a:prstGeom prst="rect">
            <a:avLst/>
          </a:prstGeom>
        </p:spPr>
      </p:pic>
      <p:grpSp>
        <p:nvGrpSpPr>
          <p:cNvPr id="7" name="Group 6">
            <a:extLst>
              <a:ext uri="{FF2B5EF4-FFF2-40B4-BE49-F238E27FC236}">
                <a16:creationId xmlns:a16="http://schemas.microsoft.com/office/drawing/2014/main" id="{81C6EF35-C7D8-D18C-CF53-C2B0D0E58757}"/>
              </a:ext>
            </a:extLst>
          </p:cNvPr>
          <p:cNvGrpSpPr/>
          <p:nvPr/>
        </p:nvGrpSpPr>
        <p:grpSpPr>
          <a:xfrm>
            <a:off x="5768543" y="1484633"/>
            <a:ext cx="6306663" cy="5052900"/>
            <a:chOff x="1612900" y="1037017"/>
            <a:chExt cx="7615758" cy="5097066"/>
          </a:xfrm>
        </p:grpSpPr>
        <p:pic>
          <p:nvPicPr>
            <p:cNvPr id="12" name="Picture 11">
              <a:extLst>
                <a:ext uri="{FF2B5EF4-FFF2-40B4-BE49-F238E27FC236}">
                  <a16:creationId xmlns:a16="http://schemas.microsoft.com/office/drawing/2014/main" id="{4D9C274D-ADB2-C01F-3120-885134EC861A}"/>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3" name="Picture 12">
              <a:extLst>
                <a:ext uri="{FF2B5EF4-FFF2-40B4-BE49-F238E27FC236}">
                  <a16:creationId xmlns:a16="http://schemas.microsoft.com/office/drawing/2014/main" id="{5939E925-B0F6-C0FE-E47F-3BD8992E168E}"/>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Tree>
    <p:extLst>
      <p:ext uri="{BB962C8B-B14F-4D97-AF65-F5344CB8AC3E}">
        <p14:creationId xmlns:p14="http://schemas.microsoft.com/office/powerpoint/2010/main" val="4149390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sp>
        <p:nvSpPr>
          <p:cNvPr id="6" name="Rectangle 5">
            <a:extLst>
              <a:ext uri="{FF2B5EF4-FFF2-40B4-BE49-F238E27FC236}">
                <a16:creationId xmlns:a16="http://schemas.microsoft.com/office/drawing/2014/main" id="{3889A909-D646-5A1A-93E4-FA2135F46E8F}"/>
              </a:ext>
            </a:extLst>
          </p:cNvPr>
          <p:cNvSpPr/>
          <p:nvPr/>
        </p:nvSpPr>
        <p:spPr>
          <a:xfrm>
            <a:off x="492167" y="1734224"/>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nake&#10;&#10;Description automatically generated">
            <a:extLst>
              <a:ext uri="{FF2B5EF4-FFF2-40B4-BE49-F238E27FC236}">
                <a16:creationId xmlns:a16="http://schemas.microsoft.com/office/drawing/2014/main" id="{BDF12741-4E13-4E36-E3D9-06C0406BD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67" y="1976806"/>
            <a:ext cx="2228400" cy="2230452"/>
          </a:xfrm>
          <a:prstGeom prst="rect">
            <a:avLst/>
          </a:prstGeom>
        </p:spPr>
      </p:pic>
      <p:grpSp>
        <p:nvGrpSpPr>
          <p:cNvPr id="7" name="Group 6">
            <a:extLst>
              <a:ext uri="{FF2B5EF4-FFF2-40B4-BE49-F238E27FC236}">
                <a16:creationId xmlns:a16="http://schemas.microsoft.com/office/drawing/2014/main" id="{81C6EF35-C7D8-D18C-CF53-C2B0D0E58757}"/>
              </a:ext>
            </a:extLst>
          </p:cNvPr>
          <p:cNvGrpSpPr/>
          <p:nvPr/>
        </p:nvGrpSpPr>
        <p:grpSpPr>
          <a:xfrm>
            <a:off x="5768543" y="1484633"/>
            <a:ext cx="6306663" cy="5052900"/>
            <a:chOff x="1612900" y="1037017"/>
            <a:chExt cx="7615758" cy="5097066"/>
          </a:xfrm>
        </p:grpSpPr>
        <p:pic>
          <p:nvPicPr>
            <p:cNvPr id="12" name="Picture 11">
              <a:extLst>
                <a:ext uri="{FF2B5EF4-FFF2-40B4-BE49-F238E27FC236}">
                  <a16:creationId xmlns:a16="http://schemas.microsoft.com/office/drawing/2014/main" id="{4D9C274D-ADB2-C01F-3120-885134EC861A}"/>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3" name="Picture 12">
              <a:extLst>
                <a:ext uri="{FF2B5EF4-FFF2-40B4-BE49-F238E27FC236}">
                  <a16:creationId xmlns:a16="http://schemas.microsoft.com/office/drawing/2014/main" id="{5939E925-B0F6-C0FE-E47F-3BD8992E168E}"/>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
        <p:nvSpPr>
          <p:cNvPr id="14" name="TextBox 13">
            <a:extLst>
              <a:ext uri="{FF2B5EF4-FFF2-40B4-BE49-F238E27FC236}">
                <a16:creationId xmlns:a16="http://schemas.microsoft.com/office/drawing/2014/main" id="{77EDBF8D-AF34-82DC-BC2E-6680FB7D7FFD}"/>
              </a:ext>
            </a:extLst>
          </p:cNvPr>
          <p:cNvSpPr txBox="1"/>
          <p:nvPr/>
        </p:nvSpPr>
        <p:spPr>
          <a:xfrm rot="2276">
            <a:off x="6259222" y="1972518"/>
            <a:ext cx="5254267" cy="1708353"/>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The skin of the snake has special properties that allows it to be smooth and lightweight but able to grip the ground so that the snake can slither easily.</a:t>
            </a:r>
            <a:endParaRPr lang="en-US"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015565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sp>
        <p:nvSpPr>
          <p:cNvPr id="6" name="Rectangle 5">
            <a:extLst>
              <a:ext uri="{FF2B5EF4-FFF2-40B4-BE49-F238E27FC236}">
                <a16:creationId xmlns:a16="http://schemas.microsoft.com/office/drawing/2014/main" id="{3889A909-D646-5A1A-93E4-FA2135F46E8F}"/>
              </a:ext>
            </a:extLst>
          </p:cNvPr>
          <p:cNvSpPr/>
          <p:nvPr/>
        </p:nvSpPr>
        <p:spPr>
          <a:xfrm>
            <a:off x="492167" y="1734224"/>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nake&#10;&#10;Description automatically generated">
            <a:extLst>
              <a:ext uri="{FF2B5EF4-FFF2-40B4-BE49-F238E27FC236}">
                <a16:creationId xmlns:a16="http://schemas.microsoft.com/office/drawing/2014/main" id="{BDF12741-4E13-4E36-E3D9-06C0406BD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67" y="1976806"/>
            <a:ext cx="2228400" cy="2230452"/>
          </a:xfrm>
          <a:prstGeom prst="rect">
            <a:avLst/>
          </a:prstGeom>
        </p:spPr>
      </p:pic>
      <p:grpSp>
        <p:nvGrpSpPr>
          <p:cNvPr id="7" name="Group 6">
            <a:extLst>
              <a:ext uri="{FF2B5EF4-FFF2-40B4-BE49-F238E27FC236}">
                <a16:creationId xmlns:a16="http://schemas.microsoft.com/office/drawing/2014/main" id="{81C6EF35-C7D8-D18C-CF53-C2B0D0E58757}"/>
              </a:ext>
            </a:extLst>
          </p:cNvPr>
          <p:cNvGrpSpPr/>
          <p:nvPr/>
        </p:nvGrpSpPr>
        <p:grpSpPr>
          <a:xfrm>
            <a:off x="5768543" y="1484633"/>
            <a:ext cx="6306663" cy="5052900"/>
            <a:chOff x="1612900" y="1037017"/>
            <a:chExt cx="7615758" cy="5097066"/>
          </a:xfrm>
        </p:grpSpPr>
        <p:pic>
          <p:nvPicPr>
            <p:cNvPr id="12" name="Picture 11">
              <a:extLst>
                <a:ext uri="{FF2B5EF4-FFF2-40B4-BE49-F238E27FC236}">
                  <a16:creationId xmlns:a16="http://schemas.microsoft.com/office/drawing/2014/main" id="{4D9C274D-ADB2-C01F-3120-885134EC861A}"/>
                </a:ext>
              </a:extLst>
            </p:cNvPr>
            <p:cNvPicPr>
              <a:picLocks noChangeAspect="1"/>
            </p:cNvPicPr>
            <p:nvPr/>
          </p:nvPicPr>
          <p:blipFill rotWithShape="1">
            <a:blip r:embed="rId4"/>
            <a:srcRect l="6965" r="5950" b="8398"/>
            <a:stretch/>
          </p:blipFill>
          <p:spPr>
            <a:xfrm>
              <a:off x="1716608" y="1037017"/>
              <a:ext cx="7512050" cy="4684052"/>
            </a:xfrm>
            <a:prstGeom prst="rect">
              <a:avLst/>
            </a:prstGeom>
          </p:spPr>
        </p:pic>
        <p:pic>
          <p:nvPicPr>
            <p:cNvPr id="13" name="Picture 12">
              <a:extLst>
                <a:ext uri="{FF2B5EF4-FFF2-40B4-BE49-F238E27FC236}">
                  <a16:creationId xmlns:a16="http://schemas.microsoft.com/office/drawing/2014/main" id="{5939E925-B0F6-C0FE-E47F-3BD8992E168E}"/>
                </a:ext>
              </a:extLst>
            </p:cNvPr>
            <p:cNvPicPr>
              <a:picLocks noChangeAspect="1"/>
            </p:cNvPicPr>
            <p:nvPr/>
          </p:nvPicPr>
          <p:blipFill rotWithShape="1">
            <a:blip r:embed="rId4"/>
            <a:srcRect t="90534" b="-965"/>
            <a:stretch/>
          </p:blipFill>
          <p:spPr>
            <a:xfrm>
              <a:off x="1612900" y="5600700"/>
              <a:ext cx="7512050" cy="533383"/>
            </a:xfrm>
            <a:prstGeom prst="rect">
              <a:avLst/>
            </a:prstGeom>
          </p:spPr>
        </p:pic>
      </p:grpSp>
      <p:sp>
        <p:nvSpPr>
          <p:cNvPr id="14" name="TextBox 13">
            <a:extLst>
              <a:ext uri="{FF2B5EF4-FFF2-40B4-BE49-F238E27FC236}">
                <a16:creationId xmlns:a16="http://schemas.microsoft.com/office/drawing/2014/main" id="{77EDBF8D-AF34-82DC-BC2E-6680FB7D7FFD}"/>
              </a:ext>
            </a:extLst>
          </p:cNvPr>
          <p:cNvSpPr txBox="1"/>
          <p:nvPr/>
        </p:nvSpPr>
        <p:spPr>
          <a:xfrm rot="2276">
            <a:off x="6259222" y="1972518"/>
            <a:ext cx="5254267" cy="1708353"/>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The skin of the snake has special properties that allows it to be smooth and lightweight but able to grip the ground so that the snake can slither easily.</a:t>
            </a:r>
            <a:endParaRPr lang="en-US" dirty="0">
              <a:solidFill>
                <a:srgbClr val="7030A0"/>
              </a:solidFill>
              <a:latin typeface="Comic Sans MS" panose="030F0702030302020204" pitchFamily="66" charset="0"/>
            </a:endParaRPr>
          </a:p>
        </p:txBody>
      </p:sp>
      <p:sp>
        <p:nvSpPr>
          <p:cNvPr id="4" name="Rectangle 3">
            <a:extLst>
              <a:ext uri="{FF2B5EF4-FFF2-40B4-BE49-F238E27FC236}">
                <a16:creationId xmlns:a16="http://schemas.microsoft.com/office/drawing/2014/main" id="{6E35DC2F-DA18-14D8-BAF8-326130B7419D}"/>
              </a:ext>
            </a:extLst>
          </p:cNvPr>
          <p:cNvSpPr/>
          <p:nvPr/>
        </p:nvSpPr>
        <p:spPr>
          <a:xfrm>
            <a:off x="2939462" y="3429000"/>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hoe&#10;&#10;Description automatically generated">
            <a:extLst>
              <a:ext uri="{FF2B5EF4-FFF2-40B4-BE49-F238E27FC236}">
                <a16:creationId xmlns:a16="http://schemas.microsoft.com/office/drawing/2014/main" id="{C85B863E-AFF2-769E-E4C2-549685880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729" y="3661302"/>
            <a:ext cx="2303860" cy="2303860"/>
          </a:xfrm>
          <a:prstGeom prst="rect">
            <a:avLst/>
          </a:prstGeom>
        </p:spPr>
      </p:pic>
      <p:sp>
        <p:nvSpPr>
          <p:cNvPr id="9" name="TextBox 8">
            <a:extLst>
              <a:ext uri="{FF2B5EF4-FFF2-40B4-BE49-F238E27FC236}">
                <a16:creationId xmlns:a16="http://schemas.microsoft.com/office/drawing/2014/main" id="{83862170-3C67-94D1-7740-DAE917EEDA1B}"/>
              </a:ext>
            </a:extLst>
          </p:cNvPr>
          <p:cNvSpPr txBox="1"/>
          <p:nvPr/>
        </p:nvSpPr>
        <p:spPr>
          <a:xfrm rot="2276">
            <a:off x="6251801" y="3738674"/>
            <a:ext cx="5254267" cy="2123851"/>
          </a:xfrm>
          <a:prstGeom prst="rect">
            <a:avLst/>
          </a:prstGeom>
          <a:noFill/>
        </p:spPr>
        <p:txBody>
          <a:bodyPr wrap="square" rtlCol="0">
            <a:spAutoFit/>
          </a:bodyPr>
          <a:lstStyle/>
          <a:p>
            <a:pPr>
              <a:lnSpc>
                <a:spcPct val="150000"/>
              </a:lnSpc>
              <a:spcAft>
                <a:spcPts val="600"/>
              </a:spcAft>
            </a:pPr>
            <a:r>
              <a:rPr lang="en-US" dirty="0">
                <a:latin typeface="Comic Sans MS" panose="030F0702030302020204" pitchFamily="66" charset="0"/>
              </a:rPr>
              <a:t>Researchers in Cambridge, Ma have developed an adaptive shoe grip that mimics the scale in snakeskin. The sole is cut using a Japanese technique (</a:t>
            </a:r>
            <a:r>
              <a:rPr lang="en-US" dirty="0" err="1">
                <a:latin typeface="Comic Sans MS" panose="030F0702030302020204" pitchFamily="66" charset="0"/>
              </a:rPr>
              <a:t>Kirigami</a:t>
            </a:r>
            <a:r>
              <a:rPr lang="en-US" dirty="0">
                <a:latin typeface="Comic Sans MS" panose="030F0702030302020204" pitchFamily="66" charset="0"/>
              </a:rPr>
              <a:t>) and when it stretches small spikes pop out and grip the ground. </a:t>
            </a:r>
            <a:endParaRPr lang="en-US"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469696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6  </a:t>
            </a:r>
          </a:p>
        </p:txBody>
      </p:sp>
      <p:sp>
        <p:nvSpPr>
          <p:cNvPr id="3" name="Content Placeholder 3">
            <a:extLst>
              <a:ext uri="{FF2B5EF4-FFF2-40B4-BE49-F238E27FC236}">
                <a16:creationId xmlns:a16="http://schemas.microsoft.com/office/drawing/2014/main" id="{079DA1BE-7B60-7DFB-6B31-32DD0EB4F774}"/>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Biomimicry</a:t>
            </a:r>
          </a:p>
        </p:txBody>
      </p:sp>
      <p:grpSp>
        <p:nvGrpSpPr>
          <p:cNvPr id="7" name="Group 6">
            <a:extLst>
              <a:ext uri="{FF2B5EF4-FFF2-40B4-BE49-F238E27FC236}">
                <a16:creationId xmlns:a16="http://schemas.microsoft.com/office/drawing/2014/main" id="{81C6EF35-C7D8-D18C-CF53-C2B0D0E58757}"/>
              </a:ext>
            </a:extLst>
          </p:cNvPr>
          <p:cNvGrpSpPr/>
          <p:nvPr/>
        </p:nvGrpSpPr>
        <p:grpSpPr>
          <a:xfrm>
            <a:off x="5768543" y="1484633"/>
            <a:ext cx="6306663" cy="5052900"/>
            <a:chOff x="1612900" y="1037017"/>
            <a:chExt cx="7615758" cy="5097066"/>
          </a:xfrm>
        </p:grpSpPr>
        <p:pic>
          <p:nvPicPr>
            <p:cNvPr id="12" name="Picture 11">
              <a:extLst>
                <a:ext uri="{FF2B5EF4-FFF2-40B4-BE49-F238E27FC236}">
                  <a16:creationId xmlns:a16="http://schemas.microsoft.com/office/drawing/2014/main" id="{4D9C274D-ADB2-C01F-3120-885134EC861A}"/>
                </a:ext>
              </a:extLst>
            </p:cNvPr>
            <p:cNvPicPr>
              <a:picLocks noChangeAspect="1"/>
            </p:cNvPicPr>
            <p:nvPr/>
          </p:nvPicPr>
          <p:blipFill rotWithShape="1">
            <a:blip r:embed="rId3"/>
            <a:srcRect l="6965" r="5950" b="8398"/>
            <a:stretch/>
          </p:blipFill>
          <p:spPr>
            <a:xfrm>
              <a:off x="1716608" y="1037017"/>
              <a:ext cx="7512050" cy="4684052"/>
            </a:xfrm>
            <a:prstGeom prst="rect">
              <a:avLst/>
            </a:prstGeom>
          </p:spPr>
        </p:pic>
        <p:pic>
          <p:nvPicPr>
            <p:cNvPr id="13" name="Picture 12">
              <a:extLst>
                <a:ext uri="{FF2B5EF4-FFF2-40B4-BE49-F238E27FC236}">
                  <a16:creationId xmlns:a16="http://schemas.microsoft.com/office/drawing/2014/main" id="{5939E925-B0F6-C0FE-E47F-3BD8992E168E}"/>
                </a:ext>
              </a:extLst>
            </p:cNvPr>
            <p:cNvPicPr>
              <a:picLocks noChangeAspect="1"/>
            </p:cNvPicPr>
            <p:nvPr/>
          </p:nvPicPr>
          <p:blipFill rotWithShape="1">
            <a:blip r:embed="rId3"/>
            <a:srcRect t="90534" b="-965"/>
            <a:stretch/>
          </p:blipFill>
          <p:spPr>
            <a:xfrm>
              <a:off x="1612900" y="5600700"/>
              <a:ext cx="7512050" cy="533383"/>
            </a:xfrm>
            <a:prstGeom prst="rect">
              <a:avLst/>
            </a:prstGeom>
          </p:spPr>
        </p:pic>
      </p:grpSp>
      <p:sp>
        <p:nvSpPr>
          <p:cNvPr id="10" name="Rectangle 9">
            <a:extLst>
              <a:ext uri="{FF2B5EF4-FFF2-40B4-BE49-F238E27FC236}">
                <a16:creationId xmlns:a16="http://schemas.microsoft.com/office/drawing/2014/main" id="{E57B5AD3-F588-C667-C5D5-A440F2F8B56A}"/>
              </a:ext>
            </a:extLst>
          </p:cNvPr>
          <p:cNvSpPr/>
          <p:nvPr/>
        </p:nvSpPr>
        <p:spPr>
          <a:xfrm>
            <a:off x="363589" y="1484632"/>
            <a:ext cx="2743200" cy="274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up of some plants&#10;&#10;Description automatically generated with medium confidence">
            <a:extLst>
              <a:ext uri="{FF2B5EF4-FFF2-40B4-BE49-F238E27FC236}">
                <a16:creationId xmlns:a16="http://schemas.microsoft.com/office/drawing/2014/main" id="{CA0DFB95-1C29-3C87-71B2-62D57A44C679}"/>
              </a:ext>
            </a:extLst>
          </p:cNvPr>
          <p:cNvPicPr>
            <a:picLocks noChangeAspect="1"/>
          </p:cNvPicPr>
          <p:nvPr/>
        </p:nvPicPr>
        <p:blipFill rotWithShape="1">
          <a:blip r:embed="rId4">
            <a:extLst>
              <a:ext uri="{28A0092B-C50C-407E-A947-70E740481C1C}">
                <a14:useLocalDpi xmlns:a14="http://schemas.microsoft.com/office/drawing/2010/main" val="0"/>
              </a:ext>
            </a:extLst>
          </a:blip>
          <a:srcRect l="24171" t="15749" r="27069" b="16522"/>
          <a:stretch/>
        </p:blipFill>
        <p:spPr>
          <a:xfrm>
            <a:off x="544928" y="1681661"/>
            <a:ext cx="2372139" cy="2349141"/>
          </a:xfrm>
          <a:prstGeom prst="rect">
            <a:avLst/>
          </a:prstGeom>
        </p:spPr>
      </p:pic>
    </p:spTree>
    <p:extLst>
      <p:ext uri="{BB962C8B-B14F-4D97-AF65-F5344CB8AC3E}">
        <p14:creationId xmlns:p14="http://schemas.microsoft.com/office/powerpoint/2010/main" val="4060288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55885</TotalTime>
  <Words>2289</Words>
  <Application>Microsoft Office PowerPoint</Application>
  <PresentationFormat>Widescreen</PresentationFormat>
  <Paragraphs>234</Paragraphs>
  <Slides>29</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Light</vt:lpstr>
      <vt:lpstr>Comic Sans MS</vt:lpstr>
      <vt:lpstr>Franklin Gothic Book</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Communities -Session Slides</dc:title>
  <dc:creator>Kath Geramita</dc:creator>
  <cp:lastModifiedBy>Kath Geramita</cp:lastModifiedBy>
  <cp:revision>142</cp:revision>
  <cp:lastPrinted>2024-11-08T19:13:36Z</cp:lastPrinted>
  <dcterms:created xsi:type="dcterms:W3CDTF">2022-10-14T01:14:11Z</dcterms:created>
  <dcterms:modified xsi:type="dcterms:W3CDTF">2024-11-08T21:56:30Z</dcterms:modified>
</cp:coreProperties>
</file>