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499" r:id="rId4"/>
    <p:sldId id="563" r:id="rId5"/>
    <p:sldId id="595" r:id="rId6"/>
    <p:sldId id="589" r:id="rId7"/>
    <p:sldId id="565" r:id="rId8"/>
    <p:sldId id="600" r:id="rId9"/>
    <p:sldId id="566" r:id="rId10"/>
    <p:sldId id="590" r:id="rId11"/>
    <p:sldId id="591" r:id="rId12"/>
    <p:sldId id="592" r:id="rId13"/>
    <p:sldId id="622" r:id="rId14"/>
    <p:sldId id="594" r:id="rId15"/>
    <p:sldId id="598" r:id="rId16"/>
    <p:sldId id="599" r:id="rId17"/>
    <p:sldId id="601" r:id="rId18"/>
    <p:sldId id="602" r:id="rId19"/>
    <p:sldId id="596" r:id="rId20"/>
    <p:sldId id="597" r:id="rId2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3FAFF"/>
    <a:srgbClr val="96C93D"/>
    <a:srgbClr val="D5D000"/>
    <a:srgbClr val="45322B"/>
    <a:srgbClr val="4D42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74098" autoAdjust="0"/>
  </p:normalViewPr>
  <p:slideViewPr>
    <p:cSldViewPr snapToGrid="0" showGuides="1">
      <p:cViewPr varScale="1">
        <p:scale>
          <a:sx n="69" d="100"/>
          <a:sy n="69" d="100"/>
        </p:scale>
        <p:origin x="444" y="32"/>
      </p:cViewPr>
      <p:guideLst>
        <p:guide orient="horz" pos="3072"/>
        <p:guide pos="3840"/>
      </p:guideLst>
    </p:cSldViewPr>
  </p:slideViewPr>
  <p:notesTextViewPr>
    <p:cViewPr>
      <p:scale>
        <a:sx n="1" d="1"/>
        <a:sy n="1" d="1"/>
      </p:scale>
      <p:origin x="0" y="0"/>
    </p:cViewPr>
  </p:notesTextViewPr>
  <p:sorterViewPr>
    <p:cViewPr>
      <p:scale>
        <a:sx n="125" d="100"/>
        <a:sy n="125" d="100"/>
      </p:scale>
      <p:origin x="0" y="-1048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51969F2-0C21-458A-9C67-61E3952FBEEC}" type="datetimeFigureOut">
              <a:rPr lang="en-US" smtClean="0"/>
              <a:t>11/8/2024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C5A9A95-B5FF-43CF-82CC-921C8BDB861F}" type="slidenum">
              <a:rPr lang="en-US" smtClean="0"/>
              <a:t>‹#›</a:t>
            </a:fld>
            <a:endParaRPr lang="en-US"/>
          </a:p>
        </p:txBody>
      </p:sp>
    </p:spTree>
    <p:extLst>
      <p:ext uri="{BB962C8B-B14F-4D97-AF65-F5344CB8AC3E}">
        <p14:creationId xmlns:p14="http://schemas.microsoft.com/office/powerpoint/2010/main" val="2296044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a:t>
            </a:fld>
            <a:endParaRPr lang="en-US"/>
          </a:p>
        </p:txBody>
      </p:sp>
    </p:spTree>
    <p:extLst>
      <p:ext uri="{BB962C8B-B14F-4D97-AF65-F5344CB8AC3E}">
        <p14:creationId xmlns:p14="http://schemas.microsoft.com/office/powerpoint/2010/main" val="422374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10</a:t>
            </a:fld>
            <a:endParaRPr lang="en-US"/>
          </a:p>
        </p:txBody>
      </p:sp>
    </p:spTree>
    <p:extLst>
      <p:ext uri="{BB962C8B-B14F-4D97-AF65-F5344CB8AC3E}">
        <p14:creationId xmlns:p14="http://schemas.microsoft.com/office/powerpoint/2010/main" val="1823558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11</a:t>
            </a:fld>
            <a:endParaRPr lang="en-US"/>
          </a:p>
        </p:txBody>
      </p:sp>
    </p:spTree>
    <p:extLst>
      <p:ext uri="{BB962C8B-B14F-4D97-AF65-F5344CB8AC3E}">
        <p14:creationId xmlns:p14="http://schemas.microsoft.com/office/powerpoint/2010/main" val="1039857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12</a:t>
            </a:fld>
            <a:endParaRPr lang="en-US"/>
          </a:p>
        </p:txBody>
      </p:sp>
    </p:spTree>
    <p:extLst>
      <p:ext uri="{BB962C8B-B14F-4D97-AF65-F5344CB8AC3E}">
        <p14:creationId xmlns:p14="http://schemas.microsoft.com/office/powerpoint/2010/main" val="2011387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observations:</a:t>
            </a:r>
          </a:p>
          <a:p>
            <a:endParaRPr lang="en-US" dirty="0"/>
          </a:p>
          <a:p>
            <a:pPr marL="181240" indent="-181240">
              <a:buFontTx/>
              <a:buChar char="-"/>
            </a:pPr>
            <a:r>
              <a:rPr lang="en-US" dirty="0"/>
              <a:t>Clay absorbs a lot of water but has no strength or ability to keep its shape</a:t>
            </a:r>
          </a:p>
          <a:p>
            <a:pPr marL="181240" indent="-181240">
              <a:buFontTx/>
              <a:buChar char="-"/>
            </a:pPr>
            <a:r>
              <a:rPr lang="en-US" dirty="0"/>
              <a:t>Soil is similar – perhaps a bit stronger but absorbs a bit less water</a:t>
            </a:r>
          </a:p>
          <a:p>
            <a:pPr marL="181240" indent="-181240">
              <a:buFontTx/>
              <a:buChar char="-"/>
            </a:pPr>
            <a:r>
              <a:rPr lang="en-US" dirty="0"/>
              <a:t>Rocks – absorb some water (more surface area), but not a lot. </a:t>
            </a:r>
          </a:p>
          <a:p>
            <a:pPr marL="181240" indent="-181240">
              <a:buFontTx/>
              <a:buChar char="-"/>
            </a:pPr>
            <a:r>
              <a:rPr lang="en-US" dirty="0"/>
              <a:t>Concrete doesn’t absorb any water and the water runs through it very quickly</a:t>
            </a:r>
          </a:p>
          <a:p>
            <a:pPr marL="181240" indent="-181240">
              <a:buFontTx/>
              <a:buChar char="-"/>
            </a:pPr>
            <a:endParaRPr lang="en-US" dirty="0"/>
          </a:p>
          <a:p>
            <a:r>
              <a:rPr lang="en-US" dirty="0"/>
              <a:t>Key observations - Concrete has a lot of advantages in the strength department, but it can’t hold any water, which can be an issue when severe rains or coastal storms come. It also doesn’t allow for growth of plant or animal habitat. </a:t>
            </a:r>
          </a:p>
        </p:txBody>
      </p:sp>
      <p:sp>
        <p:nvSpPr>
          <p:cNvPr id="4" name="Slide Number Placeholder 3"/>
          <p:cNvSpPr>
            <a:spLocks noGrp="1"/>
          </p:cNvSpPr>
          <p:nvPr>
            <p:ph type="sldNum" sz="quarter" idx="5"/>
          </p:nvPr>
        </p:nvSpPr>
        <p:spPr/>
        <p:txBody>
          <a:bodyPr/>
          <a:lstStyle/>
          <a:p>
            <a:fld id="{8C5A9A95-B5FF-43CF-82CC-921C8BDB861F}" type="slidenum">
              <a:rPr lang="en-US" smtClean="0"/>
              <a:t>13</a:t>
            </a:fld>
            <a:endParaRPr lang="en-US"/>
          </a:p>
        </p:txBody>
      </p:sp>
    </p:spTree>
    <p:extLst>
      <p:ext uri="{BB962C8B-B14F-4D97-AF65-F5344CB8AC3E}">
        <p14:creationId xmlns:p14="http://schemas.microsoft.com/office/powerpoint/2010/main" val="4237176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14</a:t>
            </a:fld>
            <a:endParaRPr lang="en-US"/>
          </a:p>
        </p:txBody>
      </p:sp>
    </p:spTree>
    <p:extLst>
      <p:ext uri="{BB962C8B-B14F-4D97-AF65-F5344CB8AC3E}">
        <p14:creationId xmlns:p14="http://schemas.microsoft.com/office/powerpoint/2010/main" val="841688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15</a:t>
            </a:fld>
            <a:endParaRPr lang="en-US"/>
          </a:p>
        </p:txBody>
      </p:sp>
    </p:spTree>
    <p:extLst>
      <p:ext uri="{BB962C8B-B14F-4D97-AF65-F5344CB8AC3E}">
        <p14:creationId xmlns:p14="http://schemas.microsoft.com/office/powerpoint/2010/main" val="1528096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16</a:t>
            </a:fld>
            <a:endParaRPr lang="en-US"/>
          </a:p>
        </p:txBody>
      </p:sp>
    </p:spTree>
    <p:extLst>
      <p:ext uri="{BB962C8B-B14F-4D97-AF65-F5344CB8AC3E}">
        <p14:creationId xmlns:p14="http://schemas.microsoft.com/office/powerpoint/2010/main" val="900913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17</a:t>
            </a:fld>
            <a:endParaRPr lang="en-US"/>
          </a:p>
        </p:txBody>
      </p:sp>
    </p:spTree>
    <p:extLst>
      <p:ext uri="{BB962C8B-B14F-4D97-AF65-F5344CB8AC3E}">
        <p14:creationId xmlns:p14="http://schemas.microsoft.com/office/powerpoint/2010/main" val="3611682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18</a:t>
            </a:fld>
            <a:endParaRPr lang="en-US"/>
          </a:p>
        </p:txBody>
      </p:sp>
    </p:spTree>
    <p:extLst>
      <p:ext uri="{BB962C8B-B14F-4D97-AF65-F5344CB8AC3E}">
        <p14:creationId xmlns:p14="http://schemas.microsoft.com/office/powerpoint/2010/main" val="995343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19</a:t>
            </a:fld>
            <a:endParaRPr lang="en-US"/>
          </a:p>
        </p:txBody>
      </p:sp>
    </p:spTree>
    <p:extLst>
      <p:ext uri="{BB962C8B-B14F-4D97-AF65-F5344CB8AC3E}">
        <p14:creationId xmlns:p14="http://schemas.microsoft.com/office/powerpoint/2010/main" val="345230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2</a:t>
            </a:fld>
            <a:endParaRPr lang="en-US"/>
          </a:p>
        </p:txBody>
      </p:sp>
    </p:spTree>
    <p:extLst>
      <p:ext uri="{BB962C8B-B14F-4D97-AF65-F5344CB8AC3E}">
        <p14:creationId xmlns:p14="http://schemas.microsoft.com/office/powerpoint/2010/main" val="61509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kids to brainstorm a bit</a:t>
            </a:r>
          </a:p>
        </p:txBody>
      </p:sp>
      <p:sp>
        <p:nvSpPr>
          <p:cNvPr id="4" name="Slide Number Placeholder 3"/>
          <p:cNvSpPr>
            <a:spLocks noGrp="1"/>
          </p:cNvSpPr>
          <p:nvPr>
            <p:ph type="sldNum" sz="quarter" idx="5"/>
          </p:nvPr>
        </p:nvSpPr>
        <p:spPr/>
        <p:txBody>
          <a:bodyPr/>
          <a:lstStyle/>
          <a:p>
            <a:fld id="{8C5A9A95-B5FF-43CF-82CC-921C8BDB861F}" type="slidenum">
              <a:rPr lang="en-US" smtClean="0"/>
              <a:t>3</a:t>
            </a:fld>
            <a:endParaRPr lang="en-US"/>
          </a:p>
        </p:txBody>
      </p:sp>
    </p:spTree>
    <p:extLst>
      <p:ext uri="{BB962C8B-B14F-4D97-AF65-F5344CB8AC3E}">
        <p14:creationId xmlns:p14="http://schemas.microsoft.com/office/powerpoint/2010/main" val="213175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4</a:t>
            </a:fld>
            <a:endParaRPr lang="en-US"/>
          </a:p>
        </p:txBody>
      </p:sp>
    </p:spTree>
    <p:extLst>
      <p:ext uri="{BB962C8B-B14F-4D97-AF65-F5344CB8AC3E}">
        <p14:creationId xmlns:p14="http://schemas.microsoft.com/office/powerpoint/2010/main" val="362999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Calibri Light" panose="020F0302020204030204" pitchFamily="34" charset="0"/>
                <a:ea typeface="Open Sans" panose="020B0606030504020204" pitchFamily="34" charset="0"/>
              </a:rPr>
              <a:t>Allow participants a chance to brainstorm a bit about all the ways that we use concrete. </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5A9A95-B5FF-43CF-82CC-921C8BDB861F}" type="slidenum">
              <a:rPr lang="en-US" smtClean="0"/>
              <a:t>5</a:t>
            </a:fld>
            <a:endParaRPr lang="en-US"/>
          </a:p>
        </p:txBody>
      </p:sp>
    </p:spTree>
    <p:extLst>
      <p:ext uri="{BB962C8B-B14F-4D97-AF65-F5344CB8AC3E}">
        <p14:creationId xmlns:p14="http://schemas.microsoft.com/office/powerpoint/2010/main" val="2739914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participants to brainstorm a bit about all the ways that we use concrete. After they’ve had some time to discuss and share, spend a little time filling out the table on this slide.</a:t>
            </a:r>
          </a:p>
          <a:p>
            <a:endParaRPr lang="en-US" dirty="0"/>
          </a:p>
          <a:p>
            <a:r>
              <a:rPr lang="en-US" dirty="0"/>
              <a:t>Some examples: Concrete is used in many places throughout construction. Some examples are driveways, walkways, and foundations. It is very strong and durable but requires a lot of energy to make. As well, regular concrete does not provide many benefits for plants and animals. </a:t>
            </a:r>
          </a:p>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6</a:t>
            </a:fld>
            <a:endParaRPr lang="en-US"/>
          </a:p>
        </p:txBody>
      </p:sp>
    </p:spTree>
    <p:extLst>
      <p:ext uri="{BB962C8B-B14F-4D97-AF65-F5344CB8AC3E}">
        <p14:creationId xmlns:p14="http://schemas.microsoft.com/office/powerpoint/2010/main" val="3142092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7</a:t>
            </a:fld>
            <a:endParaRPr lang="en-US"/>
          </a:p>
        </p:txBody>
      </p:sp>
    </p:spTree>
    <p:extLst>
      <p:ext uri="{BB962C8B-B14F-4D97-AF65-F5344CB8AC3E}">
        <p14:creationId xmlns:p14="http://schemas.microsoft.com/office/powerpoint/2010/main" val="3465530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8</a:t>
            </a:fld>
            <a:endParaRPr lang="en-US"/>
          </a:p>
        </p:txBody>
      </p:sp>
    </p:spTree>
    <p:extLst>
      <p:ext uri="{BB962C8B-B14F-4D97-AF65-F5344CB8AC3E}">
        <p14:creationId xmlns:p14="http://schemas.microsoft.com/office/powerpoint/2010/main" val="173607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9</a:t>
            </a:fld>
            <a:endParaRPr lang="en-US"/>
          </a:p>
        </p:txBody>
      </p:sp>
    </p:spTree>
    <p:extLst>
      <p:ext uri="{BB962C8B-B14F-4D97-AF65-F5344CB8AC3E}">
        <p14:creationId xmlns:p14="http://schemas.microsoft.com/office/powerpoint/2010/main" val="686327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BB92B-7FCD-A76B-B318-4DE63DFC31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B6A658-A960-5286-7432-034A6CE8505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5E9F66-3342-7727-4C88-41B87E5DD2B2}"/>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4FBF3234-DBF8-8F1D-177B-68E217BA0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B7908-3F9B-45AF-CBE0-844F2707322A}"/>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427034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166E5-C5D3-D8DD-4A52-846EDC61CB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43E0C0-91F0-8B1D-38EB-8539821E52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82304-AA43-98AB-582A-F1211473620A}"/>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C827F2CC-29DA-EDC5-FA19-36CE4BDD3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84E7A-18C9-97A7-7766-9ABE5A52BF7C}"/>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817062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F318FE-E381-BF51-B5F2-066AD61E28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C9B6EE-6E4E-F72D-F692-A155AA45A9D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1ECB6-5286-1600-9E05-30FAD8172219}"/>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B819059D-59EA-DCA4-8CFA-439D88E64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735B0-BD84-AF64-6EF6-D8C115BCF25B}"/>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2420562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AE0A-F380-949F-7840-32DDA999A9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72B5D9-BF54-173E-233F-37B4D127A3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F72C3-1FBB-5905-CBB8-64B26482159E}"/>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C0F39079-F4C3-E539-D510-9825C0FB6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681E0F-6B55-E33A-9E35-0E7078CEF798}"/>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3768294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2468-18F5-BB63-DCD9-C5230F2F82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764F9-648B-E89C-1BED-0E4E19929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D6E59-54D9-1477-1907-735BEA8A80B4}"/>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F2381FFE-9ECB-A8BE-B20F-8172582D7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46655-05F8-FFEB-AD7D-98DF5DDFFC21}"/>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642720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A572-4558-724A-67BC-FE934D6540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FE8E2-F85E-2245-64E8-A6565CD725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24A39C-D8C7-279B-59A8-04B4A4525731}"/>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6ABF0C61-B5DD-6CA3-171F-BE068E65C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33EC2-E98F-BBD1-D5CA-B96D36768F78}"/>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009887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8323E-D022-9EB8-A635-A1977630C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7D6C99-F71D-2493-59FB-A60EDF9B3B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0CBE66-BC5D-8475-F4C2-1B787AFE95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F81AF-1EA6-D623-AD13-7A0C8C59259F}"/>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6" name="Footer Placeholder 5">
            <a:extLst>
              <a:ext uri="{FF2B5EF4-FFF2-40B4-BE49-F238E27FC236}">
                <a16:creationId xmlns:a16="http://schemas.microsoft.com/office/drawing/2014/main" id="{A29D95CE-C29E-A226-6356-C60F6CF7BE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C6662-D9C9-9DAF-267A-BDB2F9079EEE}"/>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702895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C160E-4F84-0B6B-6865-4DD215779C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BB96DC-6DD1-6E6B-62DC-0114242D8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2A2F0D-AB0E-0A54-4F5E-84AE2F7A96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2A9854-607A-EC98-84F5-2498C74695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24CF55-C257-9B01-AD9D-D3636E6B5A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F9A39C-F43D-4768-3793-0948BCB127F3}"/>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8" name="Footer Placeholder 7">
            <a:extLst>
              <a:ext uri="{FF2B5EF4-FFF2-40B4-BE49-F238E27FC236}">
                <a16:creationId xmlns:a16="http://schemas.microsoft.com/office/drawing/2014/main" id="{5A657BB0-CEA0-5278-EF13-15EBD1C6C6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8E235C-3592-B521-0977-E2AF7761B618}"/>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1361828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FBD5-FE6C-062B-2F85-082C37C828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F40C5C-8FD7-206F-DADF-C3A5C69F93C3}"/>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4" name="Footer Placeholder 3">
            <a:extLst>
              <a:ext uri="{FF2B5EF4-FFF2-40B4-BE49-F238E27FC236}">
                <a16:creationId xmlns:a16="http://schemas.microsoft.com/office/drawing/2014/main" id="{ED7005E1-3E56-E5F1-A25F-F70C66993D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810E5A-E3A0-A29A-CC6D-19D1B31C0883}"/>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3282495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697FA-A5C2-E032-4A8B-F95F9DDEC167}"/>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3" name="Footer Placeholder 2">
            <a:extLst>
              <a:ext uri="{FF2B5EF4-FFF2-40B4-BE49-F238E27FC236}">
                <a16:creationId xmlns:a16="http://schemas.microsoft.com/office/drawing/2014/main" id="{A76613F2-6B74-F8F4-C59F-EE1AD75BE9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DFA967-2148-B016-E90D-2907F919DCAA}"/>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3006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63F8A-22BE-3CF9-21D2-B0574ED19E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A07256-CE48-9A9A-BF4B-5C012BE9BD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500D14-7A87-F2EC-3C13-C8D3A1AEE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8BD38C-4750-D81C-E2D3-83D7918658CB}"/>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6" name="Footer Placeholder 5">
            <a:extLst>
              <a:ext uri="{FF2B5EF4-FFF2-40B4-BE49-F238E27FC236}">
                <a16:creationId xmlns:a16="http://schemas.microsoft.com/office/drawing/2014/main" id="{27DD40FB-A9B2-390D-6535-B19B5F4F4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07102-1F25-2563-0156-A9933DEF4570}"/>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44239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A4FB-D509-13EF-CA6A-B104F1C803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7EC5F0-82DC-DA0B-0265-41CBDDA2974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8B0040-D396-BBD7-3F7C-3A31272D6B06}"/>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07F15ABF-A2F8-B366-EBCD-9BA5EEAD2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1135B-3987-32F1-4F6F-9DB60536F875}"/>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679871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F298-971F-58F6-5258-0B7ACF878B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270A3E-F186-E5B0-5D82-91EEAA324E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892E50-6A56-A8BD-9C60-E236AD873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E0CD64-FD92-5AD3-EFDE-619A5C95D868}"/>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6" name="Footer Placeholder 5">
            <a:extLst>
              <a:ext uri="{FF2B5EF4-FFF2-40B4-BE49-F238E27FC236}">
                <a16:creationId xmlns:a16="http://schemas.microsoft.com/office/drawing/2014/main" id="{60927C6F-0531-9516-95FC-8D1930DD2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9C8B6-6C86-20B2-8D10-C464C0843C8C}"/>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554945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0050A-B8D2-EA06-29FB-390462580A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63BC0E-11BF-A44B-2ED3-7179D362A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EB97C3-BBBA-9363-EE4F-8BC0097E51B3}"/>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BFBB48B4-6C93-1276-D93A-835907C84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32C6C-5CEA-0A81-3D35-EE461509F3C1}"/>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859433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FF4D8F-8C17-B0FB-59B4-83D1EAC7D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8F23E4-18B0-56DC-FD8E-B1FE6AC43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5C283-B103-BB16-A647-C6F47767922B}"/>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A0118856-64A8-02FB-CC7B-7A8527F42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30D6B-AA8E-7491-AB87-3177E4811B25}"/>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229194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EB0F-0BBA-CCF4-4E32-D37DBD7BB54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0C8BA9-7EFF-3401-43ED-12F7484225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D65FBC-B2FD-FCDE-8D1C-DE2D2D515B33}"/>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955D0AAC-1AE0-287C-93FD-5FC203E86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2E5F7-33AB-2A56-D4FE-46D5420F13C4}"/>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271980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1D1C-2319-86BE-D190-DE092CEBBB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D78B88-01F0-592A-8565-85421D88948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811AE0-5AA8-5882-F4D3-D1BA4F427CA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DFCEAB-A201-E316-3595-489BA319F0FD}"/>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6" name="Footer Placeholder 5">
            <a:extLst>
              <a:ext uri="{FF2B5EF4-FFF2-40B4-BE49-F238E27FC236}">
                <a16:creationId xmlns:a16="http://schemas.microsoft.com/office/drawing/2014/main" id="{C285E32B-B22E-5A28-C02C-2EEE12F15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FA441-F361-E85A-72A8-F173C6EA3990}"/>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539897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554F-EB23-EE32-CB5A-9177897BD6F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173D9F1-4A23-6792-5FCB-76AE964DBE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C0171F-AA8A-A03D-AF6B-09E562442A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CD346F-A724-E71C-8DCB-7E1DE0846F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98D0CE-5C9F-9558-7036-1D6DD850175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620B33-25F1-3BFE-4CAF-D37D4B5B13AF}"/>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8" name="Footer Placeholder 7">
            <a:extLst>
              <a:ext uri="{FF2B5EF4-FFF2-40B4-BE49-F238E27FC236}">
                <a16:creationId xmlns:a16="http://schemas.microsoft.com/office/drawing/2014/main" id="{8F4208B7-CF47-0727-D0DE-130BAECFC0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4C6F7D-F8E2-86D7-B012-09C8F38F6177}"/>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038527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A89D-7D8E-9A08-9110-095564C7AF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DE51CC9-4CD7-E3DC-207D-05490989CE0B}"/>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4" name="Footer Placeholder 3">
            <a:extLst>
              <a:ext uri="{FF2B5EF4-FFF2-40B4-BE49-F238E27FC236}">
                <a16:creationId xmlns:a16="http://schemas.microsoft.com/office/drawing/2014/main" id="{690EBF10-31BE-4C36-33BC-454C44E16D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EA1117-4DDD-B921-B9C3-22101A20844B}"/>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795917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698B71-CC05-C9EF-783A-768ACDE4306D}"/>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3" name="Footer Placeholder 2">
            <a:extLst>
              <a:ext uri="{FF2B5EF4-FFF2-40B4-BE49-F238E27FC236}">
                <a16:creationId xmlns:a16="http://schemas.microsoft.com/office/drawing/2014/main" id="{A676FE03-B09F-73EB-EF9F-5726F4AE68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9B9926-4736-3618-E429-CC8765558687}"/>
              </a:ext>
            </a:extLst>
          </p:cNvPr>
          <p:cNvSpPr>
            <a:spLocks noGrp="1"/>
          </p:cNvSpPr>
          <p:nvPr>
            <p:ph type="sldNum" sz="quarter" idx="12"/>
          </p:nvPr>
        </p:nvSpPr>
        <p:spPr/>
        <p:txBody>
          <a:bodyPr/>
          <a:lstStyle/>
          <a:p>
            <a:fld id="{FDDC7602-277B-427E-BBEE-C9563CB8F19D}" type="slidenum">
              <a:rPr lang="en-US" smtClean="0"/>
              <a:t>‹#›</a:t>
            </a:fld>
            <a:endParaRPr lang="en-US"/>
          </a:p>
        </p:txBody>
      </p:sp>
      <p:pic>
        <p:nvPicPr>
          <p:cNvPr id="5" name="Picture 4" descr="A picture containing logo&#10;&#10;Description automatically generated">
            <a:extLst>
              <a:ext uri="{FF2B5EF4-FFF2-40B4-BE49-F238E27FC236}">
                <a16:creationId xmlns:a16="http://schemas.microsoft.com/office/drawing/2014/main" id="{943918A1-C1F5-8C23-C614-D2C61511CD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1470" y="6338630"/>
            <a:ext cx="1619530" cy="400564"/>
          </a:xfrm>
          <a:prstGeom prst="rect">
            <a:avLst/>
          </a:prstGeom>
        </p:spPr>
      </p:pic>
    </p:spTree>
    <p:extLst>
      <p:ext uri="{BB962C8B-B14F-4D97-AF65-F5344CB8AC3E}">
        <p14:creationId xmlns:p14="http://schemas.microsoft.com/office/powerpoint/2010/main" val="25712736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22C7F-76F9-3B0F-6598-E8DA134AC3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A0A457-B4AC-07A2-5977-5B52A4C863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FDCE6B-4922-4892-2B47-CA80A23AED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816B0-BF6C-9A4A-34D6-840CB8F5D897}"/>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6" name="Footer Placeholder 5">
            <a:extLst>
              <a:ext uri="{FF2B5EF4-FFF2-40B4-BE49-F238E27FC236}">
                <a16:creationId xmlns:a16="http://schemas.microsoft.com/office/drawing/2014/main" id="{39548334-A1DA-F64F-8845-8734023FC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5F176F-E6AC-22A0-62B6-A9FEB4BE3A14}"/>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1759621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8A01-BDC9-7177-1563-9E9CA1F652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491BEA-4C92-14E7-2A9E-6E5B42A32E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5A43C7-A449-D02D-20EE-169548A254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FA4C3-7120-9668-D8AC-8CCCD9DCC509}"/>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6" name="Footer Placeholder 5">
            <a:extLst>
              <a:ext uri="{FF2B5EF4-FFF2-40B4-BE49-F238E27FC236}">
                <a16:creationId xmlns:a16="http://schemas.microsoft.com/office/drawing/2014/main" id="{4554178C-6F07-1210-7661-B02A75C792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EC30C-87EC-EB18-9951-D870B304AAD0}"/>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155431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589E88-8FDA-BB5B-5AF0-5EFEA603E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84BB5443-114D-5061-212D-2B5AC7778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D33A57-F6CA-EEEF-FC7D-C807C84B73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DC7602-277B-427E-BBEE-C9563CB8F19D}" type="slidenum">
              <a:rPr lang="en-US" smtClean="0"/>
              <a:t>‹#›</a:t>
            </a:fld>
            <a:endParaRPr lang="en-US"/>
          </a:p>
        </p:txBody>
      </p:sp>
      <p:sp>
        <p:nvSpPr>
          <p:cNvPr id="7" name="Rectangle: Rounded Corners 6">
            <a:extLst>
              <a:ext uri="{FF2B5EF4-FFF2-40B4-BE49-F238E27FC236}">
                <a16:creationId xmlns:a16="http://schemas.microsoft.com/office/drawing/2014/main" id="{37A72840-E5D8-87BB-6D05-C2B7C614878A}"/>
              </a:ext>
            </a:extLst>
          </p:cNvPr>
          <p:cNvSpPr/>
          <p:nvPr userDrawn="1"/>
        </p:nvSpPr>
        <p:spPr>
          <a:xfrm>
            <a:off x="125894" y="822960"/>
            <a:ext cx="11920330" cy="78528"/>
          </a:xfrm>
          <a:prstGeom prst="roundRect">
            <a:avLst>
              <a:gd name="adj" fmla="val 50000"/>
            </a:avLst>
          </a:prstGeom>
          <a:solidFill>
            <a:srgbClr val="96C93D"/>
          </a:solidFill>
          <a:ln>
            <a:solidFill>
              <a:srgbClr val="96C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8495D49E-C5D0-43B4-14EB-CD15C31B9797}"/>
              </a:ext>
            </a:extLst>
          </p:cNvPr>
          <p:cNvPicPr>
            <a:picLocks noChangeAspect="1"/>
          </p:cNvPicPr>
          <p:nvPr userDrawn="1"/>
        </p:nvPicPr>
        <p:blipFill rotWithShape="1">
          <a:blip r:embed="rId13">
            <a:alphaModFix amt="5000"/>
            <a:extLst>
              <a:ext uri="{28A0092B-C50C-407E-A947-70E740481C1C}">
                <a14:useLocalDpi xmlns:a14="http://schemas.microsoft.com/office/drawing/2010/main" val="0"/>
              </a:ext>
            </a:extLst>
          </a:blip>
          <a:srcRect t="1" r="68975" b="-11113"/>
          <a:stretch/>
        </p:blipFill>
        <p:spPr>
          <a:xfrm>
            <a:off x="2447377" y="983727"/>
            <a:ext cx="7277363" cy="6394508"/>
          </a:xfrm>
          <a:prstGeom prst="rect">
            <a:avLst/>
          </a:prstGeom>
        </p:spPr>
      </p:pic>
    </p:spTree>
    <p:extLst>
      <p:ext uri="{BB962C8B-B14F-4D97-AF65-F5344CB8AC3E}">
        <p14:creationId xmlns:p14="http://schemas.microsoft.com/office/powerpoint/2010/main" val="2963020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1570B-9E21-B0EB-3D52-5BFC29512E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31B33B-4953-86B6-041B-A65070EA8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81280-F7FF-49DF-DC71-BAEF5D370D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CF05FA65-A58A-C87F-EE7E-4465C777D1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675B22-66A8-76F7-A3EA-378743387D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4D04C-2DA9-40E9-9BDC-156CAB9DDB9A}" type="slidenum">
              <a:rPr lang="en-US" smtClean="0"/>
              <a:t>‹#›</a:t>
            </a:fld>
            <a:endParaRPr lang="en-US"/>
          </a:p>
        </p:txBody>
      </p:sp>
    </p:spTree>
    <p:extLst>
      <p:ext uri="{BB962C8B-B14F-4D97-AF65-F5344CB8AC3E}">
        <p14:creationId xmlns:p14="http://schemas.microsoft.com/office/powerpoint/2010/main" val="2621796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8.sv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78FC0-C60A-5191-E732-30D435CD6F8B}"/>
              </a:ext>
            </a:extLst>
          </p:cNvPr>
          <p:cNvSpPr txBox="1"/>
          <p:nvPr/>
        </p:nvSpPr>
        <p:spPr>
          <a:xfrm>
            <a:off x="1133061" y="1273789"/>
            <a:ext cx="10038522" cy="830997"/>
          </a:xfrm>
          <a:prstGeom prst="rect">
            <a:avLst/>
          </a:prstGeom>
          <a:noFill/>
        </p:spPr>
        <p:txBody>
          <a:bodyPr wrap="square" rtlCol="0">
            <a:spAutoFit/>
          </a:bodyPr>
          <a:lstStyle/>
          <a:p>
            <a:pPr algn="ctr"/>
            <a:r>
              <a:rPr lang="en-US" sz="4800" b="1" dirty="0">
                <a:ln w="22225">
                  <a:solidFill>
                    <a:schemeClr val="tx1"/>
                  </a:solidFill>
                  <a:prstDash val="solid"/>
                </a:ln>
                <a:solidFill>
                  <a:srgbClr val="00B050"/>
                </a:solidFill>
                <a:latin typeface="Comic Sans MS" panose="030F0702030302020204" pitchFamily="66" charset="0"/>
                <a:cs typeface="Levenim MT" panose="02010502060101010101" pitchFamily="2" charset="-79"/>
              </a:rPr>
              <a:t>Collaborative Communities</a:t>
            </a:r>
            <a:endParaRPr lang="en-US" sz="6000" b="1" dirty="0">
              <a:ln w="22225">
                <a:solidFill>
                  <a:schemeClr val="tx1"/>
                </a:solidFill>
                <a:prstDash val="solid"/>
              </a:ln>
              <a:solidFill>
                <a:srgbClr val="00B050"/>
              </a:solidFill>
              <a:latin typeface="Comic Sans MS" panose="030F0702030302020204" pitchFamily="66" charset="0"/>
              <a:cs typeface="Levenim MT" panose="02010502060101010101" pitchFamily="2" charset="-79"/>
            </a:endParaRPr>
          </a:p>
        </p:txBody>
      </p:sp>
      <p:sp>
        <p:nvSpPr>
          <p:cNvPr id="6" name="TextBox 5">
            <a:extLst>
              <a:ext uri="{FF2B5EF4-FFF2-40B4-BE49-F238E27FC236}">
                <a16:creationId xmlns:a16="http://schemas.microsoft.com/office/drawing/2014/main" id="{C659DFA6-716A-5C8A-1A14-FE97A8B49488}"/>
              </a:ext>
            </a:extLst>
          </p:cNvPr>
          <p:cNvSpPr txBox="1"/>
          <p:nvPr/>
        </p:nvSpPr>
        <p:spPr>
          <a:xfrm>
            <a:off x="5158409" y="2485360"/>
            <a:ext cx="1875182" cy="369332"/>
          </a:xfrm>
          <a:prstGeom prst="rect">
            <a:avLst/>
          </a:prstGeom>
          <a:noFill/>
        </p:spPr>
        <p:txBody>
          <a:bodyPr wrap="square" rtlCol="0">
            <a:spAutoFit/>
          </a:bodyPr>
          <a:lstStyle/>
          <a:p>
            <a:pPr algn="ctr"/>
            <a:r>
              <a:rPr lang="en-US" dirty="0">
                <a:latin typeface="Comic Sans MS" panose="030F0702030302020204" pitchFamily="66" charset="0"/>
              </a:rPr>
              <a:t>Presented by</a:t>
            </a:r>
          </a:p>
        </p:txBody>
      </p:sp>
      <p:pic>
        <p:nvPicPr>
          <p:cNvPr id="7" name="Picture 6" descr="A green text on a black background&#10;&#10;Description automatically generated">
            <a:extLst>
              <a:ext uri="{FF2B5EF4-FFF2-40B4-BE49-F238E27FC236}">
                <a16:creationId xmlns:a16="http://schemas.microsoft.com/office/drawing/2014/main" id="{21445801-7335-F9AD-B0B5-75DACD197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196" y="3235266"/>
            <a:ext cx="5089792" cy="1260032"/>
          </a:xfrm>
          <a:prstGeom prst="rect">
            <a:avLst/>
          </a:prstGeom>
        </p:spPr>
      </p:pic>
    </p:spTree>
    <p:extLst>
      <p:ext uri="{BB962C8B-B14F-4D97-AF65-F5344CB8AC3E}">
        <p14:creationId xmlns:p14="http://schemas.microsoft.com/office/powerpoint/2010/main" val="1521899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7F959-04E6-E9D3-160E-7E172D65095C}"/>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6" name="Content Placeholder 3">
            <a:extLst>
              <a:ext uri="{FF2B5EF4-FFF2-40B4-BE49-F238E27FC236}">
                <a16:creationId xmlns:a16="http://schemas.microsoft.com/office/drawing/2014/main" id="{1710A970-46B5-7EB1-CFD9-402AE41E1C80}"/>
              </a:ext>
            </a:extLst>
          </p:cNvPr>
          <p:cNvSpPr txBox="1">
            <a:spLocks/>
          </p:cNvSpPr>
          <p:nvPr/>
        </p:nvSpPr>
        <p:spPr>
          <a:xfrm>
            <a:off x="699647" y="2246627"/>
            <a:ext cx="5480435" cy="3980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300"/>
              </a:spcAft>
              <a:buFont typeface="Arial" panose="020B0604020202020204" pitchFamily="34" charset="0"/>
              <a:buNone/>
            </a:pPr>
            <a:r>
              <a:rPr lang="en-US" dirty="0">
                <a:latin typeface="Comic Sans MS" panose="030F0702030302020204" pitchFamily="66" charset="0"/>
              </a:rPr>
              <a:t>Step 1:</a:t>
            </a:r>
          </a:p>
          <a:p>
            <a:pPr marL="914400" lvl="1" indent="-457200">
              <a:lnSpc>
                <a:spcPct val="100000"/>
              </a:lnSpc>
              <a:spcAft>
                <a:spcPts val="2400"/>
              </a:spcAft>
              <a:buFont typeface="+mj-lt"/>
              <a:buAutoNum type="alphaLcParenR"/>
            </a:pPr>
            <a:r>
              <a:rPr lang="en-US" sz="2000" dirty="0">
                <a:latin typeface="Comic Sans MS" panose="030F0702030302020204" pitchFamily="66" charset="0"/>
              </a:rPr>
              <a:t>Set out four paper filter cups and fill one each with tiles, soil, gravel, and clay respectively. All should be about the same height (~ 1 inch or 4 tiles).</a:t>
            </a:r>
          </a:p>
          <a:p>
            <a:pPr marL="914400" lvl="1" indent="-457200">
              <a:lnSpc>
                <a:spcPct val="100000"/>
              </a:lnSpc>
              <a:spcAft>
                <a:spcPts val="2400"/>
              </a:spcAft>
              <a:buFont typeface="+mj-lt"/>
              <a:buAutoNum type="alphaLcParenR"/>
            </a:pPr>
            <a:r>
              <a:rPr lang="en-US" sz="2000" dirty="0">
                <a:latin typeface="Comic Sans MS" panose="030F0702030302020204" pitchFamily="66" charset="0"/>
              </a:rPr>
              <a:t>Gather two 1-ounce cups of water</a:t>
            </a:r>
            <a:endParaRPr lang="en-US" dirty="0">
              <a:latin typeface="Comic Sans MS" panose="030F0702030302020204" pitchFamily="66" charset="0"/>
            </a:endParaRPr>
          </a:p>
        </p:txBody>
      </p:sp>
      <p:sp>
        <p:nvSpPr>
          <p:cNvPr id="4" name="Content Placeholder 3">
            <a:extLst>
              <a:ext uri="{FF2B5EF4-FFF2-40B4-BE49-F238E27FC236}">
                <a16:creationId xmlns:a16="http://schemas.microsoft.com/office/drawing/2014/main" id="{9252D1B8-C69C-A100-42C7-A5E8752C210C}"/>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 Alternatives: Comparing Ground Materials</a:t>
            </a:r>
          </a:p>
        </p:txBody>
      </p:sp>
      <p:pic>
        <p:nvPicPr>
          <p:cNvPr id="5" name="Picture 4" descr="A group of coffee filter cups&#10;&#10;Description automatically generated">
            <a:extLst>
              <a:ext uri="{FF2B5EF4-FFF2-40B4-BE49-F238E27FC236}">
                <a16:creationId xmlns:a16="http://schemas.microsoft.com/office/drawing/2014/main" id="{9AC8F19B-05EC-B273-DE8A-B2490EC2836F}"/>
              </a:ext>
            </a:extLst>
          </p:cNvPr>
          <p:cNvPicPr>
            <a:picLocks noChangeAspect="1"/>
          </p:cNvPicPr>
          <p:nvPr/>
        </p:nvPicPr>
        <p:blipFill>
          <a:blip r:embed="rId3">
            <a:extLst>
              <a:ext uri="{28A0092B-C50C-407E-A947-70E740481C1C}">
                <a14:useLocalDpi xmlns:a14="http://schemas.microsoft.com/office/drawing/2010/main" val="0"/>
              </a:ext>
            </a:extLst>
          </a:blip>
          <a:srcRect l="9297" b="5173"/>
          <a:stretch/>
        </p:blipFill>
        <p:spPr>
          <a:xfrm rot="16200000">
            <a:off x="7348583" y="1441489"/>
            <a:ext cx="2656259" cy="37027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tray of liquid on a green cloth&#10;&#10;Description automatically generated with medium confidence">
            <a:extLst>
              <a:ext uri="{FF2B5EF4-FFF2-40B4-BE49-F238E27FC236}">
                <a16:creationId xmlns:a16="http://schemas.microsoft.com/office/drawing/2014/main" id="{765A1B15-F576-4551-7863-0F8978FB5A6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4591" t="40876" r="62374" b="27289"/>
          <a:stretch/>
        </p:blipFill>
        <p:spPr>
          <a:xfrm>
            <a:off x="6825344" y="4620987"/>
            <a:ext cx="1579733" cy="1637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tray of liquid on a green cloth&#10;&#10;Description automatically generated with medium confidence">
            <a:extLst>
              <a:ext uri="{FF2B5EF4-FFF2-40B4-BE49-F238E27FC236}">
                <a16:creationId xmlns:a16="http://schemas.microsoft.com/office/drawing/2014/main" id="{58670CBA-6EC1-8951-F403-772A32D22B9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4591" t="40876" r="62374" b="27289"/>
          <a:stretch/>
        </p:blipFill>
        <p:spPr>
          <a:xfrm>
            <a:off x="8676712" y="4620987"/>
            <a:ext cx="1579733" cy="1637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12062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7F959-04E6-E9D3-160E-7E172D65095C}"/>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6" name="Content Placeholder 3">
            <a:extLst>
              <a:ext uri="{FF2B5EF4-FFF2-40B4-BE49-F238E27FC236}">
                <a16:creationId xmlns:a16="http://schemas.microsoft.com/office/drawing/2014/main" id="{1710A970-46B5-7EB1-CFD9-402AE41E1C80}"/>
              </a:ext>
            </a:extLst>
          </p:cNvPr>
          <p:cNvSpPr txBox="1">
            <a:spLocks/>
          </p:cNvSpPr>
          <p:nvPr/>
        </p:nvSpPr>
        <p:spPr>
          <a:xfrm>
            <a:off x="129308" y="1218107"/>
            <a:ext cx="6483927" cy="3980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300"/>
              </a:spcAft>
              <a:buFont typeface="Arial" panose="020B0604020202020204" pitchFamily="34" charset="0"/>
              <a:buNone/>
            </a:pPr>
            <a:r>
              <a:rPr lang="en-US" dirty="0">
                <a:latin typeface="Comic Sans MS" panose="030F0702030302020204" pitchFamily="66" charset="0"/>
              </a:rPr>
              <a:t>Step 2:</a:t>
            </a:r>
          </a:p>
          <a:p>
            <a:pPr marL="914400" lvl="1" indent="-457200">
              <a:lnSpc>
                <a:spcPct val="150000"/>
              </a:lnSpc>
              <a:spcAft>
                <a:spcPts val="2400"/>
              </a:spcAft>
              <a:buFont typeface="+mj-lt"/>
              <a:buAutoNum type="alphaLcParenR"/>
            </a:pPr>
            <a:r>
              <a:rPr lang="en-US" sz="2000" dirty="0">
                <a:latin typeface="Comic Sans MS" panose="030F0702030302020204" pitchFamily="66" charset="0"/>
              </a:rPr>
              <a:t>Starting with the tiles, place the paper filter cup into the condiment container. Place or hold a 1-ounce cup under it to catch the water that comes through on the next step.</a:t>
            </a:r>
          </a:p>
          <a:p>
            <a:pPr marL="914400" lvl="1" indent="-457200">
              <a:lnSpc>
                <a:spcPct val="150000"/>
              </a:lnSpc>
              <a:spcAft>
                <a:spcPts val="2400"/>
              </a:spcAft>
              <a:buFont typeface="+mj-lt"/>
              <a:buAutoNum type="alphaLcParenR"/>
            </a:pPr>
            <a:r>
              <a:rPr lang="en-US" sz="2000" dirty="0">
                <a:latin typeface="Comic Sans MS" panose="030F0702030302020204" pitchFamily="66" charset="0"/>
              </a:rPr>
              <a:t>Pour 1-ounce of water on top of the tiles. Wait 1 minute to see how much of the 1-ounce of water makes it through. Describe how fast or the water moved through the system.  </a:t>
            </a:r>
          </a:p>
          <a:p>
            <a:pPr marL="457200" lvl="1" indent="0">
              <a:spcAft>
                <a:spcPts val="300"/>
              </a:spcAft>
              <a:buNone/>
            </a:pPr>
            <a:endParaRPr lang="en-US" dirty="0">
              <a:latin typeface="Comic Sans MS" panose="030F0702030302020204" pitchFamily="66" charset="0"/>
            </a:endParaRPr>
          </a:p>
        </p:txBody>
      </p:sp>
      <p:sp>
        <p:nvSpPr>
          <p:cNvPr id="4" name="Content Placeholder 3">
            <a:extLst>
              <a:ext uri="{FF2B5EF4-FFF2-40B4-BE49-F238E27FC236}">
                <a16:creationId xmlns:a16="http://schemas.microsoft.com/office/drawing/2014/main" id="{9252D1B8-C69C-A100-42C7-A5E8752C210C}"/>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 Alternatives: Comparing Ground Materials</a:t>
            </a:r>
          </a:p>
        </p:txBody>
      </p:sp>
      <p:pic>
        <p:nvPicPr>
          <p:cNvPr id="5" name="Picture 4" descr="A hand holding a cup with coffee beans inside&#10;&#10;Description automatically generated">
            <a:extLst>
              <a:ext uri="{FF2B5EF4-FFF2-40B4-BE49-F238E27FC236}">
                <a16:creationId xmlns:a16="http://schemas.microsoft.com/office/drawing/2014/main" id="{33670386-2E98-756D-62D6-3F8AD5C86D32}"/>
              </a:ext>
            </a:extLst>
          </p:cNvPr>
          <p:cNvPicPr>
            <a:picLocks noChangeAspect="1"/>
          </p:cNvPicPr>
          <p:nvPr/>
        </p:nvPicPr>
        <p:blipFill>
          <a:blip r:embed="rId3">
            <a:extLst>
              <a:ext uri="{28A0092B-C50C-407E-A947-70E740481C1C}">
                <a14:useLocalDpi xmlns:a14="http://schemas.microsoft.com/office/drawing/2010/main" val="0"/>
              </a:ext>
            </a:extLst>
          </a:blip>
          <a:srcRect l="688" t="32376"/>
          <a:stretch/>
        </p:blipFill>
        <p:spPr>
          <a:xfrm>
            <a:off x="6525616" y="1484632"/>
            <a:ext cx="2617209" cy="23761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A hand holding a plastic bottle&#10;&#10;Description automatically generated">
            <a:extLst>
              <a:ext uri="{FF2B5EF4-FFF2-40B4-BE49-F238E27FC236}">
                <a16:creationId xmlns:a16="http://schemas.microsoft.com/office/drawing/2014/main" id="{FEB77881-3C4F-F085-8E33-29B1CBFC8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8362" y="3304010"/>
            <a:ext cx="2146877" cy="28625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6221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48637-5775-C712-2ED7-648CAA2FB40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3E99288-9DA8-5BFD-EC97-F6B4AC51D799}"/>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6" name="Content Placeholder 3">
            <a:extLst>
              <a:ext uri="{FF2B5EF4-FFF2-40B4-BE49-F238E27FC236}">
                <a16:creationId xmlns:a16="http://schemas.microsoft.com/office/drawing/2014/main" id="{D79D0A3C-EB31-88C7-9948-83E966357DFB}"/>
              </a:ext>
            </a:extLst>
          </p:cNvPr>
          <p:cNvSpPr txBox="1">
            <a:spLocks/>
          </p:cNvSpPr>
          <p:nvPr/>
        </p:nvSpPr>
        <p:spPr>
          <a:xfrm>
            <a:off x="318353" y="1517839"/>
            <a:ext cx="6676543" cy="51550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300"/>
              </a:spcAft>
              <a:buFont typeface="Arial" panose="020B0604020202020204" pitchFamily="34" charset="0"/>
              <a:buNone/>
            </a:pPr>
            <a:r>
              <a:rPr lang="en-US" dirty="0">
                <a:latin typeface="Comic Sans MS" panose="030F0702030302020204" pitchFamily="66" charset="0"/>
              </a:rPr>
              <a:t>Step 2 cont.:</a:t>
            </a:r>
          </a:p>
          <a:p>
            <a:pPr marL="914400" lvl="1" indent="-457200">
              <a:lnSpc>
                <a:spcPct val="150000"/>
              </a:lnSpc>
              <a:spcAft>
                <a:spcPts val="2400"/>
              </a:spcAft>
              <a:buFont typeface="+mj-lt"/>
              <a:buAutoNum type="alphaLcParenR" startAt="3"/>
            </a:pPr>
            <a:r>
              <a:rPr lang="en-US" sz="2000" dirty="0">
                <a:latin typeface="Comic Sans MS" panose="030F0702030302020204" pitchFamily="66" charset="0"/>
              </a:rPr>
              <a:t>Pour a second 1-ounce cup of water over the tiles. Repeat the observations from step 2b. Gently touch the top of the surface of the tiles and describe what you feel.  </a:t>
            </a:r>
          </a:p>
          <a:p>
            <a:pPr marL="914400" lvl="1" indent="-457200">
              <a:lnSpc>
                <a:spcPct val="150000"/>
              </a:lnSpc>
              <a:spcAft>
                <a:spcPts val="2400"/>
              </a:spcAft>
              <a:buFont typeface="+mj-lt"/>
              <a:buAutoNum type="alphaLcParenR" startAt="3"/>
            </a:pPr>
            <a:r>
              <a:rPr lang="en-US" sz="2000" dirty="0">
                <a:latin typeface="Comic Sans MS" panose="030F0702030302020204" pitchFamily="66" charset="0"/>
              </a:rPr>
              <a:t>Repeat for the other materials comparing how fast the water comes through, how much water comes through and how the material feels to the touch (e.g., solid, soft, etc.).</a:t>
            </a:r>
          </a:p>
        </p:txBody>
      </p:sp>
      <p:sp>
        <p:nvSpPr>
          <p:cNvPr id="4" name="Content Placeholder 3">
            <a:extLst>
              <a:ext uri="{FF2B5EF4-FFF2-40B4-BE49-F238E27FC236}">
                <a16:creationId xmlns:a16="http://schemas.microsoft.com/office/drawing/2014/main" id="{19081B88-B1DE-7143-3D0E-BF3AC4203076}"/>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 Alternatives: Comparing Ground Materials</a:t>
            </a:r>
          </a:p>
        </p:txBody>
      </p:sp>
      <p:pic>
        <p:nvPicPr>
          <p:cNvPr id="5" name="Picture 4" descr="A hand with a ring on finger&#10;&#10;Description automatically generated">
            <a:extLst>
              <a:ext uri="{FF2B5EF4-FFF2-40B4-BE49-F238E27FC236}">
                <a16:creationId xmlns:a16="http://schemas.microsoft.com/office/drawing/2014/main" id="{6FE00FE3-0E4E-6FB2-1D11-B7CF524D7C1D}"/>
              </a:ext>
            </a:extLst>
          </p:cNvPr>
          <p:cNvPicPr>
            <a:picLocks noChangeAspect="1"/>
          </p:cNvPicPr>
          <p:nvPr/>
        </p:nvPicPr>
        <p:blipFill>
          <a:blip r:embed="rId3">
            <a:extLst>
              <a:ext uri="{28A0092B-C50C-407E-A947-70E740481C1C}">
                <a14:useLocalDpi xmlns:a14="http://schemas.microsoft.com/office/drawing/2010/main" val="0"/>
              </a:ext>
            </a:extLst>
          </a:blip>
          <a:srcRect l="797" t="26397"/>
          <a:stretch/>
        </p:blipFill>
        <p:spPr>
          <a:xfrm>
            <a:off x="7832144" y="1694178"/>
            <a:ext cx="2068081" cy="20458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A hand with a ring on finger&#10;&#10;Description automatically generated">
            <a:extLst>
              <a:ext uri="{FF2B5EF4-FFF2-40B4-BE49-F238E27FC236}">
                <a16:creationId xmlns:a16="http://schemas.microsoft.com/office/drawing/2014/main" id="{7698F3A6-1097-177E-6574-87F2522B4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032" y="4151091"/>
            <a:ext cx="1519096" cy="20254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A coffee filter and a bottle on a table&#10;&#10;Description automatically generated">
            <a:extLst>
              <a:ext uri="{FF2B5EF4-FFF2-40B4-BE49-F238E27FC236}">
                <a16:creationId xmlns:a16="http://schemas.microsoft.com/office/drawing/2014/main" id="{A80FE554-BD83-A218-1B08-99F044D5E46F}"/>
              </a:ext>
            </a:extLst>
          </p:cNvPr>
          <p:cNvPicPr>
            <a:picLocks noChangeAspect="1"/>
          </p:cNvPicPr>
          <p:nvPr/>
        </p:nvPicPr>
        <p:blipFill>
          <a:blip r:embed="rId5">
            <a:extLst>
              <a:ext uri="{28A0092B-C50C-407E-A947-70E740481C1C}">
                <a14:useLocalDpi xmlns:a14="http://schemas.microsoft.com/office/drawing/2010/main" val="0"/>
              </a:ext>
            </a:extLst>
          </a:blip>
          <a:srcRect t="18102"/>
          <a:stretch/>
        </p:blipFill>
        <p:spPr>
          <a:xfrm>
            <a:off x="9138805" y="4151091"/>
            <a:ext cx="1854862" cy="20254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74725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8CF331-FB09-47E0-5F37-2203E1EB86ED}"/>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3" name="Content Placeholder 3">
            <a:extLst>
              <a:ext uri="{FF2B5EF4-FFF2-40B4-BE49-F238E27FC236}">
                <a16:creationId xmlns:a16="http://schemas.microsoft.com/office/drawing/2014/main" id="{5009CB68-6871-BA1B-5956-0D23B6BF2843}"/>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 Alternatives: Comparing Ground Materials</a:t>
            </a:r>
          </a:p>
        </p:txBody>
      </p:sp>
      <p:sp>
        <p:nvSpPr>
          <p:cNvPr id="5" name="TextBox 4">
            <a:extLst>
              <a:ext uri="{FF2B5EF4-FFF2-40B4-BE49-F238E27FC236}">
                <a16:creationId xmlns:a16="http://schemas.microsoft.com/office/drawing/2014/main" id="{B11653E6-624C-05F2-D2A3-8960C488996D}"/>
              </a:ext>
            </a:extLst>
          </p:cNvPr>
          <p:cNvSpPr txBox="1"/>
          <p:nvPr/>
        </p:nvSpPr>
        <p:spPr>
          <a:xfrm>
            <a:off x="1029351" y="1580775"/>
            <a:ext cx="10205884" cy="515847"/>
          </a:xfrm>
          <a:prstGeom prst="rect">
            <a:avLst/>
          </a:prstGeom>
          <a:noFill/>
        </p:spPr>
        <p:txBody>
          <a:bodyPr wrap="square" rtlCol="0">
            <a:spAutoFit/>
          </a:bodyPr>
          <a:lstStyle/>
          <a:p>
            <a:pPr algn="ctr">
              <a:lnSpc>
                <a:spcPct val="125000"/>
              </a:lnSpc>
              <a:spcAft>
                <a:spcPts val="609"/>
              </a:spcAft>
            </a:pPr>
            <a:r>
              <a:rPr lang="en-US" sz="2400" b="1" dirty="0">
                <a:latin typeface="Comic Sans MS" panose="030F0702030302020204" pitchFamily="66" charset="0"/>
                <a:cs typeface="Times New Roman" panose="02020603050405020304" pitchFamily="18" charset="0"/>
              </a:rPr>
              <a:t>What did you notice about the four different materials?</a:t>
            </a:r>
          </a:p>
        </p:txBody>
      </p:sp>
      <p:graphicFrame>
        <p:nvGraphicFramePr>
          <p:cNvPr id="7" name="Table 8">
            <a:extLst>
              <a:ext uri="{FF2B5EF4-FFF2-40B4-BE49-F238E27FC236}">
                <a16:creationId xmlns:a16="http://schemas.microsoft.com/office/drawing/2014/main" id="{E0B84979-4BD0-9643-0EF9-2F83482DED81}"/>
              </a:ext>
            </a:extLst>
          </p:cNvPr>
          <p:cNvGraphicFramePr>
            <a:graphicFrameLocks noGrp="1"/>
          </p:cNvGraphicFramePr>
          <p:nvPr>
            <p:extLst>
              <p:ext uri="{D42A27DB-BD31-4B8C-83A1-F6EECF244321}">
                <p14:modId xmlns:p14="http://schemas.microsoft.com/office/powerpoint/2010/main" val="174231734"/>
              </p:ext>
            </p:extLst>
          </p:nvPr>
        </p:nvGraphicFramePr>
        <p:xfrm>
          <a:off x="1179871" y="2708614"/>
          <a:ext cx="10055364" cy="3129664"/>
        </p:xfrm>
        <a:graphic>
          <a:graphicData uri="http://schemas.openxmlformats.org/drawingml/2006/table">
            <a:tbl>
              <a:tblPr firstRow="1" bandRow="1">
                <a:tableStyleId>{5C22544A-7EE6-4342-B048-85BDC9FD1C3A}</a:tableStyleId>
              </a:tblPr>
              <a:tblGrid>
                <a:gridCol w="2513841">
                  <a:extLst>
                    <a:ext uri="{9D8B030D-6E8A-4147-A177-3AD203B41FA5}">
                      <a16:colId xmlns:a16="http://schemas.microsoft.com/office/drawing/2014/main" val="53618297"/>
                    </a:ext>
                  </a:extLst>
                </a:gridCol>
                <a:gridCol w="2513841">
                  <a:extLst>
                    <a:ext uri="{9D8B030D-6E8A-4147-A177-3AD203B41FA5}">
                      <a16:colId xmlns:a16="http://schemas.microsoft.com/office/drawing/2014/main" val="4139566984"/>
                    </a:ext>
                  </a:extLst>
                </a:gridCol>
                <a:gridCol w="2513841">
                  <a:extLst>
                    <a:ext uri="{9D8B030D-6E8A-4147-A177-3AD203B41FA5}">
                      <a16:colId xmlns:a16="http://schemas.microsoft.com/office/drawing/2014/main" val="1233568578"/>
                    </a:ext>
                  </a:extLst>
                </a:gridCol>
                <a:gridCol w="2513841">
                  <a:extLst>
                    <a:ext uri="{9D8B030D-6E8A-4147-A177-3AD203B41FA5}">
                      <a16:colId xmlns:a16="http://schemas.microsoft.com/office/drawing/2014/main" val="3576728325"/>
                    </a:ext>
                  </a:extLst>
                </a:gridCol>
              </a:tblGrid>
              <a:tr h="401212">
                <a:tc>
                  <a:txBody>
                    <a:bodyPr/>
                    <a:lstStyle/>
                    <a:p>
                      <a:pPr algn="ctr"/>
                      <a:r>
                        <a:rPr lang="en-US" dirty="0">
                          <a:solidFill>
                            <a:schemeClr val="tx1"/>
                          </a:solidFill>
                          <a:latin typeface="Comic Sans MS" panose="030F0702030302020204" pitchFamily="66" charset="0"/>
                        </a:rPr>
                        <a:t>Clay</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omic Sans MS" panose="030F0702030302020204" pitchFamily="66" charset="0"/>
                        </a:rPr>
                        <a:t>Soil</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omic Sans MS" panose="030F0702030302020204" pitchFamily="66" charset="0"/>
                        </a:rPr>
                        <a:t>Rocks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omic Sans MS" panose="030F0702030302020204" pitchFamily="66" charset="0"/>
                        </a:rPr>
                        <a:t>Concrete</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6852872"/>
                  </a:ext>
                </a:extLst>
              </a:tr>
              <a:tr h="2728452">
                <a:tc>
                  <a:txBody>
                    <a:bodyPr/>
                    <a:lstStyle/>
                    <a:p>
                      <a:pPr algn="l"/>
                      <a:endParaRPr lang="en-US" sz="1400" dirty="0">
                        <a:solidFill>
                          <a:schemeClr val="tx1"/>
                        </a:solidFill>
                        <a:latin typeface="Comic Sans MS" panose="030F0702030302020204" pitchFamily="66"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endParaRPr lang="en-US" sz="1400" dirty="0">
                        <a:solidFill>
                          <a:schemeClr val="tx1"/>
                        </a:solidFill>
                        <a:latin typeface="Comic Sans MS" panose="030F0702030302020204" pitchFamily="66"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endParaRPr lang="en-US" sz="1400" dirty="0">
                        <a:solidFill>
                          <a:schemeClr val="tx1"/>
                        </a:solidFill>
                        <a:latin typeface="Comic Sans MS" panose="030F0702030302020204" pitchFamily="66"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endParaRPr lang="en-US" sz="1400" dirty="0">
                        <a:solidFill>
                          <a:schemeClr val="tx1"/>
                        </a:solidFill>
                        <a:latin typeface="Comic Sans MS" panose="030F0702030302020204" pitchFamily="66"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7596773"/>
                  </a:ext>
                </a:extLst>
              </a:tr>
            </a:tbl>
          </a:graphicData>
        </a:graphic>
      </p:graphicFrame>
    </p:spTree>
    <p:extLst>
      <p:ext uri="{BB962C8B-B14F-4D97-AF65-F5344CB8AC3E}">
        <p14:creationId xmlns:p14="http://schemas.microsoft.com/office/powerpoint/2010/main" val="597838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732ADC-A933-23F0-44BC-4549B6D8F061}"/>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3" name="Content Placeholder 3">
            <a:extLst>
              <a:ext uri="{FF2B5EF4-FFF2-40B4-BE49-F238E27FC236}">
                <a16:creationId xmlns:a16="http://schemas.microsoft.com/office/drawing/2014/main" id="{591A33A7-A533-B6BB-98BB-34AB819AD247}"/>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 Alternatives</a:t>
            </a:r>
          </a:p>
        </p:txBody>
      </p:sp>
      <p:grpSp>
        <p:nvGrpSpPr>
          <p:cNvPr id="4" name="Group 3">
            <a:extLst>
              <a:ext uri="{FF2B5EF4-FFF2-40B4-BE49-F238E27FC236}">
                <a16:creationId xmlns:a16="http://schemas.microsoft.com/office/drawing/2014/main" id="{D65B9460-9AD4-78B7-73BB-FA2AC649F00C}"/>
              </a:ext>
              <a:ext uri="{C183D7F6-B498-43B3-948B-1728B52AA6E4}">
                <adec:decorative xmlns:adec="http://schemas.microsoft.com/office/drawing/2017/decorative" val="1"/>
              </a:ext>
            </a:extLst>
          </p:cNvPr>
          <p:cNvGrpSpPr/>
          <p:nvPr/>
        </p:nvGrpSpPr>
        <p:grpSpPr>
          <a:xfrm>
            <a:off x="1347855" y="1465035"/>
            <a:ext cx="9339153" cy="4897601"/>
            <a:chOff x="5647627" y="591158"/>
            <a:chExt cx="7989080" cy="2434320"/>
          </a:xfrm>
        </p:grpSpPr>
        <p:grpSp>
          <p:nvGrpSpPr>
            <p:cNvPr id="5" name="Group 4">
              <a:extLst>
                <a:ext uri="{FF2B5EF4-FFF2-40B4-BE49-F238E27FC236}">
                  <a16:creationId xmlns:a16="http://schemas.microsoft.com/office/drawing/2014/main" id="{B00DAFFC-B216-7376-1877-A4429D652E0F}"/>
                </a:ext>
              </a:extLst>
            </p:cNvPr>
            <p:cNvGrpSpPr/>
            <p:nvPr/>
          </p:nvGrpSpPr>
          <p:grpSpPr>
            <a:xfrm>
              <a:off x="5647627" y="591158"/>
              <a:ext cx="7989080" cy="2434320"/>
              <a:chOff x="5138888" y="657954"/>
              <a:chExt cx="7989080" cy="2434320"/>
            </a:xfrm>
          </p:grpSpPr>
          <p:sp>
            <p:nvSpPr>
              <p:cNvPr id="7" name="Rectangle: Rounded Corners 6">
                <a:extLst>
                  <a:ext uri="{FF2B5EF4-FFF2-40B4-BE49-F238E27FC236}">
                    <a16:creationId xmlns:a16="http://schemas.microsoft.com/office/drawing/2014/main" id="{468F4586-2431-3542-C946-313DD900B7C1}"/>
                  </a:ext>
                </a:extLst>
              </p:cNvPr>
              <p:cNvSpPr/>
              <p:nvPr/>
            </p:nvSpPr>
            <p:spPr>
              <a:xfrm>
                <a:off x="5483376" y="657954"/>
                <a:ext cx="776743" cy="333424"/>
              </a:xfrm>
              <a:prstGeom prst="roundRect">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413BFA9-3306-3870-C7C1-B8C9B6DDAF6C}"/>
                  </a:ext>
                </a:extLst>
              </p:cNvPr>
              <p:cNvSpPr/>
              <p:nvPr/>
            </p:nvSpPr>
            <p:spPr>
              <a:xfrm>
                <a:off x="5138888" y="921433"/>
                <a:ext cx="7989080" cy="2170841"/>
              </a:xfrm>
              <a:prstGeom prst="roundRect">
                <a:avLst>
                  <a:gd name="adj" fmla="val 6755"/>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7767D006-DE02-E8DF-7463-8DC11C18E2A9}"/>
                  </a:ext>
                </a:extLst>
              </p:cNvPr>
              <p:cNvSpPr/>
              <p:nvPr/>
            </p:nvSpPr>
            <p:spPr>
              <a:xfrm>
                <a:off x="5478925" y="873592"/>
                <a:ext cx="776743" cy="333424"/>
              </a:xfrm>
              <a:prstGeom prst="roundRect">
                <a:avLst/>
              </a:prstGeom>
              <a:solidFill>
                <a:srgbClr val="FFF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E6AD4F82-B9F0-DCD6-2E67-AB48B5D23DD3}"/>
                </a:ext>
              </a:extLst>
            </p:cNvPr>
            <p:cNvPicPr>
              <a:picLocks noChangeAspect="1"/>
            </p:cNvPicPr>
            <p:nvPr/>
          </p:nvPicPr>
          <p:blipFill rotWithShape="1">
            <a:blip r:embed="rId3">
              <a:extLst>
                <a:ext uri="{28A0092B-C50C-407E-A947-70E740481C1C}">
                  <a14:useLocalDpi xmlns:a14="http://schemas.microsoft.com/office/drawing/2010/main" val="0"/>
                </a:ext>
              </a:extLst>
            </a:blip>
            <a:srcRect t="-1385"/>
            <a:stretch/>
          </p:blipFill>
          <p:spPr>
            <a:xfrm>
              <a:off x="6083363" y="612551"/>
              <a:ext cx="546166" cy="278627"/>
            </a:xfrm>
            <a:prstGeom prst="rect">
              <a:avLst/>
            </a:prstGeom>
          </p:spPr>
        </p:pic>
      </p:grpSp>
      <p:sp>
        <p:nvSpPr>
          <p:cNvPr id="10" name="Title 1">
            <a:extLst>
              <a:ext uri="{FF2B5EF4-FFF2-40B4-BE49-F238E27FC236}">
                <a16:creationId xmlns:a16="http://schemas.microsoft.com/office/drawing/2014/main" id="{1E887779-6F73-91AC-4BA1-48C1C4F4EBA7}"/>
              </a:ext>
            </a:extLst>
          </p:cNvPr>
          <p:cNvSpPr txBox="1">
            <a:spLocks/>
          </p:cNvSpPr>
          <p:nvPr/>
        </p:nvSpPr>
        <p:spPr>
          <a:xfrm>
            <a:off x="1681442" y="2015063"/>
            <a:ext cx="8580502" cy="569182"/>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dirty="0" err="1">
                <a:solidFill>
                  <a:schemeClr val="accent6">
                    <a:lumMod val="75000"/>
                  </a:schemeClr>
                </a:solidFill>
                <a:latin typeface="Comic Sans MS" panose="030F0702030302020204" pitchFamily="66" charset="0"/>
                <a:cs typeface="Arial" panose="020B0604020202020204" pitchFamily="34" charset="0"/>
              </a:rPr>
              <a:t>Timbercrete</a:t>
            </a:r>
            <a:endParaRPr lang="en-US" sz="2400" b="1" dirty="0">
              <a:solidFill>
                <a:schemeClr val="accent6">
                  <a:lumMod val="75000"/>
                </a:schemeClr>
              </a:solidFill>
              <a:latin typeface="Comic Sans MS" panose="030F0702030302020204" pitchFamily="66" charset="0"/>
              <a:cs typeface="Arial" panose="020B0604020202020204" pitchFamily="34" charset="0"/>
            </a:endParaRPr>
          </a:p>
        </p:txBody>
      </p:sp>
      <p:pic>
        <p:nvPicPr>
          <p:cNvPr id="11" name="Graphic 10">
            <a:extLst>
              <a:ext uri="{FF2B5EF4-FFF2-40B4-BE49-F238E27FC236}">
                <a16:creationId xmlns:a16="http://schemas.microsoft.com/office/drawing/2014/main" id="{D4B6C40F-C969-7424-466B-8954CD3C9A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0744" y="1465035"/>
            <a:ext cx="592175" cy="607230"/>
          </a:xfrm>
          <a:prstGeom prst="rect">
            <a:avLst/>
          </a:prstGeom>
        </p:spPr>
      </p:pic>
      <p:sp>
        <p:nvSpPr>
          <p:cNvPr id="12" name="Subtitle 2">
            <a:extLst>
              <a:ext uri="{FF2B5EF4-FFF2-40B4-BE49-F238E27FC236}">
                <a16:creationId xmlns:a16="http://schemas.microsoft.com/office/drawing/2014/main" id="{7858B7AF-F646-AA66-2438-52D767FBF676}"/>
              </a:ext>
            </a:extLst>
          </p:cNvPr>
          <p:cNvSpPr txBox="1">
            <a:spLocks/>
          </p:cNvSpPr>
          <p:nvPr/>
        </p:nvSpPr>
        <p:spPr>
          <a:xfrm>
            <a:off x="1509590" y="2331350"/>
            <a:ext cx="9015681" cy="3451709"/>
          </a:xfrm>
          <a:prstGeom prst="rect">
            <a:avLst/>
          </a:prstGeom>
        </p:spPr>
        <p:txBody>
          <a:bodyPr>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nSpc>
                <a:spcPct val="200000"/>
              </a:lnSpc>
              <a:buNone/>
            </a:pPr>
            <a:r>
              <a:rPr lang="en-US" sz="1800" dirty="0">
                <a:latin typeface="Comic Sans MS" panose="030F0702030302020204" pitchFamily="66" charset="0"/>
              </a:rPr>
              <a:t>Normal concrete is made by mixing rocks into cement. The final product is very strong but very heavy. With </a:t>
            </a:r>
            <a:r>
              <a:rPr lang="en-US" sz="1800" dirty="0" err="1">
                <a:latin typeface="Comic Sans MS" panose="030F0702030302020204" pitchFamily="66" charset="0"/>
              </a:rPr>
              <a:t>timbercrete</a:t>
            </a:r>
            <a:r>
              <a:rPr lang="en-US" sz="1800" dirty="0">
                <a:latin typeface="Comic Sans MS" panose="030F0702030302020204" pitchFamily="66" charset="0"/>
              </a:rPr>
              <a:t> sawdust or wood chips are added to the cement mixture instead of rocks. This makes a lighter concrete-product. The lighter weight decrease transportation costs and the material uses parts of wood that would otherwise go to waste. </a:t>
            </a:r>
          </a:p>
        </p:txBody>
      </p:sp>
      <p:pic>
        <p:nvPicPr>
          <p:cNvPr id="13" name="Picture 12" descr="A picture containing food, dish&#10;&#10;Description automatically generated">
            <a:extLst>
              <a:ext uri="{FF2B5EF4-FFF2-40B4-BE49-F238E27FC236}">
                <a16:creationId xmlns:a16="http://schemas.microsoft.com/office/drawing/2014/main" id="{896F0984-573C-8A26-0BEE-36D515355B48}"/>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300"/>
                    </a14:imgEffect>
                    <a14:imgEffect>
                      <a14:brightnessContrast bright="-20000" contrast="40000"/>
                    </a14:imgEffect>
                  </a14:imgLayer>
                </a14:imgProps>
              </a:ext>
              <a:ext uri="{28A0092B-C50C-407E-A947-70E740481C1C}">
                <a14:useLocalDpi xmlns:a14="http://schemas.microsoft.com/office/drawing/2010/main" val="0"/>
              </a:ext>
            </a:extLst>
          </a:blip>
          <a:srcRect l="50238" t="37814" r="15539" b="13585"/>
          <a:stretch/>
        </p:blipFill>
        <p:spPr>
          <a:xfrm>
            <a:off x="7888907" y="4538376"/>
            <a:ext cx="1734416" cy="1613425"/>
          </a:xfrm>
          <a:prstGeom prst="ellipse">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A bridge over water&#10;&#10;Description automatically generated with medium confidence">
            <a:extLst>
              <a:ext uri="{FF2B5EF4-FFF2-40B4-BE49-F238E27FC236}">
                <a16:creationId xmlns:a16="http://schemas.microsoft.com/office/drawing/2014/main" id="{1694163D-74CF-CD12-EB6E-AFBA812C51FC}"/>
              </a:ext>
            </a:extLst>
          </p:cNvPr>
          <p:cNvPicPr>
            <a:picLocks noChangeAspect="1"/>
          </p:cNvPicPr>
          <p:nvPr/>
        </p:nvPicPr>
        <p:blipFill rotWithShape="1">
          <a:blip r:embed="rId8">
            <a:extLst>
              <a:ext uri="{28A0092B-C50C-407E-A947-70E740481C1C}">
                <a14:useLocalDpi xmlns:a14="http://schemas.microsoft.com/office/drawing/2010/main" val="0"/>
              </a:ext>
            </a:extLst>
          </a:blip>
          <a:srcRect l="28346" t="7838"/>
          <a:stretch/>
        </p:blipFill>
        <p:spPr>
          <a:xfrm>
            <a:off x="5549056" y="4604429"/>
            <a:ext cx="2164399" cy="1854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Oval 14">
            <a:extLst>
              <a:ext uri="{FF2B5EF4-FFF2-40B4-BE49-F238E27FC236}">
                <a16:creationId xmlns:a16="http://schemas.microsoft.com/office/drawing/2014/main" id="{B784F9E3-6523-29F6-AB65-2E8E8546A4EE}"/>
              </a:ext>
            </a:extLst>
          </p:cNvPr>
          <p:cNvSpPr/>
          <p:nvPr/>
        </p:nvSpPr>
        <p:spPr>
          <a:xfrm>
            <a:off x="6789757" y="5412697"/>
            <a:ext cx="109146" cy="1393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3E03D9-4519-5A3D-68AC-AB75BB96AFDA}"/>
              </a:ext>
            </a:extLst>
          </p:cNvPr>
          <p:cNvCxnSpPr>
            <a:cxnSpLocks/>
            <a:stCxn id="15" idx="7"/>
          </p:cNvCxnSpPr>
          <p:nvPr/>
        </p:nvCxnSpPr>
        <p:spPr>
          <a:xfrm flipV="1">
            <a:off x="6882919" y="4538375"/>
            <a:ext cx="1616454" cy="894733"/>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8B900F6-1B21-E5EF-363F-0CC71A6319D4}"/>
              </a:ext>
            </a:extLst>
          </p:cNvPr>
          <p:cNvCxnSpPr>
            <a:cxnSpLocks/>
            <a:stCxn id="15" idx="5"/>
          </p:cNvCxnSpPr>
          <p:nvPr/>
        </p:nvCxnSpPr>
        <p:spPr>
          <a:xfrm>
            <a:off x="6882919" y="5531659"/>
            <a:ext cx="1728275" cy="620143"/>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52290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732ADC-A933-23F0-44BC-4549B6D8F061}"/>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3" name="Content Placeholder 3">
            <a:extLst>
              <a:ext uri="{FF2B5EF4-FFF2-40B4-BE49-F238E27FC236}">
                <a16:creationId xmlns:a16="http://schemas.microsoft.com/office/drawing/2014/main" id="{591A33A7-A533-B6BB-98BB-34AB819AD247}"/>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 Alternatives</a:t>
            </a:r>
          </a:p>
        </p:txBody>
      </p:sp>
      <p:grpSp>
        <p:nvGrpSpPr>
          <p:cNvPr id="4" name="Group 3">
            <a:extLst>
              <a:ext uri="{FF2B5EF4-FFF2-40B4-BE49-F238E27FC236}">
                <a16:creationId xmlns:a16="http://schemas.microsoft.com/office/drawing/2014/main" id="{D65B9460-9AD4-78B7-73BB-FA2AC649F00C}"/>
              </a:ext>
              <a:ext uri="{C183D7F6-B498-43B3-948B-1728B52AA6E4}">
                <adec:decorative xmlns:adec="http://schemas.microsoft.com/office/drawing/2017/decorative" val="1"/>
              </a:ext>
            </a:extLst>
          </p:cNvPr>
          <p:cNvGrpSpPr/>
          <p:nvPr/>
        </p:nvGrpSpPr>
        <p:grpSpPr>
          <a:xfrm>
            <a:off x="1347855" y="1465035"/>
            <a:ext cx="9339153" cy="4897601"/>
            <a:chOff x="5647627" y="591158"/>
            <a:chExt cx="7989080" cy="2434320"/>
          </a:xfrm>
        </p:grpSpPr>
        <p:grpSp>
          <p:nvGrpSpPr>
            <p:cNvPr id="5" name="Group 4">
              <a:extLst>
                <a:ext uri="{FF2B5EF4-FFF2-40B4-BE49-F238E27FC236}">
                  <a16:creationId xmlns:a16="http://schemas.microsoft.com/office/drawing/2014/main" id="{B00DAFFC-B216-7376-1877-A4429D652E0F}"/>
                </a:ext>
              </a:extLst>
            </p:cNvPr>
            <p:cNvGrpSpPr/>
            <p:nvPr/>
          </p:nvGrpSpPr>
          <p:grpSpPr>
            <a:xfrm>
              <a:off x="5647627" y="591158"/>
              <a:ext cx="7989080" cy="2434320"/>
              <a:chOff x="5138888" y="657954"/>
              <a:chExt cx="7989080" cy="2434320"/>
            </a:xfrm>
          </p:grpSpPr>
          <p:sp>
            <p:nvSpPr>
              <p:cNvPr id="7" name="Rectangle: Rounded Corners 6">
                <a:extLst>
                  <a:ext uri="{FF2B5EF4-FFF2-40B4-BE49-F238E27FC236}">
                    <a16:creationId xmlns:a16="http://schemas.microsoft.com/office/drawing/2014/main" id="{468F4586-2431-3542-C946-313DD900B7C1}"/>
                  </a:ext>
                </a:extLst>
              </p:cNvPr>
              <p:cNvSpPr/>
              <p:nvPr/>
            </p:nvSpPr>
            <p:spPr>
              <a:xfrm>
                <a:off x="5483376" y="657954"/>
                <a:ext cx="776743" cy="333424"/>
              </a:xfrm>
              <a:prstGeom prst="roundRect">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413BFA9-3306-3870-C7C1-B8C9B6DDAF6C}"/>
                  </a:ext>
                </a:extLst>
              </p:cNvPr>
              <p:cNvSpPr/>
              <p:nvPr/>
            </p:nvSpPr>
            <p:spPr>
              <a:xfrm>
                <a:off x="5138888" y="921433"/>
                <a:ext cx="7989080" cy="2170841"/>
              </a:xfrm>
              <a:prstGeom prst="roundRect">
                <a:avLst>
                  <a:gd name="adj" fmla="val 6755"/>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7767D006-DE02-E8DF-7463-8DC11C18E2A9}"/>
                  </a:ext>
                </a:extLst>
              </p:cNvPr>
              <p:cNvSpPr/>
              <p:nvPr/>
            </p:nvSpPr>
            <p:spPr>
              <a:xfrm>
                <a:off x="5478925" y="873592"/>
                <a:ext cx="776743" cy="333424"/>
              </a:xfrm>
              <a:prstGeom prst="roundRect">
                <a:avLst/>
              </a:prstGeom>
              <a:solidFill>
                <a:srgbClr val="FFF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E6AD4F82-B9F0-DCD6-2E67-AB48B5D23DD3}"/>
                </a:ext>
              </a:extLst>
            </p:cNvPr>
            <p:cNvPicPr>
              <a:picLocks noChangeAspect="1"/>
            </p:cNvPicPr>
            <p:nvPr/>
          </p:nvPicPr>
          <p:blipFill rotWithShape="1">
            <a:blip r:embed="rId3">
              <a:extLst>
                <a:ext uri="{28A0092B-C50C-407E-A947-70E740481C1C}">
                  <a14:useLocalDpi xmlns:a14="http://schemas.microsoft.com/office/drawing/2010/main" val="0"/>
                </a:ext>
              </a:extLst>
            </a:blip>
            <a:srcRect t="-1385"/>
            <a:stretch/>
          </p:blipFill>
          <p:spPr>
            <a:xfrm>
              <a:off x="6083363" y="612551"/>
              <a:ext cx="546166" cy="278627"/>
            </a:xfrm>
            <a:prstGeom prst="rect">
              <a:avLst/>
            </a:prstGeom>
          </p:spPr>
        </p:pic>
      </p:grpSp>
      <p:sp>
        <p:nvSpPr>
          <p:cNvPr id="10" name="Title 1">
            <a:extLst>
              <a:ext uri="{FF2B5EF4-FFF2-40B4-BE49-F238E27FC236}">
                <a16:creationId xmlns:a16="http://schemas.microsoft.com/office/drawing/2014/main" id="{1E887779-6F73-91AC-4BA1-48C1C4F4EBA7}"/>
              </a:ext>
            </a:extLst>
          </p:cNvPr>
          <p:cNvSpPr txBox="1">
            <a:spLocks/>
          </p:cNvSpPr>
          <p:nvPr/>
        </p:nvSpPr>
        <p:spPr>
          <a:xfrm>
            <a:off x="1681442" y="2015063"/>
            <a:ext cx="8580502" cy="569182"/>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dirty="0" err="1">
                <a:solidFill>
                  <a:schemeClr val="accent6">
                    <a:lumMod val="75000"/>
                  </a:schemeClr>
                </a:solidFill>
                <a:latin typeface="Comic Sans MS" panose="030F0702030302020204" pitchFamily="66" charset="0"/>
              </a:rPr>
              <a:t>Grasscrete</a:t>
            </a:r>
            <a:endParaRPr lang="en-US" sz="1400" b="1" dirty="0">
              <a:solidFill>
                <a:schemeClr val="accent6">
                  <a:lumMod val="75000"/>
                </a:schemeClr>
              </a:solidFill>
              <a:effectLst/>
              <a:latin typeface="Times New Roman" panose="02020603050405020304" pitchFamily="18" charset="0"/>
              <a:ea typeface="Times New Roman" panose="02020603050405020304" pitchFamily="18" charset="0"/>
            </a:endParaRPr>
          </a:p>
        </p:txBody>
      </p:sp>
      <p:pic>
        <p:nvPicPr>
          <p:cNvPr id="11" name="Graphic 10">
            <a:extLst>
              <a:ext uri="{FF2B5EF4-FFF2-40B4-BE49-F238E27FC236}">
                <a16:creationId xmlns:a16="http://schemas.microsoft.com/office/drawing/2014/main" id="{D4B6C40F-C969-7424-466B-8954CD3C9A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0744" y="1465035"/>
            <a:ext cx="592175" cy="607230"/>
          </a:xfrm>
          <a:prstGeom prst="rect">
            <a:avLst/>
          </a:prstGeom>
        </p:spPr>
      </p:pic>
      <p:sp>
        <p:nvSpPr>
          <p:cNvPr id="12" name="Subtitle 2">
            <a:extLst>
              <a:ext uri="{FF2B5EF4-FFF2-40B4-BE49-F238E27FC236}">
                <a16:creationId xmlns:a16="http://schemas.microsoft.com/office/drawing/2014/main" id="{7858B7AF-F646-AA66-2438-52D767FBF676}"/>
              </a:ext>
            </a:extLst>
          </p:cNvPr>
          <p:cNvSpPr txBox="1">
            <a:spLocks/>
          </p:cNvSpPr>
          <p:nvPr/>
        </p:nvSpPr>
        <p:spPr>
          <a:xfrm>
            <a:off x="1509590" y="2331350"/>
            <a:ext cx="9015681" cy="3451709"/>
          </a:xfrm>
          <a:prstGeom prst="rect">
            <a:avLst/>
          </a:prstGeom>
        </p:spPr>
        <p:txBody>
          <a:bodyPr>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nSpc>
                <a:spcPct val="200000"/>
              </a:lnSpc>
              <a:buNone/>
            </a:pPr>
            <a:r>
              <a:rPr lang="en-US" sz="1800" dirty="0" err="1">
                <a:latin typeface="Comic Sans MS" panose="030F0702030302020204" pitchFamily="66" charset="0"/>
              </a:rPr>
              <a:t>Grasscrete</a:t>
            </a:r>
            <a:r>
              <a:rPr lang="en-US" sz="1800" dirty="0">
                <a:latin typeface="Comic Sans MS" panose="030F0702030302020204" pitchFamily="66" charset="0"/>
              </a:rPr>
              <a:t> does not form blocks for building but reduces the amount of concrete required in a walkway or driveway. A cutout pattern is made so grass or plants can grow between pieces while still maintaining a hard surface. </a:t>
            </a:r>
            <a:r>
              <a:rPr lang="en-US" sz="1800" dirty="0" err="1">
                <a:latin typeface="Comic Sans MS" panose="030F0702030302020204" pitchFamily="66" charset="0"/>
              </a:rPr>
              <a:t>Grasscrete</a:t>
            </a:r>
            <a:r>
              <a:rPr lang="en-US" sz="1800" dirty="0">
                <a:latin typeface="Comic Sans MS" panose="030F0702030302020204" pitchFamily="66" charset="0"/>
              </a:rPr>
              <a:t> increases the ground’s ability to absorb water compared to a space paved over completely.  It also allows places for plant life to grow.</a:t>
            </a:r>
          </a:p>
        </p:txBody>
      </p:sp>
      <p:pic>
        <p:nvPicPr>
          <p:cNvPr id="18" name="Picture 17" descr="A picture containing grass, ground, paving, stone&#10;&#10;Description automatically generated">
            <a:extLst>
              <a:ext uri="{FF2B5EF4-FFF2-40B4-BE49-F238E27FC236}">
                <a16:creationId xmlns:a16="http://schemas.microsoft.com/office/drawing/2014/main" id="{AED9E23C-2BD0-EC09-B75C-4BCA3CA9B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1623" y="4621393"/>
            <a:ext cx="2698856" cy="2024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9057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732ADC-A933-23F0-44BC-4549B6D8F061}"/>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3" name="Content Placeholder 3">
            <a:extLst>
              <a:ext uri="{FF2B5EF4-FFF2-40B4-BE49-F238E27FC236}">
                <a16:creationId xmlns:a16="http://schemas.microsoft.com/office/drawing/2014/main" id="{591A33A7-A533-B6BB-98BB-34AB819AD247}"/>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 Alternatives</a:t>
            </a:r>
          </a:p>
        </p:txBody>
      </p:sp>
      <p:grpSp>
        <p:nvGrpSpPr>
          <p:cNvPr id="4" name="Group 3">
            <a:extLst>
              <a:ext uri="{FF2B5EF4-FFF2-40B4-BE49-F238E27FC236}">
                <a16:creationId xmlns:a16="http://schemas.microsoft.com/office/drawing/2014/main" id="{D65B9460-9AD4-78B7-73BB-FA2AC649F00C}"/>
              </a:ext>
              <a:ext uri="{C183D7F6-B498-43B3-948B-1728B52AA6E4}">
                <adec:decorative xmlns:adec="http://schemas.microsoft.com/office/drawing/2017/decorative" val="1"/>
              </a:ext>
            </a:extLst>
          </p:cNvPr>
          <p:cNvGrpSpPr/>
          <p:nvPr/>
        </p:nvGrpSpPr>
        <p:grpSpPr>
          <a:xfrm>
            <a:off x="1343256" y="1465035"/>
            <a:ext cx="9339153" cy="4897601"/>
            <a:chOff x="5647627" y="591158"/>
            <a:chExt cx="7989080" cy="2434320"/>
          </a:xfrm>
        </p:grpSpPr>
        <p:grpSp>
          <p:nvGrpSpPr>
            <p:cNvPr id="5" name="Group 4">
              <a:extLst>
                <a:ext uri="{FF2B5EF4-FFF2-40B4-BE49-F238E27FC236}">
                  <a16:creationId xmlns:a16="http://schemas.microsoft.com/office/drawing/2014/main" id="{B00DAFFC-B216-7376-1877-A4429D652E0F}"/>
                </a:ext>
              </a:extLst>
            </p:cNvPr>
            <p:cNvGrpSpPr/>
            <p:nvPr/>
          </p:nvGrpSpPr>
          <p:grpSpPr>
            <a:xfrm>
              <a:off x="5647627" y="591158"/>
              <a:ext cx="7989080" cy="2434320"/>
              <a:chOff x="5138888" y="657954"/>
              <a:chExt cx="7989080" cy="2434320"/>
            </a:xfrm>
          </p:grpSpPr>
          <p:sp>
            <p:nvSpPr>
              <p:cNvPr id="7" name="Rectangle: Rounded Corners 6">
                <a:extLst>
                  <a:ext uri="{FF2B5EF4-FFF2-40B4-BE49-F238E27FC236}">
                    <a16:creationId xmlns:a16="http://schemas.microsoft.com/office/drawing/2014/main" id="{468F4586-2431-3542-C946-313DD900B7C1}"/>
                  </a:ext>
                </a:extLst>
              </p:cNvPr>
              <p:cNvSpPr/>
              <p:nvPr/>
            </p:nvSpPr>
            <p:spPr>
              <a:xfrm>
                <a:off x="5483376" y="657954"/>
                <a:ext cx="776743" cy="333424"/>
              </a:xfrm>
              <a:prstGeom prst="roundRect">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413BFA9-3306-3870-C7C1-B8C9B6DDAF6C}"/>
                  </a:ext>
                </a:extLst>
              </p:cNvPr>
              <p:cNvSpPr/>
              <p:nvPr/>
            </p:nvSpPr>
            <p:spPr>
              <a:xfrm>
                <a:off x="5138888" y="921433"/>
                <a:ext cx="7989080" cy="2170841"/>
              </a:xfrm>
              <a:prstGeom prst="roundRect">
                <a:avLst>
                  <a:gd name="adj" fmla="val 6755"/>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7767D006-DE02-E8DF-7463-8DC11C18E2A9}"/>
                  </a:ext>
                </a:extLst>
              </p:cNvPr>
              <p:cNvSpPr/>
              <p:nvPr/>
            </p:nvSpPr>
            <p:spPr>
              <a:xfrm>
                <a:off x="5478925" y="873592"/>
                <a:ext cx="776743" cy="333424"/>
              </a:xfrm>
              <a:prstGeom prst="roundRect">
                <a:avLst/>
              </a:prstGeom>
              <a:solidFill>
                <a:srgbClr val="FFF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E6AD4F82-B9F0-DCD6-2E67-AB48B5D23DD3}"/>
                </a:ext>
              </a:extLst>
            </p:cNvPr>
            <p:cNvPicPr>
              <a:picLocks noChangeAspect="1"/>
            </p:cNvPicPr>
            <p:nvPr/>
          </p:nvPicPr>
          <p:blipFill rotWithShape="1">
            <a:blip r:embed="rId3">
              <a:extLst>
                <a:ext uri="{28A0092B-C50C-407E-A947-70E740481C1C}">
                  <a14:useLocalDpi xmlns:a14="http://schemas.microsoft.com/office/drawing/2010/main" val="0"/>
                </a:ext>
              </a:extLst>
            </a:blip>
            <a:srcRect t="-1385"/>
            <a:stretch/>
          </p:blipFill>
          <p:spPr>
            <a:xfrm>
              <a:off x="6083363" y="612551"/>
              <a:ext cx="546166" cy="278627"/>
            </a:xfrm>
            <a:prstGeom prst="rect">
              <a:avLst/>
            </a:prstGeom>
          </p:spPr>
        </p:pic>
      </p:grpSp>
      <p:sp>
        <p:nvSpPr>
          <p:cNvPr id="10" name="Title 1">
            <a:extLst>
              <a:ext uri="{FF2B5EF4-FFF2-40B4-BE49-F238E27FC236}">
                <a16:creationId xmlns:a16="http://schemas.microsoft.com/office/drawing/2014/main" id="{1E887779-6F73-91AC-4BA1-48C1C4F4EBA7}"/>
              </a:ext>
            </a:extLst>
          </p:cNvPr>
          <p:cNvSpPr txBox="1">
            <a:spLocks/>
          </p:cNvSpPr>
          <p:nvPr/>
        </p:nvSpPr>
        <p:spPr>
          <a:xfrm>
            <a:off x="1681442" y="2015063"/>
            <a:ext cx="8580502" cy="569182"/>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dirty="0">
                <a:solidFill>
                  <a:schemeClr val="accent6">
                    <a:lumMod val="75000"/>
                  </a:schemeClr>
                </a:solidFill>
                <a:latin typeface="Comic Sans MS" panose="030F0702030302020204" pitchFamily="66" charset="0"/>
              </a:rPr>
              <a:t>Biocompatible Concrete</a:t>
            </a:r>
            <a:endParaRPr lang="en-US" sz="1400" b="1" dirty="0">
              <a:solidFill>
                <a:schemeClr val="accent6">
                  <a:lumMod val="75000"/>
                </a:schemeClr>
              </a:solidFill>
              <a:effectLst/>
              <a:latin typeface="Times New Roman" panose="02020603050405020304" pitchFamily="18" charset="0"/>
              <a:ea typeface="Times New Roman" panose="02020603050405020304" pitchFamily="18" charset="0"/>
            </a:endParaRPr>
          </a:p>
        </p:txBody>
      </p:sp>
      <p:pic>
        <p:nvPicPr>
          <p:cNvPr id="11" name="Graphic 10">
            <a:extLst>
              <a:ext uri="{FF2B5EF4-FFF2-40B4-BE49-F238E27FC236}">
                <a16:creationId xmlns:a16="http://schemas.microsoft.com/office/drawing/2014/main" id="{D4B6C40F-C969-7424-466B-8954CD3C9A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0744" y="1465035"/>
            <a:ext cx="592175" cy="607230"/>
          </a:xfrm>
          <a:prstGeom prst="rect">
            <a:avLst/>
          </a:prstGeom>
        </p:spPr>
      </p:pic>
      <p:sp>
        <p:nvSpPr>
          <p:cNvPr id="12" name="Subtitle 2">
            <a:extLst>
              <a:ext uri="{FF2B5EF4-FFF2-40B4-BE49-F238E27FC236}">
                <a16:creationId xmlns:a16="http://schemas.microsoft.com/office/drawing/2014/main" id="{7858B7AF-F646-AA66-2438-52D767FBF676}"/>
              </a:ext>
            </a:extLst>
          </p:cNvPr>
          <p:cNvSpPr txBox="1">
            <a:spLocks/>
          </p:cNvSpPr>
          <p:nvPr/>
        </p:nvSpPr>
        <p:spPr>
          <a:xfrm>
            <a:off x="1509591" y="2569691"/>
            <a:ext cx="7103468" cy="3213368"/>
          </a:xfrm>
          <a:prstGeom prst="rect">
            <a:avLst/>
          </a:prstGeom>
        </p:spPr>
        <p:txBody>
          <a:bodyPr>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nSpc>
                <a:spcPct val="200000"/>
              </a:lnSpc>
              <a:buNone/>
            </a:pPr>
            <a:r>
              <a:rPr lang="en-US" sz="1800" dirty="0">
                <a:latin typeface="Comic Sans MS" panose="030F0702030302020204" pitchFamily="66" charset="0"/>
              </a:rPr>
              <a:t>A new field of concrete alternatives includes the group of </a:t>
            </a:r>
            <a:r>
              <a:rPr lang="en-US" sz="1800" b="1" i="1" dirty="0">
                <a:latin typeface="Comic Sans MS" panose="030F0702030302020204" pitchFamily="66" charset="0"/>
              </a:rPr>
              <a:t>biocompatible concretes</a:t>
            </a:r>
            <a:r>
              <a:rPr lang="en-US" sz="1800" dirty="0">
                <a:latin typeface="Comic Sans MS" panose="030F0702030302020204" pitchFamily="66" charset="0"/>
              </a:rPr>
              <a:t>. With these materials, a fifth material is added to the concrete blend—in addition to the cement, water, sand, and aggregate—to enable the concrete to actively support living organisms.</a:t>
            </a:r>
          </a:p>
        </p:txBody>
      </p:sp>
      <p:pic>
        <p:nvPicPr>
          <p:cNvPr id="14" name="Picture 13" descr="A group of white flowers in a grassy area&#10;&#10;Description automatically generated">
            <a:extLst>
              <a:ext uri="{FF2B5EF4-FFF2-40B4-BE49-F238E27FC236}">
                <a16:creationId xmlns:a16="http://schemas.microsoft.com/office/drawing/2014/main" id="{E66549FC-E90A-D7F6-F268-3C438F9D76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4795" y="2604180"/>
            <a:ext cx="2310796" cy="34879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26779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9636B6-A2F9-1AFF-4309-7D3D9697FF76}"/>
              </a:ext>
            </a:extLst>
          </p:cNvPr>
          <p:cNvSpPr txBox="1"/>
          <p:nvPr/>
        </p:nvSpPr>
        <p:spPr>
          <a:xfrm>
            <a:off x="3865580" y="1826761"/>
            <a:ext cx="7491369" cy="3734612"/>
          </a:xfrm>
          <a:prstGeom prst="rect">
            <a:avLst/>
          </a:prstGeom>
          <a:noFill/>
        </p:spPr>
        <p:txBody>
          <a:bodyPr wrap="square" rtlCol="0">
            <a:spAutoFit/>
          </a:bodyPr>
          <a:lstStyle/>
          <a:p>
            <a:pPr>
              <a:lnSpc>
                <a:spcPct val="125000"/>
              </a:lnSpc>
              <a:spcAft>
                <a:spcPts val="600"/>
              </a:spcAft>
            </a:pPr>
            <a:r>
              <a:rPr lang="en-US" sz="3200" b="1" dirty="0">
                <a:solidFill>
                  <a:srgbClr val="598000"/>
                </a:solidFill>
                <a:latin typeface="Comic Sans MS" panose="030F0702030302020204" pitchFamily="66" charset="0"/>
              </a:rPr>
              <a:t>EVELYN TICKLE</a:t>
            </a:r>
          </a:p>
          <a:p>
            <a:pPr>
              <a:lnSpc>
                <a:spcPct val="150000"/>
              </a:lnSpc>
              <a:spcAft>
                <a:spcPts val="1800"/>
              </a:spcAft>
            </a:pPr>
            <a:r>
              <a:rPr lang="en-US" sz="2000" b="1" dirty="0">
                <a:latin typeface="Comic Sans MS" panose="030F0702030302020204" pitchFamily="66" charset="0"/>
              </a:rPr>
              <a:t>From: </a:t>
            </a:r>
            <a:r>
              <a:rPr lang="en-US" sz="2000" dirty="0">
                <a:latin typeface="Comic Sans MS" panose="030F0702030302020204" pitchFamily="66" charset="0"/>
              </a:rPr>
              <a:t>Charlottesville, VA</a:t>
            </a:r>
          </a:p>
          <a:p>
            <a:pPr>
              <a:lnSpc>
                <a:spcPct val="150000"/>
              </a:lnSpc>
              <a:spcAft>
                <a:spcPts val="1800"/>
              </a:spcAft>
            </a:pPr>
            <a:r>
              <a:rPr lang="en-US" sz="2000" b="1" dirty="0">
                <a:latin typeface="Comic Sans MS" panose="030F0702030302020204" pitchFamily="66" charset="0"/>
              </a:rPr>
              <a:t>Invention: </a:t>
            </a:r>
            <a:r>
              <a:rPr lang="en-US" sz="2000" dirty="0">
                <a:latin typeface="Comic Sans MS" panose="030F0702030302020204" pitchFamily="66" charset="0"/>
              </a:rPr>
              <a:t>By adding specific chemicals to match the oyster shell composition and producing concrete forms that allow for the integration of living organism, Evelyn was able to develop a product with the strength of concrete but that also supports marine ecosystems.</a:t>
            </a:r>
          </a:p>
        </p:txBody>
      </p:sp>
      <p:sp>
        <p:nvSpPr>
          <p:cNvPr id="3" name="Rectangle: Rounded Corners 2">
            <a:extLst>
              <a:ext uri="{FF2B5EF4-FFF2-40B4-BE49-F238E27FC236}">
                <a16:creationId xmlns:a16="http://schemas.microsoft.com/office/drawing/2014/main" id="{6740333E-00B4-3C14-0CC5-452EE88707D9}"/>
              </a:ext>
            </a:extLst>
          </p:cNvPr>
          <p:cNvSpPr/>
          <p:nvPr/>
        </p:nvSpPr>
        <p:spPr>
          <a:xfrm>
            <a:off x="592184" y="2063931"/>
            <a:ext cx="2956360" cy="295105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63A6C0-7389-81DC-B0D6-CCED6927A663}"/>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6" name="Content Placeholder 3">
            <a:extLst>
              <a:ext uri="{FF2B5EF4-FFF2-40B4-BE49-F238E27FC236}">
                <a16:creationId xmlns:a16="http://schemas.microsoft.com/office/drawing/2014/main" id="{1A0BB081-CDCD-7BEF-BCDE-083383CF19AA}"/>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 Alternatives</a:t>
            </a:r>
          </a:p>
        </p:txBody>
      </p:sp>
      <p:pic>
        <p:nvPicPr>
          <p:cNvPr id="8" name="Picture 7" descr="A close up of a coral&#10;&#10;Description automatically generated">
            <a:extLst>
              <a:ext uri="{FF2B5EF4-FFF2-40B4-BE49-F238E27FC236}">
                <a16:creationId xmlns:a16="http://schemas.microsoft.com/office/drawing/2014/main" id="{9B15EA51-4764-82FB-0645-3BC42CD905DB}"/>
              </a:ext>
            </a:extLst>
          </p:cNvPr>
          <p:cNvPicPr>
            <a:picLocks noChangeAspect="1"/>
          </p:cNvPicPr>
          <p:nvPr/>
        </p:nvPicPr>
        <p:blipFill>
          <a:blip r:embed="rId3">
            <a:extLst>
              <a:ext uri="{28A0092B-C50C-407E-A947-70E740481C1C}">
                <a14:useLocalDpi xmlns:a14="http://schemas.microsoft.com/office/drawing/2010/main" val="0"/>
              </a:ext>
            </a:extLst>
          </a:blip>
          <a:srcRect r="33126" b="5058"/>
          <a:stretch/>
        </p:blipFill>
        <p:spPr>
          <a:xfrm>
            <a:off x="835051" y="2305594"/>
            <a:ext cx="2380368" cy="22468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18427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3A1948-2818-F360-9C01-607F1297D4AC}"/>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3" name="Content Placeholder 3">
            <a:extLst>
              <a:ext uri="{FF2B5EF4-FFF2-40B4-BE49-F238E27FC236}">
                <a16:creationId xmlns:a16="http://schemas.microsoft.com/office/drawing/2014/main" id="{752E6F81-1384-C1EF-EFF9-42758390FECA}"/>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 Alternatives: Comparing Ground Materials</a:t>
            </a:r>
          </a:p>
        </p:txBody>
      </p:sp>
      <p:sp>
        <p:nvSpPr>
          <p:cNvPr id="4" name="Content Placeholder 3">
            <a:extLst>
              <a:ext uri="{FF2B5EF4-FFF2-40B4-BE49-F238E27FC236}">
                <a16:creationId xmlns:a16="http://schemas.microsoft.com/office/drawing/2014/main" id="{8A67A3C4-49D8-4553-FE5F-1F36C1B599AD}"/>
              </a:ext>
            </a:extLst>
          </p:cNvPr>
          <p:cNvSpPr txBox="1">
            <a:spLocks/>
          </p:cNvSpPr>
          <p:nvPr/>
        </p:nvSpPr>
        <p:spPr>
          <a:xfrm>
            <a:off x="651858" y="1900040"/>
            <a:ext cx="10387310" cy="3980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300"/>
              </a:spcAft>
              <a:buFont typeface="Arial" panose="020B0604020202020204" pitchFamily="34" charset="0"/>
              <a:buNone/>
            </a:pPr>
            <a:r>
              <a:rPr lang="en-US" dirty="0">
                <a:latin typeface="Comic Sans MS" panose="030F0702030302020204" pitchFamily="66" charset="0"/>
              </a:rPr>
              <a:t>Round 2:</a:t>
            </a:r>
          </a:p>
          <a:p>
            <a:pPr marL="457200" lvl="1" indent="0">
              <a:lnSpc>
                <a:spcPct val="150000"/>
              </a:lnSpc>
              <a:spcAft>
                <a:spcPts val="2400"/>
              </a:spcAft>
              <a:buNone/>
            </a:pPr>
            <a:r>
              <a:rPr lang="en-US" sz="2000" dirty="0">
                <a:latin typeface="Comic Sans MS" panose="030F0702030302020204" pitchFamily="66" charset="0"/>
              </a:rPr>
              <a:t>Repeat your previous experiment but now try combinations of materials. Is there a combination that might work better for different applications?</a:t>
            </a:r>
          </a:p>
          <a:p>
            <a:pPr marL="457200" lvl="1" indent="0">
              <a:spcAft>
                <a:spcPts val="300"/>
              </a:spcAft>
              <a:buNone/>
            </a:pPr>
            <a:endParaRPr lang="en-US" dirty="0">
              <a:latin typeface="Comic Sans MS" panose="030F0702030302020204" pitchFamily="66" charset="0"/>
            </a:endParaRPr>
          </a:p>
        </p:txBody>
      </p:sp>
    </p:spTree>
    <p:extLst>
      <p:ext uri="{BB962C8B-B14F-4D97-AF65-F5344CB8AC3E}">
        <p14:creationId xmlns:p14="http://schemas.microsoft.com/office/powerpoint/2010/main" val="3038609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B8B35E-D860-1112-16DC-FCA04BB7DD8B}"/>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3" name="Content Placeholder 3">
            <a:extLst>
              <a:ext uri="{FF2B5EF4-FFF2-40B4-BE49-F238E27FC236}">
                <a16:creationId xmlns:a16="http://schemas.microsoft.com/office/drawing/2014/main" id="{F8AAF4E0-CBA9-099F-8F7B-9ED7F3C31E0A}"/>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 Alternatives: Wrap up</a:t>
            </a:r>
          </a:p>
        </p:txBody>
      </p:sp>
      <p:sp>
        <p:nvSpPr>
          <p:cNvPr id="4" name="TextBox 3">
            <a:extLst>
              <a:ext uri="{FF2B5EF4-FFF2-40B4-BE49-F238E27FC236}">
                <a16:creationId xmlns:a16="http://schemas.microsoft.com/office/drawing/2014/main" id="{859AAF5F-D35E-25F3-CBFA-DE8CE9FE0030}"/>
              </a:ext>
            </a:extLst>
          </p:cNvPr>
          <p:cNvSpPr txBox="1"/>
          <p:nvPr/>
        </p:nvSpPr>
        <p:spPr>
          <a:xfrm>
            <a:off x="943897" y="2295870"/>
            <a:ext cx="10397613" cy="1657120"/>
          </a:xfrm>
          <a:prstGeom prst="rect">
            <a:avLst/>
          </a:prstGeom>
          <a:noFill/>
        </p:spPr>
        <p:txBody>
          <a:bodyPr wrap="square" rtlCol="0">
            <a:spAutoFit/>
          </a:bodyPr>
          <a:lstStyle/>
          <a:p>
            <a:pPr algn="ctr">
              <a:lnSpc>
                <a:spcPct val="150000"/>
              </a:lnSpc>
              <a:spcAft>
                <a:spcPts val="1800"/>
              </a:spcAft>
            </a:pPr>
            <a:r>
              <a:rPr lang="en-US" sz="2000" b="1" dirty="0">
                <a:latin typeface="Comic Sans MS" panose="030F0702030302020204" pitchFamily="66" charset="0"/>
                <a:cs typeface="Times New Roman" panose="02020603050405020304" pitchFamily="18" charset="0"/>
              </a:rPr>
              <a:t>Think about a place in your neighborhood that uses concrete. </a:t>
            </a:r>
          </a:p>
          <a:p>
            <a:pPr algn="ctr">
              <a:lnSpc>
                <a:spcPct val="150000"/>
              </a:lnSpc>
              <a:spcAft>
                <a:spcPts val="609"/>
              </a:spcAft>
            </a:pPr>
            <a:r>
              <a:rPr lang="en-US" sz="2000" b="1" dirty="0">
                <a:latin typeface="Comic Sans MS" panose="030F0702030302020204" pitchFamily="66" charset="0"/>
                <a:cs typeface="Times New Roman" panose="02020603050405020304" pitchFamily="18" charset="0"/>
              </a:rPr>
              <a:t>Is there something you could replace that concrete with that would still perform the same task but also work with the plants and animals in the neighborhood?</a:t>
            </a:r>
          </a:p>
        </p:txBody>
      </p:sp>
    </p:spTree>
    <p:extLst>
      <p:ext uri="{BB962C8B-B14F-4D97-AF65-F5344CB8AC3E}">
        <p14:creationId xmlns:p14="http://schemas.microsoft.com/office/powerpoint/2010/main" val="3734831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graphicFrame>
        <p:nvGraphicFramePr>
          <p:cNvPr id="5" name="Table 4">
            <a:extLst>
              <a:ext uri="{FF2B5EF4-FFF2-40B4-BE49-F238E27FC236}">
                <a16:creationId xmlns:a16="http://schemas.microsoft.com/office/drawing/2014/main" id="{9906950D-88BA-CC1C-CFC2-157331A63A95}"/>
              </a:ext>
            </a:extLst>
          </p:cNvPr>
          <p:cNvGraphicFramePr>
            <a:graphicFrameLocks noGrp="1"/>
          </p:cNvGraphicFramePr>
          <p:nvPr>
            <p:extLst>
              <p:ext uri="{D42A27DB-BD31-4B8C-83A1-F6EECF244321}">
                <p14:modId xmlns:p14="http://schemas.microsoft.com/office/powerpoint/2010/main" val="2940818788"/>
              </p:ext>
            </p:extLst>
          </p:nvPr>
        </p:nvGraphicFramePr>
        <p:xfrm>
          <a:off x="355193" y="1438622"/>
          <a:ext cx="6957537" cy="5181600"/>
        </p:xfrm>
        <a:graphic>
          <a:graphicData uri="http://schemas.openxmlformats.org/drawingml/2006/table">
            <a:tbl>
              <a:tblPr firstRow="1" bandRow="1">
                <a:tableStyleId>{5C22544A-7EE6-4342-B048-85BDC9FD1C3A}</a:tableStyleId>
              </a:tblPr>
              <a:tblGrid>
                <a:gridCol w="3194228">
                  <a:extLst>
                    <a:ext uri="{9D8B030D-6E8A-4147-A177-3AD203B41FA5}">
                      <a16:colId xmlns:a16="http://schemas.microsoft.com/office/drawing/2014/main" val="681246206"/>
                    </a:ext>
                  </a:extLst>
                </a:gridCol>
                <a:gridCol w="3763309">
                  <a:extLst>
                    <a:ext uri="{9D8B030D-6E8A-4147-A177-3AD203B41FA5}">
                      <a16:colId xmlns:a16="http://schemas.microsoft.com/office/drawing/2014/main" val="2289234228"/>
                    </a:ext>
                  </a:extLst>
                </a:gridCol>
              </a:tblGrid>
              <a:tr h="365760">
                <a:tc>
                  <a:txBody>
                    <a:bodyPr/>
                    <a:lstStyle/>
                    <a:p>
                      <a:pPr algn="ctr"/>
                      <a:r>
                        <a:rPr lang="en-US" sz="2000" dirty="0">
                          <a:solidFill>
                            <a:srgbClr val="0070C0"/>
                          </a:solidFill>
                          <a:latin typeface="Franklin Gothic Book" panose="020B0503020102020204" pitchFamily="34" charset="0"/>
                        </a:rPr>
                        <a:t>What you need</a:t>
                      </a: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endParaRPr lang="en-US" sz="2000" dirty="0">
                        <a:solidFill>
                          <a:srgbClr val="0070C0"/>
                        </a:solidFill>
                        <a:latin typeface="Franklin Gothic Book" panose="020B0503020102020204" pitchFamily="34" charset="0"/>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6063067"/>
                  </a:ext>
                </a:extLst>
              </a:tr>
              <a:tr h="2975655">
                <a:tc>
                  <a:txBody>
                    <a:bodyPr/>
                    <a:lstStyle/>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Participant notebook</a:t>
                      </a:r>
                    </a:p>
                    <a:p>
                      <a:pPr marL="0" indent="0" algn="l">
                        <a:buFont typeface="Arial" panose="020B0604020202020204" pitchFamily="34" charset="0"/>
                        <a:buNone/>
                      </a:pPr>
                      <a:endParaRPr lang="en-US" sz="1400" dirty="0">
                        <a:solidFill>
                          <a:schemeClr val="tx1"/>
                        </a:solidFill>
                        <a:latin typeface="Franklin Gothic Book" panose="020B0503020102020204" pitchFamily="34" charset="0"/>
                      </a:endParaRPr>
                    </a:p>
                    <a:p>
                      <a:pPr marL="0" indent="0" algn="l">
                        <a:buFont typeface="Arial" panose="020B0604020202020204" pitchFamily="34" charset="0"/>
                        <a:buNone/>
                      </a:pPr>
                      <a:r>
                        <a:rPr lang="en-US" sz="1400" dirty="0">
                          <a:solidFill>
                            <a:schemeClr val="tx1"/>
                          </a:solidFill>
                          <a:latin typeface="Franklin Gothic Book" panose="020B0503020102020204" pitchFamily="34" charset="0"/>
                        </a:rPr>
                        <a:t>Ground water investigation – Participants will work in groups of 4</a:t>
                      </a:r>
                    </a:p>
                    <a:p>
                      <a:pPr marL="0" indent="0" algn="l">
                        <a:buFont typeface="Arial" panose="020B0604020202020204" pitchFamily="34" charset="0"/>
                        <a:buNone/>
                      </a:pPr>
                      <a:r>
                        <a:rPr lang="en-US" sz="1400" dirty="0">
                          <a:solidFill>
                            <a:schemeClr val="tx1"/>
                          </a:solidFill>
                          <a:latin typeface="Franklin Gothic Book" panose="020B0503020102020204" pitchFamily="34" charset="0"/>
                        </a:rPr>
                        <a:t>Each group receives:</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Filter container</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4 – 6 filter cups</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Foil sheet</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teaspoon</a:t>
                      </a:r>
                    </a:p>
                    <a:p>
                      <a:pPr marL="0" indent="0" algn="l">
                        <a:buFont typeface="Arial" panose="020B0604020202020204" pitchFamily="34" charset="0"/>
                        <a:buNone/>
                      </a:pPr>
                      <a:endParaRPr lang="en-US" sz="1400" dirty="0">
                        <a:solidFill>
                          <a:schemeClr val="tx1"/>
                        </a:solidFill>
                        <a:latin typeface="Franklin Gothic Book" panose="020B0503020102020204" pitchFamily="34" charset="0"/>
                      </a:endParaRPr>
                    </a:p>
                    <a:p>
                      <a:pPr marL="0" indent="0" algn="l">
                        <a:buFont typeface="Arial" panose="020B0604020202020204" pitchFamily="34" charset="0"/>
                        <a:buNone/>
                      </a:pPr>
                      <a:r>
                        <a:rPr lang="en-US" sz="1400" dirty="0">
                          <a:solidFill>
                            <a:schemeClr val="tx1"/>
                          </a:solidFill>
                          <a:latin typeface="Franklin Gothic Book" panose="020B0503020102020204" pitchFamily="34" charset="0"/>
                        </a:rPr>
                        <a:t>Shared resources</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Soil</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Clay</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Rocks</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Water </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Push pins</a:t>
                      </a:r>
                    </a:p>
                    <a:p>
                      <a:pPr marL="0" indent="0" algn="l">
                        <a:buFont typeface="Arial" panose="020B0604020202020204" pitchFamily="34" charset="0"/>
                        <a:buNone/>
                      </a:pPr>
                      <a:endParaRPr lang="en-US" sz="1400" dirty="0">
                        <a:solidFill>
                          <a:schemeClr val="tx1"/>
                        </a:solidFill>
                        <a:latin typeface="Franklin Gothic Book" panose="020B0503020102020204" pitchFamily="34" charset="0"/>
                      </a:endParaRPr>
                    </a:p>
                    <a:p>
                      <a:pPr marL="0" indent="0" algn="l">
                        <a:buFont typeface="Arial" panose="020B0604020202020204" pitchFamily="34" charset="0"/>
                        <a:buNone/>
                      </a:pPr>
                      <a:r>
                        <a:rPr lang="en-US" sz="1400" dirty="0">
                          <a:solidFill>
                            <a:schemeClr val="tx1"/>
                          </a:solidFill>
                          <a:latin typeface="Franklin Gothic Book" panose="020B0503020102020204" pitchFamily="34" charset="0"/>
                        </a:rPr>
                        <a:t>Additional Supplies Needed</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Cup</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Water </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Paper towels</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Pens/pencil</a:t>
                      </a: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285750" indent="-285750" algn="l">
                        <a:buFont typeface="Arial" panose="020B0604020202020204" pitchFamily="34" charset="0"/>
                        <a:buChar char="•"/>
                      </a:pPr>
                      <a:endParaRPr lang="en-US" sz="1600" dirty="0">
                        <a:solidFill>
                          <a:schemeClr val="tx1"/>
                        </a:solidFill>
                        <a:latin typeface="Franklin Gothic Book" panose="020B0503020102020204" pitchFamily="34" charset="0"/>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9163856"/>
                  </a:ext>
                </a:extLst>
              </a:tr>
            </a:tbl>
          </a:graphicData>
        </a:graphic>
      </p:graphicFrame>
      <p:sp>
        <p:nvSpPr>
          <p:cNvPr id="9" name="TextBox 8">
            <a:extLst>
              <a:ext uri="{FF2B5EF4-FFF2-40B4-BE49-F238E27FC236}">
                <a16:creationId xmlns:a16="http://schemas.microsoft.com/office/drawing/2014/main" id="{FF196FCC-67C1-54C0-BA71-8AF208344623}"/>
              </a:ext>
            </a:extLst>
          </p:cNvPr>
          <p:cNvSpPr txBox="1"/>
          <p:nvPr/>
        </p:nvSpPr>
        <p:spPr>
          <a:xfrm>
            <a:off x="4456592" y="1568386"/>
            <a:ext cx="2003323" cy="338554"/>
          </a:xfrm>
          <a:prstGeom prst="rect">
            <a:avLst/>
          </a:prstGeom>
          <a:noFill/>
        </p:spPr>
        <p:txBody>
          <a:bodyPr wrap="square" rtlCol="0">
            <a:spAutoFit/>
          </a:bodyPr>
          <a:lstStyle/>
          <a:p>
            <a:pPr algn="ctr"/>
            <a:r>
              <a:rPr lang="en-US" sz="1600" dirty="0">
                <a:latin typeface="Franklin Gothic Book" panose="020B0503020102020204" pitchFamily="34" charset="0"/>
              </a:rPr>
              <a:t>Session 8 Materials</a:t>
            </a:r>
          </a:p>
        </p:txBody>
      </p:sp>
      <p:graphicFrame>
        <p:nvGraphicFramePr>
          <p:cNvPr id="4" name="Table 4">
            <a:extLst>
              <a:ext uri="{FF2B5EF4-FFF2-40B4-BE49-F238E27FC236}">
                <a16:creationId xmlns:a16="http://schemas.microsoft.com/office/drawing/2014/main" id="{CCCF4A92-850D-F974-AAFA-DADD40DC4F0E}"/>
              </a:ext>
            </a:extLst>
          </p:cNvPr>
          <p:cNvGraphicFramePr>
            <a:graphicFrameLocks noGrp="1"/>
          </p:cNvGraphicFramePr>
          <p:nvPr>
            <p:extLst>
              <p:ext uri="{D42A27DB-BD31-4B8C-83A1-F6EECF244321}">
                <p14:modId xmlns:p14="http://schemas.microsoft.com/office/powerpoint/2010/main" val="181966880"/>
              </p:ext>
            </p:extLst>
          </p:nvPr>
        </p:nvGraphicFramePr>
        <p:xfrm>
          <a:off x="7705016" y="1438620"/>
          <a:ext cx="4020941" cy="4199426"/>
        </p:xfrm>
        <a:graphic>
          <a:graphicData uri="http://schemas.openxmlformats.org/drawingml/2006/table">
            <a:tbl>
              <a:tblPr firstRow="1" bandRow="1">
                <a:tableStyleId>{5C22544A-7EE6-4342-B048-85BDC9FD1C3A}</a:tableStyleId>
              </a:tblPr>
              <a:tblGrid>
                <a:gridCol w="1144016">
                  <a:extLst>
                    <a:ext uri="{9D8B030D-6E8A-4147-A177-3AD203B41FA5}">
                      <a16:colId xmlns:a16="http://schemas.microsoft.com/office/drawing/2014/main" val="3903313906"/>
                    </a:ext>
                  </a:extLst>
                </a:gridCol>
                <a:gridCol w="2876925">
                  <a:extLst>
                    <a:ext uri="{9D8B030D-6E8A-4147-A177-3AD203B41FA5}">
                      <a16:colId xmlns:a16="http://schemas.microsoft.com/office/drawing/2014/main" val="681246206"/>
                    </a:ext>
                  </a:extLst>
                </a:gridCol>
              </a:tblGrid>
              <a:tr h="504188">
                <a:tc gridSpan="2">
                  <a:txBody>
                    <a:bodyPr/>
                    <a:lstStyle/>
                    <a:p>
                      <a:pPr algn="ctr"/>
                      <a:r>
                        <a:rPr lang="en-US" sz="2000" dirty="0">
                          <a:solidFill>
                            <a:srgbClr val="0070C0"/>
                          </a:solidFill>
                          <a:latin typeface="Franklin Gothic Book" panose="020B0503020102020204" pitchFamily="34" charset="0"/>
                        </a:rPr>
                        <a:t>Session Flow</a:t>
                      </a: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dirty="0">
                          <a:solidFill>
                            <a:srgbClr val="0070C0"/>
                          </a:solidFill>
                          <a:latin typeface="Franklin Gothic Book" panose="020B0503020102020204" pitchFamily="34" charset="0"/>
                        </a:rPr>
                        <a:t>Session Flow</a:t>
                      </a: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6063067"/>
                  </a:ext>
                </a:extLst>
              </a:tr>
              <a:tr h="994562">
                <a:tc>
                  <a:txBody>
                    <a:bodyPr/>
                    <a:lstStyle/>
                    <a:p>
                      <a:pPr algn="ctr"/>
                      <a:r>
                        <a:rPr lang="en-US" sz="1600" dirty="0">
                          <a:latin typeface="Franklin Gothic Book" panose="020B0503020102020204" pitchFamily="34" charset="0"/>
                        </a:rPr>
                        <a:t>10 min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Welcome.</a:t>
                      </a:r>
                    </a:p>
                    <a:p>
                      <a:r>
                        <a:rPr lang="en-US" sz="1600" dirty="0">
                          <a:latin typeface="Franklin Gothic Book" panose="020B0503020102020204" pitchFamily="34" charset="0"/>
                        </a:rPr>
                        <a:t>Topic introduction via discussion prompt</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91593"/>
                  </a:ext>
                </a:extLst>
              </a:tr>
              <a:tr h="704481">
                <a:tc>
                  <a:txBody>
                    <a:bodyPr/>
                    <a:lstStyle/>
                    <a:p>
                      <a:pPr algn="ctr"/>
                      <a:r>
                        <a:rPr lang="en-US" sz="1600" dirty="0">
                          <a:latin typeface="Franklin Gothic Book" panose="020B0503020102020204" pitchFamily="34" charset="0"/>
                        </a:rPr>
                        <a:t>10-15 min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Ground water experiment round 1 with discussion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4719174"/>
                  </a:ext>
                </a:extLst>
              </a:tr>
              <a:tr h="645857">
                <a:tc>
                  <a:txBody>
                    <a:bodyPr/>
                    <a:lstStyle/>
                    <a:p>
                      <a:pPr algn="ctr"/>
                      <a:r>
                        <a:rPr lang="en-US" sz="1600" dirty="0">
                          <a:latin typeface="Franklin Gothic Book" panose="020B0503020102020204" pitchFamily="34" charset="0"/>
                        </a:rPr>
                        <a:t>15 min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Science lesson, technology discussion </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8442816"/>
                  </a:ext>
                </a:extLst>
              </a:tr>
              <a:tr h="704481">
                <a:tc>
                  <a:txBody>
                    <a:bodyPr/>
                    <a:lstStyle/>
                    <a:p>
                      <a:pPr algn="ctr"/>
                      <a:r>
                        <a:rPr lang="en-US" sz="1600" dirty="0">
                          <a:latin typeface="Franklin Gothic Book" panose="020B0503020102020204" pitchFamily="34" charset="0"/>
                        </a:rPr>
                        <a:t>10 min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Round 2 time permitting</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5343646"/>
                  </a:ext>
                </a:extLst>
              </a:tr>
              <a:tr h="645857">
                <a:tc>
                  <a:txBody>
                    <a:bodyPr/>
                    <a:lstStyle/>
                    <a:p>
                      <a:pPr algn="ctr"/>
                      <a:r>
                        <a:rPr lang="en-US" sz="1600" dirty="0">
                          <a:latin typeface="Franklin Gothic Book" panose="020B0503020102020204" pitchFamily="34" charset="0"/>
                        </a:rPr>
                        <a:t>Remaining time</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Wrap up and cleanup</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5858691"/>
                  </a:ext>
                </a:extLst>
              </a:tr>
            </a:tbl>
          </a:graphicData>
        </a:graphic>
      </p:graphicFrame>
      <p:sp>
        <p:nvSpPr>
          <p:cNvPr id="6" name="Content Placeholder 3">
            <a:extLst>
              <a:ext uri="{FF2B5EF4-FFF2-40B4-BE49-F238E27FC236}">
                <a16:creationId xmlns:a16="http://schemas.microsoft.com/office/drawing/2014/main" id="{785C9F9F-8133-A09E-DF9F-B52387DB8747}"/>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Sustainable Materials: Concrete Alternatives</a:t>
            </a:r>
          </a:p>
        </p:txBody>
      </p:sp>
      <p:sp>
        <p:nvSpPr>
          <p:cNvPr id="3" name="TextBox 2">
            <a:extLst>
              <a:ext uri="{FF2B5EF4-FFF2-40B4-BE49-F238E27FC236}">
                <a16:creationId xmlns:a16="http://schemas.microsoft.com/office/drawing/2014/main" id="{E8E91EDA-C9E9-9FA0-14E2-CA807A194D17}"/>
              </a:ext>
            </a:extLst>
          </p:cNvPr>
          <p:cNvSpPr txBox="1"/>
          <p:nvPr/>
        </p:nvSpPr>
        <p:spPr>
          <a:xfrm>
            <a:off x="4463236" y="6057485"/>
            <a:ext cx="2030425" cy="338554"/>
          </a:xfrm>
          <a:prstGeom prst="rect">
            <a:avLst/>
          </a:prstGeom>
          <a:noFill/>
        </p:spPr>
        <p:txBody>
          <a:bodyPr wrap="square" rtlCol="0">
            <a:spAutoFit/>
          </a:bodyPr>
          <a:lstStyle/>
          <a:p>
            <a:pPr algn="ctr"/>
            <a:r>
              <a:rPr lang="en-US" sz="1600" dirty="0">
                <a:latin typeface="Franklin Gothic Book" panose="020B0503020102020204" pitchFamily="34" charset="0"/>
              </a:rPr>
              <a:t>Participant Notebook</a:t>
            </a:r>
          </a:p>
        </p:txBody>
      </p:sp>
      <p:pic>
        <p:nvPicPr>
          <p:cNvPr id="10" name="Picture 9" descr="A bag of various items&#10;&#10;Description automatically generated">
            <a:extLst>
              <a:ext uri="{FF2B5EF4-FFF2-40B4-BE49-F238E27FC236}">
                <a16:creationId xmlns:a16="http://schemas.microsoft.com/office/drawing/2014/main" id="{BC1CBACD-9616-3ADD-5A8C-740E6E079072}"/>
              </a:ext>
            </a:extLst>
          </p:cNvPr>
          <p:cNvPicPr>
            <a:picLocks noChangeAspect="1"/>
          </p:cNvPicPr>
          <p:nvPr/>
        </p:nvPicPr>
        <p:blipFill>
          <a:blip r:embed="rId3">
            <a:extLst>
              <a:ext uri="{28A0092B-C50C-407E-A947-70E740481C1C}">
                <a14:useLocalDpi xmlns:a14="http://schemas.microsoft.com/office/drawing/2010/main" val="0"/>
              </a:ext>
            </a:extLst>
          </a:blip>
          <a:srcRect r="10926"/>
          <a:stretch/>
        </p:blipFill>
        <p:spPr>
          <a:xfrm rot="5400000">
            <a:off x="4496569" y="1475297"/>
            <a:ext cx="2014613" cy="3015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green book with a white rectangular object on a wooden surface&#10;&#10;Description automatically generated">
            <a:extLst>
              <a:ext uri="{FF2B5EF4-FFF2-40B4-BE49-F238E27FC236}">
                <a16:creationId xmlns:a16="http://schemas.microsoft.com/office/drawing/2014/main" id="{147CAD63-6DEF-00E0-2AA6-AE54E123354F}"/>
              </a:ext>
            </a:extLst>
          </p:cNvPr>
          <p:cNvPicPr>
            <a:picLocks noChangeAspect="1"/>
          </p:cNvPicPr>
          <p:nvPr/>
        </p:nvPicPr>
        <p:blipFill>
          <a:blip r:embed="rId4">
            <a:extLst>
              <a:ext uri="{28A0092B-C50C-407E-A947-70E740481C1C}">
                <a14:useLocalDpi xmlns:a14="http://schemas.microsoft.com/office/drawing/2010/main" val="0"/>
              </a:ext>
            </a:extLst>
          </a:blip>
          <a:srcRect l="2656" t="8362" r="3284" b="8728"/>
          <a:stretch/>
        </p:blipFill>
        <p:spPr>
          <a:xfrm rot="5400000">
            <a:off x="4601675" y="4601082"/>
            <a:ext cx="1753546" cy="1159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08674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8CF331-FB09-47E0-5F37-2203E1EB86ED}"/>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3" name="Content Placeholder 3">
            <a:extLst>
              <a:ext uri="{FF2B5EF4-FFF2-40B4-BE49-F238E27FC236}">
                <a16:creationId xmlns:a16="http://schemas.microsoft.com/office/drawing/2014/main" id="{5009CB68-6871-BA1B-5956-0D23B6BF2843}"/>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a:t>
            </a:r>
          </a:p>
        </p:txBody>
      </p:sp>
      <p:sp>
        <p:nvSpPr>
          <p:cNvPr id="4" name="TextBox 3">
            <a:extLst>
              <a:ext uri="{FF2B5EF4-FFF2-40B4-BE49-F238E27FC236}">
                <a16:creationId xmlns:a16="http://schemas.microsoft.com/office/drawing/2014/main" id="{21D77FEE-F351-B6DC-7B06-4E90A3EB4256}"/>
              </a:ext>
            </a:extLst>
          </p:cNvPr>
          <p:cNvSpPr txBox="1"/>
          <p:nvPr/>
        </p:nvSpPr>
        <p:spPr>
          <a:xfrm>
            <a:off x="2128684" y="2295870"/>
            <a:ext cx="7934632" cy="515847"/>
          </a:xfrm>
          <a:prstGeom prst="rect">
            <a:avLst/>
          </a:prstGeom>
          <a:noFill/>
        </p:spPr>
        <p:txBody>
          <a:bodyPr wrap="square" rtlCol="0">
            <a:spAutoFit/>
          </a:bodyPr>
          <a:lstStyle/>
          <a:p>
            <a:pPr algn="ctr">
              <a:lnSpc>
                <a:spcPct val="125000"/>
              </a:lnSpc>
              <a:spcAft>
                <a:spcPts val="609"/>
              </a:spcAft>
            </a:pPr>
            <a:r>
              <a:rPr lang="en-US" sz="2400" b="1" dirty="0">
                <a:latin typeface="Comic Sans MS" panose="030F0702030302020204" pitchFamily="66" charset="0"/>
                <a:cs typeface="Times New Roman" panose="02020603050405020304" pitchFamily="18" charset="0"/>
              </a:rPr>
              <a:t>What do you know about concrete?</a:t>
            </a:r>
          </a:p>
        </p:txBody>
      </p:sp>
    </p:spTree>
    <p:extLst>
      <p:ext uri="{BB962C8B-B14F-4D97-AF65-F5344CB8AC3E}">
        <p14:creationId xmlns:p14="http://schemas.microsoft.com/office/powerpoint/2010/main" val="1327774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732ADC-A933-23F0-44BC-4549B6D8F061}"/>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3" name="Content Placeholder 3">
            <a:extLst>
              <a:ext uri="{FF2B5EF4-FFF2-40B4-BE49-F238E27FC236}">
                <a16:creationId xmlns:a16="http://schemas.microsoft.com/office/drawing/2014/main" id="{591A33A7-A533-B6BB-98BB-34AB819AD247}"/>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 Alternatives</a:t>
            </a:r>
          </a:p>
        </p:txBody>
      </p:sp>
      <p:grpSp>
        <p:nvGrpSpPr>
          <p:cNvPr id="4" name="Group 3">
            <a:extLst>
              <a:ext uri="{FF2B5EF4-FFF2-40B4-BE49-F238E27FC236}">
                <a16:creationId xmlns:a16="http://schemas.microsoft.com/office/drawing/2014/main" id="{D65B9460-9AD4-78B7-73BB-FA2AC649F00C}"/>
              </a:ext>
              <a:ext uri="{C183D7F6-B498-43B3-948B-1728B52AA6E4}">
                <adec:decorative xmlns:adec="http://schemas.microsoft.com/office/drawing/2017/decorative" val="1"/>
              </a:ext>
            </a:extLst>
          </p:cNvPr>
          <p:cNvGrpSpPr/>
          <p:nvPr/>
        </p:nvGrpSpPr>
        <p:grpSpPr>
          <a:xfrm>
            <a:off x="1426423" y="1346539"/>
            <a:ext cx="9339153" cy="4897601"/>
            <a:chOff x="5647627" y="591158"/>
            <a:chExt cx="7989080" cy="2434320"/>
          </a:xfrm>
        </p:grpSpPr>
        <p:grpSp>
          <p:nvGrpSpPr>
            <p:cNvPr id="5" name="Group 4">
              <a:extLst>
                <a:ext uri="{FF2B5EF4-FFF2-40B4-BE49-F238E27FC236}">
                  <a16:creationId xmlns:a16="http://schemas.microsoft.com/office/drawing/2014/main" id="{B00DAFFC-B216-7376-1877-A4429D652E0F}"/>
                </a:ext>
              </a:extLst>
            </p:cNvPr>
            <p:cNvGrpSpPr/>
            <p:nvPr/>
          </p:nvGrpSpPr>
          <p:grpSpPr>
            <a:xfrm>
              <a:off x="5647627" y="591158"/>
              <a:ext cx="7989080" cy="2434320"/>
              <a:chOff x="5138888" y="657954"/>
              <a:chExt cx="7989080" cy="2434320"/>
            </a:xfrm>
          </p:grpSpPr>
          <p:sp>
            <p:nvSpPr>
              <p:cNvPr id="7" name="Rectangle: Rounded Corners 6">
                <a:extLst>
                  <a:ext uri="{FF2B5EF4-FFF2-40B4-BE49-F238E27FC236}">
                    <a16:creationId xmlns:a16="http://schemas.microsoft.com/office/drawing/2014/main" id="{468F4586-2431-3542-C946-313DD900B7C1}"/>
                  </a:ext>
                </a:extLst>
              </p:cNvPr>
              <p:cNvSpPr/>
              <p:nvPr/>
            </p:nvSpPr>
            <p:spPr>
              <a:xfrm>
                <a:off x="5483376" y="657954"/>
                <a:ext cx="776743" cy="333424"/>
              </a:xfrm>
              <a:prstGeom prst="roundRect">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413BFA9-3306-3870-C7C1-B8C9B6DDAF6C}"/>
                  </a:ext>
                </a:extLst>
              </p:cNvPr>
              <p:cNvSpPr/>
              <p:nvPr/>
            </p:nvSpPr>
            <p:spPr>
              <a:xfrm>
                <a:off x="5138888" y="921433"/>
                <a:ext cx="7989080" cy="2170841"/>
              </a:xfrm>
              <a:prstGeom prst="roundRect">
                <a:avLst>
                  <a:gd name="adj" fmla="val 6755"/>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7767D006-DE02-E8DF-7463-8DC11C18E2A9}"/>
                  </a:ext>
                </a:extLst>
              </p:cNvPr>
              <p:cNvSpPr/>
              <p:nvPr/>
            </p:nvSpPr>
            <p:spPr>
              <a:xfrm>
                <a:off x="5478925" y="873592"/>
                <a:ext cx="776743" cy="333424"/>
              </a:xfrm>
              <a:prstGeom prst="roundRect">
                <a:avLst/>
              </a:prstGeom>
              <a:solidFill>
                <a:srgbClr val="FFF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E6AD4F82-B9F0-DCD6-2E67-AB48B5D23DD3}"/>
                </a:ext>
              </a:extLst>
            </p:cNvPr>
            <p:cNvPicPr>
              <a:picLocks noChangeAspect="1"/>
            </p:cNvPicPr>
            <p:nvPr/>
          </p:nvPicPr>
          <p:blipFill rotWithShape="1">
            <a:blip r:embed="rId3">
              <a:extLst>
                <a:ext uri="{28A0092B-C50C-407E-A947-70E740481C1C}">
                  <a14:useLocalDpi xmlns:a14="http://schemas.microsoft.com/office/drawing/2010/main" val="0"/>
                </a:ext>
              </a:extLst>
            </a:blip>
            <a:srcRect t="-1385"/>
            <a:stretch/>
          </p:blipFill>
          <p:spPr>
            <a:xfrm>
              <a:off x="6083363" y="612551"/>
              <a:ext cx="546166" cy="278627"/>
            </a:xfrm>
            <a:prstGeom prst="rect">
              <a:avLst/>
            </a:prstGeom>
          </p:spPr>
        </p:pic>
      </p:grpSp>
      <p:sp>
        <p:nvSpPr>
          <p:cNvPr id="10" name="Title 1">
            <a:extLst>
              <a:ext uri="{FF2B5EF4-FFF2-40B4-BE49-F238E27FC236}">
                <a16:creationId xmlns:a16="http://schemas.microsoft.com/office/drawing/2014/main" id="{1E887779-6F73-91AC-4BA1-48C1C4F4EBA7}"/>
              </a:ext>
            </a:extLst>
          </p:cNvPr>
          <p:cNvSpPr txBox="1">
            <a:spLocks/>
          </p:cNvSpPr>
          <p:nvPr/>
        </p:nvSpPr>
        <p:spPr>
          <a:xfrm>
            <a:off x="1681442" y="2015063"/>
            <a:ext cx="8580502" cy="569182"/>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dirty="0">
                <a:solidFill>
                  <a:schemeClr val="accent6">
                    <a:lumMod val="75000"/>
                  </a:schemeClr>
                </a:solidFill>
                <a:latin typeface="Comic Sans MS" panose="030F0702030302020204" pitchFamily="66" charset="0"/>
                <a:cs typeface="Arial" panose="020B0604020202020204" pitchFamily="34" charset="0"/>
              </a:rPr>
              <a:t>Concrete</a:t>
            </a:r>
          </a:p>
        </p:txBody>
      </p:sp>
      <p:pic>
        <p:nvPicPr>
          <p:cNvPr id="11" name="Graphic 10">
            <a:extLst>
              <a:ext uri="{FF2B5EF4-FFF2-40B4-BE49-F238E27FC236}">
                <a16:creationId xmlns:a16="http://schemas.microsoft.com/office/drawing/2014/main" id="{D4B6C40F-C969-7424-466B-8954CD3C9A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0744" y="1465035"/>
            <a:ext cx="592175" cy="607230"/>
          </a:xfrm>
          <a:prstGeom prst="rect">
            <a:avLst/>
          </a:prstGeom>
        </p:spPr>
      </p:pic>
      <p:sp>
        <p:nvSpPr>
          <p:cNvPr id="12" name="Subtitle 2">
            <a:extLst>
              <a:ext uri="{FF2B5EF4-FFF2-40B4-BE49-F238E27FC236}">
                <a16:creationId xmlns:a16="http://schemas.microsoft.com/office/drawing/2014/main" id="{7858B7AF-F646-AA66-2438-52D767FBF676}"/>
              </a:ext>
            </a:extLst>
          </p:cNvPr>
          <p:cNvSpPr txBox="1">
            <a:spLocks/>
          </p:cNvSpPr>
          <p:nvPr/>
        </p:nvSpPr>
        <p:spPr>
          <a:xfrm>
            <a:off x="1647402" y="2550934"/>
            <a:ext cx="9015681" cy="3451709"/>
          </a:xfrm>
          <a:prstGeom prst="rect">
            <a:avLst/>
          </a:prstGeom>
        </p:spPr>
        <p:txBody>
          <a:bodyPr>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nSpc>
                <a:spcPct val="200000"/>
              </a:lnSpc>
              <a:buNone/>
            </a:pPr>
            <a:r>
              <a:rPr lang="en-US" sz="1800" dirty="0">
                <a:latin typeface="Comic Sans MS" panose="030F0702030302020204" pitchFamily="66" charset="0"/>
              </a:rPr>
              <a:t>Concrete is used in many places throughout construction. It is a mixture of cement, water, sand, and rocks (called aggregate). </a:t>
            </a:r>
          </a:p>
        </p:txBody>
      </p:sp>
      <p:pic>
        <p:nvPicPr>
          <p:cNvPr id="13" name="Picture 12" descr="A picture containing food, dish&#10;&#10;Description automatically generated">
            <a:extLst>
              <a:ext uri="{FF2B5EF4-FFF2-40B4-BE49-F238E27FC236}">
                <a16:creationId xmlns:a16="http://schemas.microsoft.com/office/drawing/2014/main" id="{896F0984-573C-8A26-0BEE-36D515355B48}"/>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300"/>
                    </a14:imgEffect>
                    <a14:imgEffect>
                      <a14:brightnessContrast bright="-20000" contrast="40000"/>
                    </a14:imgEffect>
                  </a14:imgLayer>
                </a14:imgProps>
              </a:ext>
              <a:ext uri="{28A0092B-C50C-407E-A947-70E740481C1C}">
                <a14:useLocalDpi xmlns:a14="http://schemas.microsoft.com/office/drawing/2010/main" val="0"/>
              </a:ext>
            </a:extLst>
          </a:blip>
          <a:srcRect l="50238" t="37814" r="15539" b="13585"/>
          <a:stretch/>
        </p:blipFill>
        <p:spPr>
          <a:xfrm>
            <a:off x="6834397" y="4323628"/>
            <a:ext cx="1734416" cy="1613425"/>
          </a:xfrm>
          <a:prstGeom prst="ellipse">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A bridge over water&#10;&#10;Description automatically generated with medium confidence">
            <a:extLst>
              <a:ext uri="{FF2B5EF4-FFF2-40B4-BE49-F238E27FC236}">
                <a16:creationId xmlns:a16="http://schemas.microsoft.com/office/drawing/2014/main" id="{1694163D-74CF-CD12-EB6E-AFBA812C51FC}"/>
              </a:ext>
            </a:extLst>
          </p:cNvPr>
          <p:cNvPicPr>
            <a:picLocks noChangeAspect="1"/>
          </p:cNvPicPr>
          <p:nvPr/>
        </p:nvPicPr>
        <p:blipFill rotWithShape="1">
          <a:blip r:embed="rId8">
            <a:extLst>
              <a:ext uri="{28A0092B-C50C-407E-A947-70E740481C1C}">
                <a14:useLocalDpi xmlns:a14="http://schemas.microsoft.com/office/drawing/2010/main" val="0"/>
              </a:ext>
            </a:extLst>
          </a:blip>
          <a:srcRect l="28346" t="7838"/>
          <a:stretch/>
        </p:blipFill>
        <p:spPr>
          <a:xfrm>
            <a:off x="4494546" y="4389681"/>
            <a:ext cx="2164399" cy="1854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Oval 14">
            <a:extLst>
              <a:ext uri="{FF2B5EF4-FFF2-40B4-BE49-F238E27FC236}">
                <a16:creationId xmlns:a16="http://schemas.microsoft.com/office/drawing/2014/main" id="{B784F9E3-6523-29F6-AB65-2E8E8546A4EE}"/>
              </a:ext>
            </a:extLst>
          </p:cNvPr>
          <p:cNvSpPr/>
          <p:nvPr/>
        </p:nvSpPr>
        <p:spPr>
          <a:xfrm>
            <a:off x="5735247" y="5197949"/>
            <a:ext cx="109146" cy="1393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3E03D9-4519-5A3D-68AC-AB75BB96AFDA}"/>
              </a:ext>
            </a:extLst>
          </p:cNvPr>
          <p:cNvCxnSpPr>
            <a:cxnSpLocks/>
            <a:stCxn id="15" idx="7"/>
          </p:cNvCxnSpPr>
          <p:nvPr/>
        </p:nvCxnSpPr>
        <p:spPr>
          <a:xfrm flipV="1">
            <a:off x="5828409" y="4323627"/>
            <a:ext cx="1616454" cy="894733"/>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8B900F6-1B21-E5EF-363F-0CC71A6319D4}"/>
              </a:ext>
            </a:extLst>
          </p:cNvPr>
          <p:cNvCxnSpPr>
            <a:cxnSpLocks/>
            <a:stCxn id="15" idx="5"/>
          </p:cNvCxnSpPr>
          <p:nvPr/>
        </p:nvCxnSpPr>
        <p:spPr>
          <a:xfrm>
            <a:off x="5828409" y="5316911"/>
            <a:ext cx="1728275" cy="620143"/>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6528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8CF331-FB09-47E0-5F37-2203E1EB86ED}"/>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3" name="Content Placeholder 3">
            <a:extLst>
              <a:ext uri="{FF2B5EF4-FFF2-40B4-BE49-F238E27FC236}">
                <a16:creationId xmlns:a16="http://schemas.microsoft.com/office/drawing/2014/main" id="{5009CB68-6871-BA1B-5956-0D23B6BF2843}"/>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a:t>
            </a:r>
          </a:p>
        </p:txBody>
      </p:sp>
      <p:sp>
        <p:nvSpPr>
          <p:cNvPr id="4" name="TextBox 3">
            <a:extLst>
              <a:ext uri="{FF2B5EF4-FFF2-40B4-BE49-F238E27FC236}">
                <a16:creationId xmlns:a16="http://schemas.microsoft.com/office/drawing/2014/main" id="{21D77FEE-F351-B6DC-7B06-4E90A3EB4256}"/>
              </a:ext>
            </a:extLst>
          </p:cNvPr>
          <p:cNvSpPr txBox="1"/>
          <p:nvPr/>
        </p:nvSpPr>
        <p:spPr>
          <a:xfrm>
            <a:off x="2128684" y="2295870"/>
            <a:ext cx="7934632" cy="445250"/>
          </a:xfrm>
          <a:prstGeom prst="rect">
            <a:avLst/>
          </a:prstGeom>
          <a:noFill/>
        </p:spPr>
        <p:txBody>
          <a:bodyPr wrap="square" rtlCol="0">
            <a:spAutoFit/>
          </a:bodyPr>
          <a:lstStyle/>
          <a:p>
            <a:pPr algn="ctr">
              <a:lnSpc>
                <a:spcPct val="125000"/>
              </a:lnSpc>
              <a:spcAft>
                <a:spcPts val="609"/>
              </a:spcAft>
            </a:pPr>
            <a:r>
              <a:rPr lang="en-US" sz="2000" b="1" dirty="0">
                <a:latin typeface="Comic Sans MS" panose="030F0702030302020204" pitchFamily="66" charset="0"/>
                <a:cs typeface="Times New Roman" panose="02020603050405020304" pitchFamily="18" charset="0"/>
              </a:rPr>
              <a:t>Let’s list out all the ways we can think of to use concrete.</a:t>
            </a:r>
          </a:p>
        </p:txBody>
      </p:sp>
    </p:spTree>
    <p:extLst>
      <p:ext uri="{BB962C8B-B14F-4D97-AF65-F5344CB8AC3E}">
        <p14:creationId xmlns:p14="http://schemas.microsoft.com/office/powerpoint/2010/main" val="1413095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8CF331-FB09-47E0-5F37-2203E1EB86ED}"/>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3" name="Content Placeholder 3">
            <a:extLst>
              <a:ext uri="{FF2B5EF4-FFF2-40B4-BE49-F238E27FC236}">
                <a16:creationId xmlns:a16="http://schemas.microsoft.com/office/drawing/2014/main" id="{5009CB68-6871-BA1B-5956-0D23B6BF2843}"/>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a:t>
            </a:r>
          </a:p>
        </p:txBody>
      </p:sp>
      <p:sp>
        <p:nvSpPr>
          <p:cNvPr id="5" name="TextBox 4">
            <a:extLst>
              <a:ext uri="{FF2B5EF4-FFF2-40B4-BE49-F238E27FC236}">
                <a16:creationId xmlns:a16="http://schemas.microsoft.com/office/drawing/2014/main" id="{B11653E6-624C-05F2-D2A3-8960C488996D}"/>
              </a:ext>
            </a:extLst>
          </p:cNvPr>
          <p:cNvSpPr txBox="1"/>
          <p:nvPr/>
        </p:nvSpPr>
        <p:spPr>
          <a:xfrm>
            <a:off x="818536" y="1514236"/>
            <a:ext cx="10766323" cy="445250"/>
          </a:xfrm>
          <a:prstGeom prst="rect">
            <a:avLst/>
          </a:prstGeom>
          <a:noFill/>
        </p:spPr>
        <p:txBody>
          <a:bodyPr wrap="square" rtlCol="0">
            <a:spAutoFit/>
          </a:bodyPr>
          <a:lstStyle/>
          <a:p>
            <a:pPr algn="ctr">
              <a:lnSpc>
                <a:spcPct val="125000"/>
              </a:lnSpc>
              <a:spcAft>
                <a:spcPts val="609"/>
              </a:spcAft>
            </a:pPr>
            <a:r>
              <a:rPr lang="en-US" sz="2000" b="1" dirty="0">
                <a:latin typeface="Comic Sans MS" panose="030F0702030302020204" pitchFamily="66" charset="0"/>
                <a:cs typeface="Times New Roman" panose="02020603050405020304" pitchFamily="18" charset="0"/>
              </a:rPr>
              <a:t>Let’s think about some Pros and Cons of concrete</a:t>
            </a:r>
          </a:p>
        </p:txBody>
      </p:sp>
      <p:grpSp>
        <p:nvGrpSpPr>
          <p:cNvPr id="4" name="Group 3">
            <a:extLst>
              <a:ext uri="{FF2B5EF4-FFF2-40B4-BE49-F238E27FC236}">
                <a16:creationId xmlns:a16="http://schemas.microsoft.com/office/drawing/2014/main" id="{CBF2E4B5-00A2-CEAB-64C5-15AA7122B30C}"/>
              </a:ext>
            </a:extLst>
          </p:cNvPr>
          <p:cNvGrpSpPr/>
          <p:nvPr/>
        </p:nvGrpSpPr>
        <p:grpSpPr>
          <a:xfrm>
            <a:off x="1462259" y="2276881"/>
            <a:ext cx="10065773" cy="4281030"/>
            <a:chOff x="1612900" y="1037017"/>
            <a:chExt cx="7615758" cy="5097066"/>
          </a:xfrm>
        </p:grpSpPr>
        <p:pic>
          <p:nvPicPr>
            <p:cNvPr id="6" name="Picture 5">
              <a:extLst>
                <a:ext uri="{FF2B5EF4-FFF2-40B4-BE49-F238E27FC236}">
                  <a16:creationId xmlns:a16="http://schemas.microsoft.com/office/drawing/2014/main" id="{BD388B52-7DCD-6621-60AD-BB725D550083}"/>
                </a:ext>
              </a:extLst>
            </p:cNvPr>
            <p:cNvPicPr>
              <a:picLocks noChangeAspect="1"/>
            </p:cNvPicPr>
            <p:nvPr/>
          </p:nvPicPr>
          <p:blipFill rotWithShape="1">
            <a:blip r:embed="rId3"/>
            <a:srcRect l="6965" r="5950" b="8398"/>
            <a:stretch/>
          </p:blipFill>
          <p:spPr>
            <a:xfrm>
              <a:off x="1716608" y="1037017"/>
              <a:ext cx="7512050" cy="4684052"/>
            </a:xfrm>
            <a:prstGeom prst="rect">
              <a:avLst/>
            </a:prstGeom>
          </p:spPr>
        </p:pic>
        <p:pic>
          <p:nvPicPr>
            <p:cNvPr id="7" name="Picture 6">
              <a:extLst>
                <a:ext uri="{FF2B5EF4-FFF2-40B4-BE49-F238E27FC236}">
                  <a16:creationId xmlns:a16="http://schemas.microsoft.com/office/drawing/2014/main" id="{C2B981B3-A769-194A-AB81-19C64E1C0205}"/>
                </a:ext>
              </a:extLst>
            </p:cNvPr>
            <p:cNvPicPr>
              <a:picLocks noChangeAspect="1"/>
            </p:cNvPicPr>
            <p:nvPr/>
          </p:nvPicPr>
          <p:blipFill rotWithShape="1">
            <a:blip r:embed="rId3"/>
            <a:srcRect t="90534" b="-965"/>
            <a:stretch/>
          </p:blipFill>
          <p:spPr>
            <a:xfrm>
              <a:off x="1612900" y="5600700"/>
              <a:ext cx="7512050" cy="533383"/>
            </a:xfrm>
            <a:prstGeom prst="rect">
              <a:avLst/>
            </a:prstGeom>
          </p:spPr>
        </p:pic>
      </p:grpSp>
      <p:graphicFrame>
        <p:nvGraphicFramePr>
          <p:cNvPr id="8" name="Table 8">
            <a:extLst>
              <a:ext uri="{FF2B5EF4-FFF2-40B4-BE49-F238E27FC236}">
                <a16:creationId xmlns:a16="http://schemas.microsoft.com/office/drawing/2014/main" id="{2F6B98D8-6B87-832B-F0E3-81671932BEED}"/>
              </a:ext>
            </a:extLst>
          </p:cNvPr>
          <p:cNvGraphicFramePr>
            <a:graphicFrameLocks noGrp="1"/>
          </p:cNvGraphicFramePr>
          <p:nvPr>
            <p:extLst>
              <p:ext uri="{D42A27DB-BD31-4B8C-83A1-F6EECF244321}">
                <p14:modId xmlns:p14="http://schemas.microsoft.com/office/powerpoint/2010/main" val="1240977610"/>
              </p:ext>
            </p:extLst>
          </p:nvPr>
        </p:nvGraphicFramePr>
        <p:xfrm>
          <a:off x="2431146" y="2708614"/>
          <a:ext cx="8128000" cy="312966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53618297"/>
                    </a:ext>
                  </a:extLst>
                </a:gridCol>
                <a:gridCol w="4064000">
                  <a:extLst>
                    <a:ext uri="{9D8B030D-6E8A-4147-A177-3AD203B41FA5}">
                      <a16:colId xmlns:a16="http://schemas.microsoft.com/office/drawing/2014/main" val="1233568578"/>
                    </a:ext>
                  </a:extLst>
                </a:gridCol>
              </a:tblGrid>
              <a:tr h="401212">
                <a:tc>
                  <a:txBody>
                    <a:bodyPr/>
                    <a:lstStyle/>
                    <a:p>
                      <a:pPr algn="ctr"/>
                      <a:r>
                        <a:rPr lang="en-US" dirty="0">
                          <a:solidFill>
                            <a:schemeClr val="tx1"/>
                          </a:solidFill>
                          <a:latin typeface="Comic Sans MS" panose="030F0702030302020204" pitchFamily="66" charset="0"/>
                        </a:rPr>
                        <a:t>Pro</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omic Sans MS" panose="030F0702030302020204" pitchFamily="66" charset="0"/>
                        </a:rPr>
                        <a:t>Con</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6852872"/>
                  </a:ext>
                </a:extLst>
              </a:tr>
              <a:tr h="2728452">
                <a:tc>
                  <a:txBody>
                    <a:bodyPr/>
                    <a:lstStyle/>
                    <a:p>
                      <a:pPr algn="l"/>
                      <a:endParaRPr lang="en-US" sz="1400" dirty="0">
                        <a:solidFill>
                          <a:schemeClr val="tx1"/>
                        </a:solidFill>
                        <a:latin typeface="Comic Sans MS" panose="030F0702030302020204" pitchFamily="66"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endParaRPr lang="en-US" sz="1400" dirty="0">
                        <a:solidFill>
                          <a:schemeClr val="tx1"/>
                        </a:solidFill>
                        <a:latin typeface="Comic Sans MS" panose="030F0702030302020204" pitchFamily="66"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7596773"/>
                  </a:ext>
                </a:extLst>
              </a:tr>
            </a:tbl>
          </a:graphicData>
        </a:graphic>
      </p:graphicFrame>
    </p:spTree>
    <p:extLst>
      <p:ext uri="{BB962C8B-B14F-4D97-AF65-F5344CB8AC3E}">
        <p14:creationId xmlns:p14="http://schemas.microsoft.com/office/powerpoint/2010/main" val="1633442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732ADC-A933-23F0-44BC-4549B6D8F061}"/>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3" name="Content Placeholder 3">
            <a:extLst>
              <a:ext uri="{FF2B5EF4-FFF2-40B4-BE49-F238E27FC236}">
                <a16:creationId xmlns:a16="http://schemas.microsoft.com/office/drawing/2014/main" id="{591A33A7-A533-B6BB-98BB-34AB819AD247}"/>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 Alternatives</a:t>
            </a:r>
          </a:p>
        </p:txBody>
      </p:sp>
      <p:grpSp>
        <p:nvGrpSpPr>
          <p:cNvPr id="4" name="Group 3">
            <a:extLst>
              <a:ext uri="{FF2B5EF4-FFF2-40B4-BE49-F238E27FC236}">
                <a16:creationId xmlns:a16="http://schemas.microsoft.com/office/drawing/2014/main" id="{D65B9460-9AD4-78B7-73BB-FA2AC649F00C}"/>
              </a:ext>
              <a:ext uri="{C183D7F6-B498-43B3-948B-1728B52AA6E4}">
                <adec:decorative xmlns:adec="http://schemas.microsoft.com/office/drawing/2017/decorative" val="1"/>
              </a:ext>
            </a:extLst>
          </p:cNvPr>
          <p:cNvGrpSpPr/>
          <p:nvPr/>
        </p:nvGrpSpPr>
        <p:grpSpPr>
          <a:xfrm>
            <a:off x="1426423" y="1346539"/>
            <a:ext cx="9339153" cy="4897601"/>
            <a:chOff x="5647627" y="591158"/>
            <a:chExt cx="7989080" cy="2434320"/>
          </a:xfrm>
        </p:grpSpPr>
        <p:grpSp>
          <p:nvGrpSpPr>
            <p:cNvPr id="5" name="Group 4">
              <a:extLst>
                <a:ext uri="{FF2B5EF4-FFF2-40B4-BE49-F238E27FC236}">
                  <a16:creationId xmlns:a16="http://schemas.microsoft.com/office/drawing/2014/main" id="{B00DAFFC-B216-7376-1877-A4429D652E0F}"/>
                </a:ext>
              </a:extLst>
            </p:cNvPr>
            <p:cNvGrpSpPr/>
            <p:nvPr/>
          </p:nvGrpSpPr>
          <p:grpSpPr>
            <a:xfrm>
              <a:off x="5647627" y="591158"/>
              <a:ext cx="7989080" cy="2434320"/>
              <a:chOff x="5138888" y="657954"/>
              <a:chExt cx="7989080" cy="2434320"/>
            </a:xfrm>
          </p:grpSpPr>
          <p:sp>
            <p:nvSpPr>
              <p:cNvPr id="7" name="Rectangle: Rounded Corners 6">
                <a:extLst>
                  <a:ext uri="{FF2B5EF4-FFF2-40B4-BE49-F238E27FC236}">
                    <a16:creationId xmlns:a16="http://schemas.microsoft.com/office/drawing/2014/main" id="{468F4586-2431-3542-C946-313DD900B7C1}"/>
                  </a:ext>
                </a:extLst>
              </p:cNvPr>
              <p:cNvSpPr/>
              <p:nvPr/>
            </p:nvSpPr>
            <p:spPr>
              <a:xfrm>
                <a:off x="5483376" y="657954"/>
                <a:ext cx="776743" cy="333424"/>
              </a:xfrm>
              <a:prstGeom prst="roundRect">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413BFA9-3306-3870-C7C1-B8C9B6DDAF6C}"/>
                  </a:ext>
                </a:extLst>
              </p:cNvPr>
              <p:cNvSpPr/>
              <p:nvPr/>
            </p:nvSpPr>
            <p:spPr>
              <a:xfrm>
                <a:off x="5138888" y="921433"/>
                <a:ext cx="7989080" cy="2170841"/>
              </a:xfrm>
              <a:prstGeom prst="roundRect">
                <a:avLst>
                  <a:gd name="adj" fmla="val 6755"/>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7767D006-DE02-E8DF-7463-8DC11C18E2A9}"/>
                  </a:ext>
                </a:extLst>
              </p:cNvPr>
              <p:cNvSpPr/>
              <p:nvPr/>
            </p:nvSpPr>
            <p:spPr>
              <a:xfrm>
                <a:off x="5478925" y="873592"/>
                <a:ext cx="776743" cy="333424"/>
              </a:xfrm>
              <a:prstGeom prst="roundRect">
                <a:avLst/>
              </a:prstGeom>
              <a:solidFill>
                <a:srgbClr val="FFF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E6AD4F82-B9F0-DCD6-2E67-AB48B5D23DD3}"/>
                </a:ext>
              </a:extLst>
            </p:cNvPr>
            <p:cNvPicPr>
              <a:picLocks noChangeAspect="1"/>
            </p:cNvPicPr>
            <p:nvPr/>
          </p:nvPicPr>
          <p:blipFill rotWithShape="1">
            <a:blip r:embed="rId3">
              <a:extLst>
                <a:ext uri="{28A0092B-C50C-407E-A947-70E740481C1C}">
                  <a14:useLocalDpi xmlns:a14="http://schemas.microsoft.com/office/drawing/2010/main" val="0"/>
                </a:ext>
              </a:extLst>
            </a:blip>
            <a:srcRect t="-1385"/>
            <a:stretch/>
          </p:blipFill>
          <p:spPr>
            <a:xfrm>
              <a:off x="6083363" y="612551"/>
              <a:ext cx="546166" cy="278627"/>
            </a:xfrm>
            <a:prstGeom prst="rect">
              <a:avLst/>
            </a:prstGeom>
          </p:spPr>
        </p:pic>
      </p:grpSp>
      <p:sp>
        <p:nvSpPr>
          <p:cNvPr id="10" name="Title 1">
            <a:extLst>
              <a:ext uri="{FF2B5EF4-FFF2-40B4-BE49-F238E27FC236}">
                <a16:creationId xmlns:a16="http://schemas.microsoft.com/office/drawing/2014/main" id="{1E887779-6F73-91AC-4BA1-48C1C4F4EBA7}"/>
              </a:ext>
            </a:extLst>
          </p:cNvPr>
          <p:cNvSpPr txBox="1">
            <a:spLocks/>
          </p:cNvSpPr>
          <p:nvPr/>
        </p:nvSpPr>
        <p:spPr>
          <a:xfrm>
            <a:off x="1681442" y="2015063"/>
            <a:ext cx="8580502" cy="569182"/>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dirty="0">
                <a:solidFill>
                  <a:schemeClr val="accent6">
                    <a:lumMod val="75000"/>
                  </a:schemeClr>
                </a:solidFill>
                <a:latin typeface="Comic Sans MS" panose="030F0702030302020204" pitchFamily="66" charset="0"/>
                <a:cs typeface="Arial" panose="020B0604020202020204" pitchFamily="34" charset="0"/>
              </a:rPr>
              <a:t>Concrete</a:t>
            </a:r>
          </a:p>
        </p:txBody>
      </p:sp>
      <p:pic>
        <p:nvPicPr>
          <p:cNvPr id="11" name="Graphic 10">
            <a:extLst>
              <a:ext uri="{FF2B5EF4-FFF2-40B4-BE49-F238E27FC236}">
                <a16:creationId xmlns:a16="http://schemas.microsoft.com/office/drawing/2014/main" id="{D4B6C40F-C969-7424-466B-8954CD3C9A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0744" y="1465035"/>
            <a:ext cx="592175" cy="607230"/>
          </a:xfrm>
          <a:prstGeom prst="rect">
            <a:avLst/>
          </a:prstGeom>
        </p:spPr>
      </p:pic>
      <p:sp>
        <p:nvSpPr>
          <p:cNvPr id="12" name="Subtitle 2">
            <a:extLst>
              <a:ext uri="{FF2B5EF4-FFF2-40B4-BE49-F238E27FC236}">
                <a16:creationId xmlns:a16="http://schemas.microsoft.com/office/drawing/2014/main" id="{7858B7AF-F646-AA66-2438-52D767FBF676}"/>
              </a:ext>
            </a:extLst>
          </p:cNvPr>
          <p:cNvSpPr txBox="1">
            <a:spLocks/>
          </p:cNvSpPr>
          <p:nvPr/>
        </p:nvSpPr>
        <p:spPr>
          <a:xfrm>
            <a:off x="1681442" y="2409354"/>
            <a:ext cx="9015681" cy="3451709"/>
          </a:xfrm>
          <a:prstGeom prst="rect">
            <a:avLst/>
          </a:prstGeom>
        </p:spPr>
        <p:txBody>
          <a:bodyPr>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nSpc>
                <a:spcPct val="200000"/>
              </a:lnSpc>
              <a:buNone/>
            </a:pPr>
            <a:r>
              <a:rPr lang="en-US" sz="1800" dirty="0">
                <a:latin typeface="Comic Sans MS" panose="030F0702030302020204" pitchFamily="66" charset="0"/>
              </a:rPr>
              <a:t>Concrete is used in many places throughout construction. Some examples are driveways, walkways, and foundations. It is very strong and durable but requires a lot of energy to make. As well, regular concrete does not provide many benefits for plants and animals. </a:t>
            </a:r>
          </a:p>
        </p:txBody>
      </p:sp>
      <p:pic>
        <p:nvPicPr>
          <p:cNvPr id="13" name="Picture 12" descr="A picture containing food, dish&#10;&#10;Description automatically generated">
            <a:extLst>
              <a:ext uri="{FF2B5EF4-FFF2-40B4-BE49-F238E27FC236}">
                <a16:creationId xmlns:a16="http://schemas.microsoft.com/office/drawing/2014/main" id="{896F0984-573C-8A26-0BEE-36D515355B48}"/>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300"/>
                    </a14:imgEffect>
                    <a14:imgEffect>
                      <a14:brightnessContrast bright="-20000" contrast="40000"/>
                    </a14:imgEffect>
                  </a14:imgLayer>
                </a14:imgProps>
              </a:ext>
              <a:ext uri="{28A0092B-C50C-407E-A947-70E740481C1C}">
                <a14:useLocalDpi xmlns:a14="http://schemas.microsoft.com/office/drawing/2010/main" val="0"/>
              </a:ext>
            </a:extLst>
          </a:blip>
          <a:srcRect l="50238" t="37814" r="15539" b="13585"/>
          <a:stretch/>
        </p:blipFill>
        <p:spPr>
          <a:xfrm>
            <a:off x="6834397" y="4323628"/>
            <a:ext cx="1734416" cy="1613425"/>
          </a:xfrm>
          <a:prstGeom prst="ellipse">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A bridge over water&#10;&#10;Description automatically generated with medium confidence">
            <a:extLst>
              <a:ext uri="{FF2B5EF4-FFF2-40B4-BE49-F238E27FC236}">
                <a16:creationId xmlns:a16="http://schemas.microsoft.com/office/drawing/2014/main" id="{1694163D-74CF-CD12-EB6E-AFBA812C51FC}"/>
              </a:ext>
            </a:extLst>
          </p:cNvPr>
          <p:cNvPicPr>
            <a:picLocks noChangeAspect="1"/>
          </p:cNvPicPr>
          <p:nvPr/>
        </p:nvPicPr>
        <p:blipFill rotWithShape="1">
          <a:blip r:embed="rId8">
            <a:extLst>
              <a:ext uri="{28A0092B-C50C-407E-A947-70E740481C1C}">
                <a14:useLocalDpi xmlns:a14="http://schemas.microsoft.com/office/drawing/2010/main" val="0"/>
              </a:ext>
            </a:extLst>
          </a:blip>
          <a:srcRect l="28346" t="7838"/>
          <a:stretch/>
        </p:blipFill>
        <p:spPr>
          <a:xfrm>
            <a:off x="4494546" y="4389681"/>
            <a:ext cx="2164399" cy="1854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Oval 14">
            <a:extLst>
              <a:ext uri="{FF2B5EF4-FFF2-40B4-BE49-F238E27FC236}">
                <a16:creationId xmlns:a16="http://schemas.microsoft.com/office/drawing/2014/main" id="{B784F9E3-6523-29F6-AB65-2E8E8546A4EE}"/>
              </a:ext>
            </a:extLst>
          </p:cNvPr>
          <p:cNvSpPr/>
          <p:nvPr/>
        </p:nvSpPr>
        <p:spPr>
          <a:xfrm>
            <a:off x="5735247" y="5197949"/>
            <a:ext cx="109146" cy="1393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3E03D9-4519-5A3D-68AC-AB75BB96AFDA}"/>
              </a:ext>
            </a:extLst>
          </p:cNvPr>
          <p:cNvCxnSpPr>
            <a:cxnSpLocks/>
            <a:stCxn id="15" idx="7"/>
          </p:cNvCxnSpPr>
          <p:nvPr/>
        </p:nvCxnSpPr>
        <p:spPr>
          <a:xfrm flipV="1">
            <a:off x="5828409" y="4323627"/>
            <a:ext cx="1616454" cy="894733"/>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8B900F6-1B21-E5EF-363F-0CC71A6319D4}"/>
              </a:ext>
            </a:extLst>
          </p:cNvPr>
          <p:cNvCxnSpPr>
            <a:cxnSpLocks/>
            <a:stCxn id="15" idx="5"/>
          </p:cNvCxnSpPr>
          <p:nvPr/>
        </p:nvCxnSpPr>
        <p:spPr>
          <a:xfrm>
            <a:off x="5828409" y="5316911"/>
            <a:ext cx="1728275" cy="620143"/>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6428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8CF331-FB09-47E0-5F37-2203E1EB86ED}"/>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3" name="Content Placeholder 3">
            <a:extLst>
              <a:ext uri="{FF2B5EF4-FFF2-40B4-BE49-F238E27FC236}">
                <a16:creationId xmlns:a16="http://schemas.microsoft.com/office/drawing/2014/main" id="{5009CB68-6871-BA1B-5956-0D23B6BF2843}"/>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 Alternatives: Comparing Ground Materials</a:t>
            </a:r>
          </a:p>
        </p:txBody>
      </p:sp>
      <p:sp>
        <p:nvSpPr>
          <p:cNvPr id="5" name="TextBox 4">
            <a:extLst>
              <a:ext uri="{FF2B5EF4-FFF2-40B4-BE49-F238E27FC236}">
                <a16:creationId xmlns:a16="http://schemas.microsoft.com/office/drawing/2014/main" id="{B11653E6-624C-05F2-D2A3-8960C488996D}"/>
              </a:ext>
            </a:extLst>
          </p:cNvPr>
          <p:cNvSpPr txBox="1"/>
          <p:nvPr/>
        </p:nvSpPr>
        <p:spPr>
          <a:xfrm>
            <a:off x="993058" y="1937707"/>
            <a:ext cx="10205884" cy="977512"/>
          </a:xfrm>
          <a:prstGeom prst="rect">
            <a:avLst/>
          </a:prstGeom>
          <a:noFill/>
        </p:spPr>
        <p:txBody>
          <a:bodyPr wrap="square" rtlCol="0">
            <a:spAutoFit/>
          </a:bodyPr>
          <a:lstStyle/>
          <a:p>
            <a:pPr algn="ctr">
              <a:lnSpc>
                <a:spcPct val="125000"/>
              </a:lnSpc>
              <a:spcAft>
                <a:spcPts val="609"/>
              </a:spcAft>
            </a:pPr>
            <a:r>
              <a:rPr lang="en-US" sz="2400" b="1" dirty="0">
                <a:latin typeface="Comic Sans MS" panose="030F0702030302020204" pitchFamily="66" charset="0"/>
                <a:cs typeface="Times New Roman" panose="02020603050405020304" pitchFamily="18" charset="0"/>
              </a:rPr>
              <a:t>Let’s examine four different types of ground material and what happens to them in the rain.</a:t>
            </a:r>
          </a:p>
        </p:txBody>
      </p:sp>
      <p:sp>
        <p:nvSpPr>
          <p:cNvPr id="4" name="TextBox 3">
            <a:extLst>
              <a:ext uri="{FF2B5EF4-FFF2-40B4-BE49-F238E27FC236}">
                <a16:creationId xmlns:a16="http://schemas.microsoft.com/office/drawing/2014/main" id="{AA9880B9-E46E-4309-7284-FD05312DB5E1}"/>
              </a:ext>
            </a:extLst>
          </p:cNvPr>
          <p:cNvSpPr txBox="1"/>
          <p:nvPr/>
        </p:nvSpPr>
        <p:spPr>
          <a:xfrm>
            <a:off x="2515251" y="2915219"/>
            <a:ext cx="7234084" cy="1830245"/>
          </a:xfrm>
          <a:prstGeom prst="rect">
            <a:avLst/>
          </a:prstGeom>
          <a:noFill/>
        </p:spPr>
        <p:txBody>
          <a:bodyPr wrap="square" rtlCol="0">
            <a:spAutoFit/>
          </a:bodyPr>
          <a:lstStyle/>
          <a:p>
            <a:pPr marL="342900" indent="-342900">
              <a:lnSpc>
                <a:spcPct val="125000"/>
              </a:lnSpc>
              <a:spcAft>
                <a:spcPts val="609"/>
              </a:spcAft>
              <a:buFont typeface="Arial" panose="020B0604020202020204" pitchFamily="34" charset="0"/>
              <a:buChar char="•"/>
            </a:pPr>
            <a:r>
              <a:rPr lang="en-US" sz="2000" b="1" dirty="0">
                <a:latin typeface="Comic Sans MS" panose="030F0702030302020204" pitchFamily="66" charset="0"/>
                <a:cs typeface="Times New Roman" panose="02020603050405020304" pitchFamily="18" charset="0"/>
              </a:rPr>
              <a:t>Soil</a:t>
            </a:r>
          </a:p>
          <a:p>
            <a:pPr marL="342900" indent="-342900">
              <a:lnSpc>
                <a:spcPct val="125000"/>
              </a:lnSpc>
              <a:spcAft>
                <a:spcPts val="609"/>
              </a:spcAft>
              <a:buFont typeface="Arial" panose="020B0604020202020204" pitchFamily="34" charset="0"/>
              <a:buChar char="•"/>
            </a:pPr>
            <a:r>
              <a:rPr lang="en-US" sz="2000" b="1" dirty="0">
                <a:latin typeface="Comic Sans MS" panose="030F0702030302020204" pitchFamily="66" charset="0"/>
                <a:cs typeface="Times New Roman" panose="02020603050405020304" pitchFamily="18" charset="0"/>
              </a:rPr>
              <a:t>Clay</a:t>
            </a:r>
          </a:p>
          <a:p>
            <a:pPr marL="342900" indent="-342900">
              <a:lnSpc>
                <a:spcPct val="125000"/>
              </a:lnSpc>
              <a:spcAft>
                <a:spcPts val="609"/>
              </a:spcAft>
              <a:buFont typeface="Arial" panose="020B0604020202020204" pitchFamily="34" charset="0"/>
              <a:buChar char="•"/>
            </a:pPr>
            <a:r>
              <a:rPr lang="en-US" sz="2000" b="1" dirty="0">
                <a:latin typeface="Comic Sans MS" panose="030F0702030302020204" pitchFamily="66" charset="0"/>
                <a:cs typeface="Times New Roman" panose="02020603050405020304" pitchFamily="18" charset="0"/>
              </a:rPr>
              <a:t>Rocks</a:t>
            </a:r>
          </a:p>
          <a:p>
            <a:pPr marL="342900" indent="-342900">
              <a:lnSpc>
                <a:spcPct val="125000"/>
              </a:lnSpc>
              <a:spcAft>
                <a:spcPts val="609"/>
              </a:spcAft>
              <a:buFont typeface="Arial" panose="020B0604020202020204" pitchFamily="34" charset="0"/>
              <a:buChar char="•"/>
            </a:pPr>
            <a:r>
              <a:rPr lang="en-US" sz="2000" b="1" dirty="0">
                <a:latin typeface="Comic Sans MS" panose="030F0702030302020204" pitchFamily="66" charset="0"/>
                <a:cs typeface="Times New Roman" panose="02020603050405020304" pitchFamily="18" charset="0"/>
              </a:rPr>
              <a:t>Concrete</a:t>
            </a:r>
          </a:p>
        </p:txBody>
      </p:sp>
      <p:sp>
        <p:nvSpPr>
          <p:cNvPr id="6" name="TextBox 5">
            <a:extLst>
              <a:ext uri="{FF2B5EF4-FFF2-40B4-BE49-F238E27FC236}">
                <a16:creationId xmlns:a16="http://schemas.microsoft.com/office/drawing/2014/main" id="{954EAA18-32C4-DB8C-6F60-DEF5E1037141}"/>
              </a:ext>
            </a:extLst>
          </p:cNvPr>
          <p:cNvSpPr txBox="1"/>
          <p:nvPr/>
        </p:nvSpPr>
        <p:spPr>
          <a:xfrm>
            <a:off x="1029351" y="5135649"/>
            <a:ext cx="10205884" cy="515847"/>
          </a:xfrm>
          <a:prstGeom prst="rect">
            <a:avLst/>
          </a:prstGeom>
          <a:noFill/>
        </p:spPr>
        <p:txBody>
          <a:bodyPr wrap="square" rtlCol="0">
            <a:spAutoFit/>
          </a:bodyPr>
          <a:lstStyle/>
          <a:p>
            <a:pPr algn="ctr">
              <a:lnSpc>
                <a:spcPct val="125000"/>
              </a:lnSpc>
              <a:spcAft>
                <a:spcPts val="609"/>
              </a:spcAft>
            </a:pPr>
            <a:r>
              <a:rPr lang="en-US" sz="2400" dirty="0">
                <a:latin typeface="Comic Sans MS" panose="030F0702030302020204" pitchFamily="66" charset="0"/>
                <a:cs typeface="Times New Roman" panose="02020603050405020304" pitchFamily="18" charset="0"/>
              </a:rPr>
              <a:t>What do you think some design criteria are for ground covering?</a:t>
            </a:r>
          </a:p>
        </p:txBody>
      </p:sp>
    </p:spTree>
    <p:extLst>
      <p:ext uri="{BB962C8B-B14F-4D97-AF65-F5344CB8AC3E}">
        <p14:creationId xmlns:p14="http://schemas.microsoft.com/office/powerpoint/2010/main" val="3129868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1710A970-46B5-7EB1-CFD9-402AE41E1C80}"/>
              </a:ext>
            </a:extLst>
          </p:cNvPr>
          <p:cNvSpPr txBox="1">
            <a:spLocks/>
          </p:cNvSpPr>
          <p:nvPr/>
        </p:nvSpPr>
        <p:spPr>
          <a:xfrm>
            <a:off x="1161333" y="1818109"/>
            <a:ext cx="4096467" cy="3980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300"/>
              </a:spcAft>
              <a:buFont typeface="Arial" panose="020B0604020202020204" pitchFamily="34" charset="0"/>
              <a:buNone/>
            </a:pPr>
            <a:r>
              <a:rPr lang="en-US" dirty="0">
                <a:latin typeface="Comic Sans MS" panose="030F0702030302020204" pitchFamily="66" charset="0"/>
              </a:rPr>
              <a:t>What you need:</a:t>
            </a:r>
          </a:p>
          <a:p>
            <a:pPr lvl="1">
              <a:spcAft>
                <a:spcPts val="300"/>
              </a:spcAft>
            </a:pPr>
            <a:r>
              <a:rPr lang="en-US" sz="2000" dirty="0">
                <a:latin typeface="Comic Sans MS" panose="030F0702030302020204" pitchFamily="66" charset="0"/>
              </a:rPr>
              <a:t>Condiment container</a:t>
            </a:r>
          </a:p>
          <a:p>
            <a:pPr lvl="1">
              <a:spcAft>
                <a:spcPts val="300"/>
              </a:spcAft>
            </a:pPr>
            <a:r>
              <a:rPr lang="en-US" sz="2000" dirty="0">
                <a:latin typeface="Comic Sans MS" panose="030F0702030302020204" pitchFamily="66" charset="0"/>
              </a:rPr>
              <a:t>Paper filter cups</a:t>
            </a:r>
          </a:p>
          <a:p>
            <a:pPr lvl="1">
              <a:spcAft>
                <a:spcPts val="300"/>
              </a:spcAft>
            </a:pPr>
            <a:r>
              <a:rPr lang="en-US" sz="2000" dirty="0">
                <a:latin typeface="Comic Sans MS" panose="030F0702030302020204" pitchFamily="66" charset="0"/>
              </a:rPr>
              <a:t>1 oz cups</a:t>
            </a:r>
          </a:p>
          <a:p>
            <a:pPr lvl="1">
              <a:spcAft>
                <a:spcPts val="300"/>
              </a:spcAft>
            </a:pPr>
            <a:r>
              <a:rPr lang="en-US" sz="2000" dirty="0">
                <a:latin typeface="Comic Sans MS" panose="030F0702030302020204" pitchFamily="66" charset="0"/>
              </a:rPr>
              <a:t>Foil</a:t>
            </a:r>
          </a:p>
          <a:p>
            <a:pPr lvl="1">
              <a:spcAft>
                <a:spcPts val="300"/>
              </a:spcAft>
            </a:pPr>
            <a:r>
              <a:rPr lang="en-US" sz="2000" dirty="0">
                <a:latin typeface="Comic Sans MS" panose="030F0702030302020204" pitchFamily="66" charset="0"/>
              </a:rPr>
              <a:t>Soil</a:t>
            </a:r>
          </a:p>
          <a:p>
            <a:pPr lvl="1">
              <a:spcAft>
                <a:spcPts val="300"/>
              </a:spcAft>
            </a:pPr>
            <a:r>
              <a:rPr lang="en-US" sz="2000" dirty="0">
                <a:latin typeface="Comic Sans MS" panose="030F0702030302020204" pitchFamily="66" charset="0"/>
              </a:rPr>
              <a:t>Clay</a:t>
            </a:r>
          </a:p>
          <a:p>
            <a:pPr lvl="1">
              <a:spcAft>
                <a:spcPts val="300"/>
              </a:spcAft>
            </a:pPr>
            <a:r>
              <a:rPr lang="en-US" sz="2000" dirty="0">
                <a:latin typeface="Comic Sans MS" panose="030F0702030302020204" pitchFamily="66" charset="0"/>
              </a:rPr>
              <a:t>Tiles</a:t>
            </a:r>
          </a:p>
          <a:p>
            <a:pPr lvl="1">
              <a:spcAft>
                <a:spcPts val="300"/>
              </a:spcAft>
            </a:pPr>
            <a:r>
              <a:rPr lang="en-US" sz="2000" dirty="0">
                <a:latin typeface="Comic Sans MS" panose="030F0702030302020204" pitchFamily="66" charset="0"/>
              </a:rPr>
              <a:t>Rocks</a:t>
            </a:r>
          </a:p>
          <a:p>
            <a:pPr lvl="1">
              <a:spcAft>
                <a:spcPts val="300"/>
              </a:spcAft>
            </a:pPr>
            <a:r>
              <a:rPr lang="en-US" sz="2000" dirty="0">
                <a:latin typeface="Comic Sans MS" panose="030F0702030302020204" pitchFamily="66" charset="0"/>
              </a:rPr>
              <a:t>Teaspoon</a:t>
            </a:r>
          </a:p>
        </p:txBody>
      </p:sp>
      <p:sp>
        <p:nvSpPr>
          <p:cNvPr id="4" name="TextBox 3">
            <a:extLst>
              <a:ext uri="{FF2B5EF4-FFF2-40B4-BE49-F238E27FC236}">
                <a16:creationId xmlns:a16="http://schemas.microsoft.com/office/drawing/2014/main" id="{A97B552C-8DC7-28F9-D6FB-A36065AE903B}"/>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8  </a:t>
            </a:r>
          </a:p>
        </p:txBody>
      </p:sp>
      <p:sp>
        <p:nvSpPr>
          <p:cNvPr id="7" name="Content Placeholder 3">
            <a:extLst>
              <a:ext uri="{FF2B5EF4-FFF2-40B4-BE49-F238E27FC236}">
                <a16:creationId xmlns:a16="http://schemas.microsoft.com/office/drawing/2014/main" id="{74F47AA8-D9F4-2FB1-8F37-7AC96D6DD2E6}"/>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Concrete Alternatives: Comparing Ground Materials</a:t>
            </a:r>
          </a:p>
        </p:txBody>
      </p:sp>
      <p:pic>
        <p:nvPicPr>
          <p:cNvPr id="3" name="Picture 2" descr="A group of coffee filters with different types of coffee&#10;&#10;Description automatically generated">
            <a:extLst>
              <a:ext uri="{FF2B5EF4-FFF2-40B4-BE49-F238E27FC236}">
                <a16:creationId xmlns:a16="http://schemas.microsoft.com/office/drawing/2014/main" id="{E791FF83-D21C-E58B-5424-30B83A09172B}"/>
              </a:ext>
            </a:extLst>
          </p:cNvPr>
          <p:cNvPicPr>
            <a:picLocks noChangeAspect="1"/>
          </p:cNvPicPr>
          <p:nvPr/>
        </p:nvPicPr>
        <p:blipFill>
          <a:blip r:embed="rId3">
            <a:extLst>
              <a:ext uri="{28A0092B-C50C-407E-A947-70E740481C1C}">
                <a14:useLocalDpi xmlns:a14="http://schemas.microsoft.com/office/drawing/2010/main" val="0"/>
              </a:ext>
            </a:extLst>
          </a:blip>
          <a:srcRect l="6020" t="16943" r="2325" b="22587"/>
          <a:stretch/>
        </p:blipFill>
        <p:spPr>
          <a:xfrm>
            <a:off x="4940489" y="1891247"/>
            <a:ext cx="6907077" cy="34177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9873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55884</TotalTime>
  <Words>1103</Words>
  <Application>Microsoft Office PowerPoint</Application>
  <PresentationFormat>Widescreen</PresentationFormat>
  <Paragraphs>158</Paragraphs>
  <Slides>19</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Calibri Light</vt:lpstr>
      <vt:lpstr>Comic Sans MS</vt:lpstr>
      <vt:lpstr>Franklin Gothic Book</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Collaborative Communities -Session Slides</dc:title>
  <dc:creator>Kath Geramita</dc:creator>
  <cp:lastModifiedBy>Kath Geramita</cp:lastModifiedBy>
  <cp:revision>142</cp:revision>
  <cp:lastPrinted>2024-11-08T19:13:36Z</cp:lastPrinted>
  <dcterms:created xsi:type="dcterms:W3CDTF">2022-10-14T01:14:11Z</dcterms:created>
  <dcterms:modified xsi:type="dcterms:W3CDTF">2024-11-08T22:00:00Z</dcterms:modified>
</cp:coreProperties>
</file>