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421" r:id="rId4"/>
    <p:sldId id="330" r:id="rId5"/>
    <p:sldId id="331" r:id="rId6"/>
    <p:sldId id="500" r:id="rId7"/>
    <p:sldId id="333" r:id="rId8"/>
    <p:sldId id="335" r:id="rId9"/>
    <p:sldId id="336" r:id="rId10"/>
    <p:sldId id="337" r:id="rId11"/>
    <p:sldId id="338" r:id="rId12"/>
    <p:sldId id="472" r:id="rId1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3FAFF"/>
    <a:srgbClr val="96C93D"/>
    <a:srgbClr val="D5D000"/>
    <a:srgbClr val="45322B"/>
    <a:srgbClr val="4D4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74098" autoAdjust="0"/>
  </p:normalViewPr>
  <p:slideViewPr>
    <p:cSldViewPr snapToGrid="0" showGuides="1">
      <p:cViewPr varScale="1">
        <p:scale>
          <a:sx n="69" d="100"/>
          <a:sy n="69" d="100"/>
        </p:scale>
        <p:origin x="444" y="32"/>
      </p:cViewPr>
      <p:guideLst>
        <p:guide orient="horz" pos="30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048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51969F2-0C21-458A-9C67-61E3952FBEE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C5A9A95-B5FF-43CF-82CC-921C8BDB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44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A9A95-B5FF-43CF-82CC-921C8BDB86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41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A9A95-B5FF-43CF-82CC-921C8BDB86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05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A9A95-B5FF-43CF-82CC-921C8BDB86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16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A9A95-B5FF-43CF-82CC-921C8BDB86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99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A9A95-B5FF-43CF-82CC-921C8BDB86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74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A9A95-B5FF-43CF-82CC-921C8BDB86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25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A9A95-B5FF-43CF-82CC-921C8BDB86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91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A9A95-B5FF-43CF-82CC-921C8BDB86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2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A9A95-B5FF-43CF-82CC-921C8BDB86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28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A9A95-B5FF-43CF-82CC-921C8BDB86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61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A9A95-B5FF-43CF-82CC-921C8BDB86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77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BB92B-7FCD-A76B-B318-4DE63DFC3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B6A658-A960-5286-7432-034A6CE85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E9F66-3342-7727-4C88-41B87E5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F777-7C9F-42E6-8820-0C1D7E8F9D3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F3234-DBF8-8F1D-177B-68E217BA0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B7908-3F9B-45AF-CBE0-844F27073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7602-277B-427E-BBEE-C9563CB8F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4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166E5-C5D3-D8DD-4A52-846EDC61C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43E0C0-91F0-8B1D-38EB-8539821E5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82304-AA43-98AB-582A-F12114736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F777-7C9F-42E6-8820-0C1D7E8F9D3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7F2CC-29DA-EDC5-FA19-36CE4BDD3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84E7A-18C9-97A7-7766-9ABE5A52B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7602-277B-427E-BBEE-C9563CB8F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62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F318FE-E381-BF51-B5F2-066AD61E28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C9B6EE-6E4E-F72D-F692-A155AA45A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1ECB6-5286-1600-9E05-30FAD8172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F777-7C9F-42E6-8820-0C1D7E8F9D3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9059D-59EA-DCA4-8CFA-439D88E64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735B0-BD84-AF64-6EF6-D8C115BCF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7602-277B-427E-BBEE-C9563CB8F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62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AE0A-F380-949F-7840-32DDA999A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72B5D9-BF54-173E-233F-37B4D127A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F72C3-1FBB-5905-CBB8-64B26482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5418-B859-4D52-8366-6FA07D89DBC2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39079-F4C3-E539-D510-9825C0FB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81E0F-6B55-E33A-9E35-0E7078CEF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D04C-2DA9-40E9-9BDC-156CAB9DD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94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92468-18F5-BB63-DCD9-C5230F2F8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764F9-648B-E89C-1BED-0E4E19929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D6E59-54D9-1477-1907-735BEA8A8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5418-B859-4D52-8366-6FA07D89DBC2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81FFE-9ECB-A8BE-B20F-8172582D7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46655-05F8-FFEB-AD7D-98DF5DDFF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D04C-2DA9-40E9-9BDC-156CAB9DD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20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8A572-4558-724A-67BC-FE934D654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FE8E2-F85E-2245-64E8-A6565CD72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4A39C-D8C7-279B-59A8-04B4A452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5418-B859-4D52-8366-6FA07D89DBC2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F0C61-B5DD-6CA3-171F-BE068E65C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33EC2-E98F-BBD1-D5CA-B96D36768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D04C-2DA9-40E9-9BDC-156CAB9DD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87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8323E-D022-9EB8-A635-A1977630C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D6C99-F71D-2493-59FB-A60EDF9B3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CBE66-BC5D-8475-F4C2-1B787AFE9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F81AF-1EA6-D623-AD13-7A0C8C592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5418-B859-4D52-8366-6FA07D89DBC2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D95CE-C29E-A226-6356-C60F6CF7B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C6662-D9C9-9DAF-267A-BDB2F907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D04C-2DA9-40E9-9BDC-156CAB9DD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95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C160E-4F84-0B6B-6865-4DD21577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B96DC-6DD1-6E6B-62DC-0114242D8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A2F0D-AB0E-0A54-4F5E-84AE2F7A9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2A9854-607A-EC98-84F5-2498C74695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24CF55-C257-9B01-AD9D-D3636E6B5A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F9A39C-F43D-4768-3793-0948BCB12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5418-B859-4D52-8366-6FA07D89DBC2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657BB0-CEA0-5278-EF13-15EBD1C6C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8E235C-3592-B521-0977-E2AF7761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D04C-2DA9-40E9-9BDC-156CAB9DD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28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4FBD5-FE6C-062B-2F85-082C37C82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F40C5C-8FD7-206F-DADF-C3A5C69F9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5418-B859-4D52-8366-6FA07D89DBC2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7005E1-3E56-E5F1-A25F-F70C66993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10E5A-E3A0-A29A-CC6D-19D1B31C0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D04C-2DA9-40E9-9BDC-156CAB9DD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95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7697FA-A5C2-E032-4A8B-F95F9DDEC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5418-B859-4D52-8366-6FA07D89DBC2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6613F2-6B74-F8F4-C59F-EE1AD75BE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DFA967-2148-B016-E90D-2907F919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D04C-2DA9-40E9-9BDC-156CAB9DD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63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63F8A-22BE-3CF9-21D2-B0574ED19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07256-CE48-9A9A-BF4B-5C012BE9B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500D14-7A87-F2EC-3C13-C8D3A1AEE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D38C-4750-D81C-E2D3-83D791865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5418-B859-4D52-8366-6FA07D89DBC2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DD40FB-A9B2-390D-6535-B19B5F4F4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E07102-1F25-2563-0156-A9933DEF4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D04C-2DA9-40E9-9BDC-156CAB9DD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AA4FB-D509-13EF-CA6A-B104F1C80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EC5F0-82DC-DA0B-0265-41CBDDA29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B0040-D396-BBD7-3F7C-3A31272D6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F777-7C9F-42E6-8820-0C1D7E8F9D3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15ABF-A2F8-B366-EBCD-9BA5EEAD2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1135B-3987-32F1-4F6F-9DB60536F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7602-277B-427E-BBEE-C9563CB8F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71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9F298-971F-58F6-5258-0B7ACF878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270A3E-F186-E5B0-5D82-91EEAA324E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92E50-6A56-A8BD-9C60-E236AD873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E0CD64-FD92-5AD3-EFDE-619A5C95D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5418-B859-4D52-8366-6FA07D89DBC2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27C6F-0531-9516-95FC-8D1930DD2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9C8B6-6C86-20B2-8D10-C464C0843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D04C-2DA9-40E9-9BDC-156CAB9DD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45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0050A-B8D2-EA06-29FB-390462580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3BC0E-11BF-A44B-2ED3-7179D362A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B97C3-BBBA-9363-EE4F-8BC0097E5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5418-B859-4D52-8366-6FA07D89DBC2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B48B4-6C93-1276-D93A-835907C8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32C6C-5CEA-0A81-3D35-EE461509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D04C-2DA9-40E9-9BDC-156CAB9DD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33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FF4D8F-8C17-B0FB-59B4-83D1EAC7D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8F23E4-18B0-56DC-FD8E-B1FE6AC43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5C283-B103-BB16-A647-C6F477679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5418-B859-4D52-8366-6FA07D89DBC2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18856-64A8-02FB-CC7B-7A8527F42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30D6B-AA8E-7491-AB87-3177E4811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D04C-2DA9-40E9-9BDC-156CAB9DD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9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CEB0F-0BBA-CCF4-4E32-D37DBD7B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C8BA9-7EFF-3401-43ED-12F748422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65FBC-B2FD-FCDE-8D1C-DE2D2D515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F777-7C9F-42E6-8820-0C1D7E8F9D3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D0AAC-1AE0-287C-93FD-5FC203E8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2E5F7-33AB-2A56-D4FE-46D5420F1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7602-277B-427E-BBEE-C9563CB8F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0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91D1C-2319-86BE-D190-DE092CEB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78B88-01F0-592A-8565-85421D8894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11AE0-5AA8-5882-F4D3-D1BA4F427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FCEAB-A201-E316-3595-489BA319F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F777-7C9F-42E6-8820-0C1D7E8F9D3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85E32B-B22E-5A28-C02C-2EEE12F15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FA441-F361-E85A-72A8-F173C6EA3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7602-277B-427E-BBEE-C9563CB8F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97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1554F-EB23-EE32-CB5A-9177897BD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3D9F1-4A23-6792-5FCB-76AE964DB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0171F-AA8A-A03D-AF6B-09E562442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CD346F-A724-E71C-8DCB-7E1DE0846F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98D0CE-5C9F-9558-7036-1D6DD85017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620B33-25F1-3BFE-4CAF-D37D4B5B1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F777-7C9F-42E6-8820-0C1D7E8F9D3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4208B7-CF47-0727-D0DE-130BAECFC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4C6F7D-F8E2-86D7-B012-09C8F38F6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7602-277B-427E-BBEE-C9563CB8F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2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DA89D-7D8E-9A08-9110-095564C7A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E51CC9-4CD7-E3DC-207D-05490989C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F777-7C9F-42E6-8820-0C1D7E8F9D3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0EBF10-31BE-4C36-33BC-454C44E16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EA1117-4DDD-B921-B9C3-22101A20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7602-277B-427E-BBEE-C9563CB8F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1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698B71-CC05-C9EF-783A-768ACDE43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F777-7C9F-42E6-8820-0C1D7E8F9D3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76FE03-B09F-73EB-EF9F-5726F4AE6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B9926-4736-3618-E429-CC876555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7602-277B-427E-BBEE-C9563CB8F19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943918A1-C1F5-8C23-C614-D2C61511CD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470" y="6338630"/>
            <a:ext cx="1619530" cy="40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73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22C7F-76F9-3B0F-6598-E8DA134AC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0A457-B4AC-07A2-5977-5B52A4C86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FDCE6B-4922-4892-2B47-CA80A23AE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816B0-BF6C-9A4A-34D6-840CB8F5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F777-7C9F-42E6-8820-0C1D7E8F9D3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548334-A1DA-F64F-8845-8734023FC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5F176F-E6AC-22A0-62B6-A9FEB4BE3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7602-277B-427E-BBEE-C9563CB8F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21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98A01-BDC9-7177-1563-9E9CA1F65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491BEA-4C92-14E7-2A9E-6E5B42A32E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A43C7-A449-D02D-20EE-169548A25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FA4C3-7120-9668-D8AC-8CCCD9DCC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F777-7C9F-42E6-8820-0C1D7E8F9D3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4178C-6F07-1210-7661-B02A75C7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EC30C-87EC-EB18-9951-D870B304A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7602-277B-427E-BBEE-C9563CB8F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1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89E88-8FDA-BB5B-5AF0-5EFEA603E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DF777-7C9F-42E6-8820-0C1D7E8F9D3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B5443-114D-5061-212D-2B5AC77784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33A57-F6CA-EEEF-FC7D-C807C84B7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C7602-277B-427E-BBEE-C9563CB8F1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7A72840-E5D8-87BB-6D05-C2B7C614878A}"/>
              </a:ext>
            </a:extLst>
          </p:cNvPr>
          <p:cNvSpPr/>
          <p:nvPr userDrawn="1"/>
        </p:nvSpPr>
        <p:spPr>
          <a:xfrm>
            <a:off x="125894" y="822960"/>
            <a:ext cx="11920330" cy="78528"/>
          </a:xfrm>
          <a:prstGeom prst="roundRect">
            <a:avLst>
              <a:gd name="adj" fmla="val 50000"/>
            </a:avLst>
          </a:prstGeom>
          <a:solidFill>
            <a:srgbClr val="96C93D"/>
          </a:solidFill>
          <a:ln>
            <a:solidFill>
              <a:srgbClr val="96C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495D49E-C5D0-43B4-14EB-CD15C31B97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975" b="-11113"/>
          <a:stretch/>
        </p:blipFill>
        <p:spPr>
          <a:xfrm>
            <a:off x="2447377" y="983727"/>
            <a:ext cx="7277363" cy="639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2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D1570B-9E21-B0EB-3D52-5BFC29512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1B33B-4953-86B6-041B-A65070EA8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81280-F7FF-49DF-DC71-BAEF5D370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65418-B859-4D52-8366-6FA07D89DBC2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5FA65-A58A-C87F-EE7E-4465C777D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75B22-66A8-76F7-A3EA-378743387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4D04C-2DA9-40E9-9BDC-156CAB9DD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9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178FC0-C60A-5191-E732-30D435CD6F8B}"/>
              </a:ext>
            </a:extLst>
          </p:cNvPr>
          <p:cNvSpPr txBox="1"/>
          <p:nvPr/>
        </p:nvSpPr>
        <p:spPr>
          <a:xfrm>
            <a:off x="1133061" y="1273789"/>
            <a:ext cx="10038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Comic Sans MS" panose="030F0702030302020204" pitchFamily="66" charset="0"/>
                <a:cs typeface="Levenim MT" panose="02010502060101010101" pitchFamily="2" charset="-79"/>
              </a:rPr>
              <a:t>Collaborative Communities</a:t>
            </a:r>
            <a:endParaRPr lang="en-US" sz="60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latin typeface="Comic Sans MS" panose="030F0702030302020204" pitchFamily="66" charset="0"/>
              <a:cs typeface="Levenim MT" panose="02010502060101010101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59DFA6-716A-5C8A-1A14-FE97A8B49488}"/>
              </a:ext>
            </a:extLst>
          </p:cNvPr>
          <p:cNvSpPr txBox="1"/>
          <p:nvPr/>
        </p:nvSpPr>
        <p:spPr>
          <a:xfrm>
            <a:off x="5158409" y="2485360"/>
            <a:ext cx="187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Presented by</a:t>
            </a:r>
          </a:p>
        </p:txBody>
      </p:sp>
      <p:pic>
        <p:nvPicPr>
          <p:cNvPr id="7" name="Picture 6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21445801-7335-F9AD-B0B5-75DACD197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196" y="3235266"/>
            <a:ext cx="5089792" cy="12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99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A82A9-FAF1-03B8-1C49-6D71F639218A}"/>
              </a:ext>
            </a:extLst>
          </p:cNvPr>
          <p:cNvSpPr txBox="1"/>
          <p:nvPr/>
        </p:nvSpPr>
        <p:spPr>
          <a:xfrm>
            <a:off x="318353" y="182103"/>
            <a:ext cx="11627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j-lt"/>
              </a:rPr>
              <a:t>Session 10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912A786-62A3-A1E2-3592-6E3C9188056C}"/>
              </a:ext>
            </a:extLst>
          </p:cNvPr>
          <p:cNvSpPr txBox="1">
            <a:spLocks/>
          </p:cNvSpPr>
          <p:nvPr/>
        </p:nvSpPr>
        <p:spPr>
          <a:xfrm>
            <a:off x="1736506" y="919482"/>
            <a:ext cx="8791575" cy="5651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Innovation Challenge: Present your idea to the group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rgbClr val="0070C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116FBF-5EDD-D7E5-F8A3-88E1023DAD0A}"/>
              </a:ext>
            </a:extLst>
          </p:cNvPr>
          <p:cNvSpPr txBox="1"/>
          <p:nvPr/>
        </p:nvSpPr>
        <p:spPr>
          <a:xfrm>
            <a:off x="966020" y="1967926"/>
            <a:ext cx="10751574" cy="3898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Think about answering these questions about your invention:</a:t>
            </a:r>
          </a:p>
          <a:p>
            <a:pPr marL="18288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Where did you put it?</a:t>
            </a:r>
          </a:p>
          <a:p>
            <a:pPr marL="18288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Who will use it and how?</a:t>
            </a:r>
          </a:p>
          <a:p>
            <a:pPr marL="18288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What are some key features that will work with your natural neighbors?</a:t>
            </a:r>
          </a:p>
          <a:p>
            <a:pPr marL="1371600" lvl="1">
              <a:lnSpc>
                <a:spcPct val="150000"/>
              </a:lnSpc>
            </a:pP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849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FE588C-1154-9983-6CF6-14B566AE0928}"/>
              </a:ext>
            </a:extLst>
          </p:cNvPr>
          <p:cNvSpPr txBox="1"/>
          <p:nvPr/>
        </p:nvSpPr>
        <p:spPr>
          <a:xfrm>
            <a:off x="318353" y="182103"/>
            <a:ext cx="11627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j-lt"/>
              </a:rPr>
              <a:t>Session 10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F5C050A-72F3-E674-59C0-789C7CEE08A7}"/>
              </a:ext>
            </a:extLst>
          </p:cNvPr>
          <p:cNvSpPr txBox="1">
            <a:spLocks/>
          </p:cNvSpPr>
          <p:nvPr/>
        </p:nvSpPr>
        <p:spPr>
          <a:xfrm>
            <a:off x="1736506" y="919482"/>
            <a:ext cx="8791575" cy="5651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Wrap Up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rgbClr val="0070C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1307D6-2573-DF80-F6E9-FCF79A0F8F3E}"/>
              </a:ext>
            </a:extLst>
          </p:cNvPr>
          <p:cNvSpPr txBox="1"/>
          <p:nvPr/>
        </p:nvSpPr>
        <p:spPr>
          <a:xfrm>
            <a:off x="948603" y="2316269"/>
            <a:ext cx="10751574" cy="1313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Can you share one thing that you found surprising or exciting about Sustainability, Materials, STEM, or Innovation?</a:t>
            </a:r>
          </a:p>
        </p:txBody>
      </p:sp>
    </p:spTree>
    <p:extLst>
      <p:ext uri="{BB962C8B-B14F-4D97-AF65-F5344CB8AC3E}">
        <p14:creationId xmlns:p14="http://schemas.microsoft.com/office/powerpoint/2010/main" val="685268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053F50-7105-E696-F8EF-E49D3D80C6FF}"/>
              </a:ext>
            </a:extLst>
          </p:cNvPr>
          <p:cNvSpPr txBox="1"/>
          <p:nvPr/>
        </p:nvSpPr>
        <p:spPr>
          <a:xfrm>
            <a:off x="318353" y="182103"/>
            <a:ext cx="11627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j-lt"/>
              </a:rPr>
              <a:t>Session 9 &amp; 10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3D93A-FC6E-C54A-48B4-43B4CE50531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736506" y="919482"/>
            <a:ext cx="8791575" cy="56515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Innovation Challenge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5C0D738-3D03-6454-1784-B6834DB09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206923"/>
              </p:ext>
            </p:extLst>
          </p:nvPr>
        </p:nvGraphicFramePr>
        <p:xfrm>
          <a:off x="355193" y="1438622"/>
          <a:ext cx="3194228" cy="472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228">
                  <a:extLst>
                    <a:ext uri="{9D8B030D-6E8A-4147-A177-3AD203B41FA5}">
                      <a16:colId xmlns:a16="http://schemas.microsoft.com/office/drawing/2014/main" val="681246206"/>
                    </a:ext>
                  </a:extLst>
                </a:gridCol>
              </a:tblGrid>
              <a:tr h="51206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  <a:latin typeface="Franklin Gothic Book" panose="020B0503020102020204" pitchFamily="34" charset="0"/>
                        </a:rPr>
                        <a:t>What you need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063067"/>
                  </a:ext>
                </a:extLst>
              </a:tr>
              <a:tr h="42141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Participant notebook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Prototyping supplies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Any remaining from the previous 8 sessions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Posters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6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Additional Supplies Needed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Pens/pencil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Coloring supplies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Scissors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Tape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Any additional </a:t>
                      </a:r>
                      <a:br>
                        <a:rPr lang="en-US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</a:br>
                      <a:r>
                        <a:rPr lang="en-US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prototyping </a:t>
                      </a:r>
                      <a:br>
                        <a:rPr lang="en-US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</a:br>
                      <a:r>
                        <a:rPr lang="en-US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supplies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163856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E7C61E08-1123-2B7A-B47F-FF8336F6A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040616"/>
              </p:ext>
            </p:extLst>
          </p:nvPr>
        </p:nvGraphicFramePr>
        <p:xfrm>
          <a:off x="4019912" y="1452272"/>
          <a:ext cx="3324067" cy="472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474">
                  <a:extLst>
                    <a:ext uri="{9D8B030D-6E8A-4147-A177-3AD203B41FA5}">
                      <a16:colId xmlns:a16="http://schemas.microsoft.com/office/drawing/2014/main" val="1502577172"/>
                    </a:ext>
                  </a:extLst>
                </a:gridCol>
                <a:gridCol w="2131593">
                  <a:extLst>
                    <a:ext uri="{9D8B030D-6E8A-4147-A177-3AD203B41FA5}">
                      <a16:colId xmlns:a16="http://schemas.microsoft.com/office/drawing/2014/main" val="681246206"/>
                    </a:ext>
                  </a:extLst>
                </a:gridCol>
              </a:tblGrid>
              <a:tr h="60067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  <a:latin typeface="Franklin Gothic Book" panose="020B0503020102020204" pitchFamily="34" charset="0"/>
                        </a:rPr>
                        <a:t>Session 9 Flow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  <a:latin typeface="Franklin Gothic Book" panose="020B0503020102020204" pitchFamily="34" charset="0"/>
                        </a:rPr>
                        <a:t>Session 9 Flow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063067"/>
                  </a:ext>
                </a:extLst>
              </a:tr>
              <a:tr h="8251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5 min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Welcome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91593"/>
                  </a:ext>
                </a:extLst>
              </a:tr>
              <a:tr h="8251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10 min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Challenge introduction and group formation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719174"/>
                  </a:ext>
                </a:extLst>
              </a:tr>
              <a:tr h="8251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15 - 20 min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Brainstorming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442816"/>
                  </a:ext>
                </a:extLst>
              </a:tr>
              <a:tr h="8251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15 - 20 min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Idea selection and initial design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230475"/>
                  </a:ext>
                </a:extLst>
              </a:tr>
              <a:tr h="8251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Remaining time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Wrap up and cleanup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858691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2FA79518-2973-7E82-393C-E59F204C1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225244"/>
              </p:ext>
            </p:extLst>
          </p:nvPr>
        </p:nvGraphicFramePr>
        <p:xfrm>
          <a:off x="7814471" y="1438623"/>
          <a:ext cx="3799884" cy="4499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388">
                  <a:extLst>
                    <a:ext uri="{9D8B030D-6E8A-4147-A177-3AD203B41FA5}">
                      <a16:colId xmlns:a16="http://schemas.microsoft.com/office/drawing/2014/main" val="1034494130"/>
                    </a:ext>
                  </a:extLst>
                </a:gridCol>
                <a:gridCol w="2645496">
                  <a:extLst>
                    <a:ext uri="{9D8B030D-6E8A-4147-A177-3AD203B41FA5}">
                      <a16:colId xmlns:a16="http://schemas.microsoft.com/office/drawing/2014/main" val="681246206"/>
                    </a:ext>
                  </a:extLst>
                </a:gridCol>
              </a:tblGrid>
              <a:tr h="69290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  <a:latin typeface="Franklin Gothic Book" panose="020B0503020102020204" pitchFamily="34" charset="0"/>
                        </a:rPr>
                        <a:t>Session 10 Flow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  <a:latin typeface="Franklin Gothic Book" panose="020B0503020102020204" pitchFamily="34" charset="0"/>
                        </a:rPr>
                        <a:t>Session 10 Flow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063067"/>
                  </a:ext>
                </a:extLst>
              </a:tr>
              <a:tr h="76139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5 min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Welcome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91593"/>
                  </a:ext>
                </a:extLst>
              </a:tr>
              <a:tr h="76139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30 - 40 min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Design and prototype construction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719174"/>
                  </a:ext>
                </a:extLst>
              </a:tr>
              <a:tr h="76139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10 min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Presentation planning (optional)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442816"/>
                  </a:ext>
                </a:extLst>
              </a:tr>
              <a:tr h="76139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5 - 10 min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Optional presentation of invention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230475"/>
                  </a:ext>
                </a:extLst>
              </a:tr>
              <a:tr h="76139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Remaining time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Franklin Gothic Book" panose="020B0503020102020204" pitchFamily="34" charset="0"/>
                        </a:rPr>
                        <a:t>Final reflection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858691"/>
                  </a:ext>
                </a:extLst>
              </a:tr>
            </a:tbl>
          </a:graphicData>
        </a:graphic>
      </p:graphicFrame>
      <p:pic>
        <p:nvPicPr>
          <p:cNvPr id="5" name="Picture 4" descr="A green book with a white rectangular object on a wooden surface&#10;&#10;Description automatically generated">
            <a:extLst>
              <a:ext uri="{FF2B5EF4-FFF2-40B4-BE49-F238E27FC236}">
                <a16:creationId xmlns:a16="http://schemas.microsoft.com/office/drawing/2014/main" id="{FED682FF-3694-0A63-7C9E-F89FAEBAA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" t="8362" r="3284" b="8728"/>
          <a:stretch/>
        </p:blipFill>
        <p:spPr>
          <a:xfrm rot="5400000">
            <a:off x="2174613" y="4839748"/>
            <a:ext cx="1753546" cy="1159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54047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A82A9-FAF1-03B8-1C49-6D71F639218A}"/>
              </a:ext>
            </a:extLst>
          </p:cNvPr>
          <p:cNvSpPr txBox="1"/>
          <p:nvPr/>
        </p:nvSpPr>
        <p:spPr>
          <a:xfrm>
            <a:off x="318353" y="182103"/>
            <a:ext cx="11627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j-lt"/>
              </a:rPr>
              <a:t>Session 9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912A786-62A3-A1E2-3592-6E3C9188056C}"/>
              </a:ext>
            </a:extLst>
          </p:cNvPr>
          <p:cNvSpPr txBox="1">
            <a:spLocks/>
          </p:cNvSpPr>
          <p:nvPr/>
        </p:nvSpPr>
        <p:spPr>
          <a:xfrm>
            <a:off x="1736506" y="919482"/>
            <a:ext cx="8791575" cy="5651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>
                <a:solidFill>
                  <a:srgbClr val="0070C0"/>
                </a:solidFill>
                <a:latin typeface="Franklin Gothic Book" panose="020B0503020102020204" pitchFamily="34" charset="0"/>
              </a:rPr>
              <a:t>Innovation Challenge</a:t>
            </a:r>
            <a:endParaRPr lang="en-US" b="1" dirty="0">
              <a:solidFill>
                <a:srgbClr val="0070C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73B1B-3CBA-E119-E8E2-11192F6AB4FA}"/>
              </a:ext>
            </a:extLst>
          </p:cNvPr>
          <p:cNvSpPr txBox="1">
            <a:spLocks/>
          </p:cNvSpPr>
          <p:nvPr/>
        </p:nvSpPr>
        <p:spPr>
          <a:xfrm>
            <a:off x="949234" y="1885683"/>
            <a:ext cx="10371909" cy="38532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Over the past weeks we’ve learned about all sorts of things related to living with our natural neighbors.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>
                <a:latin typeface="Comic Sans MS" panose="030F0702030302020204" pitchFamily="66" charset="0"/>
              </a:rPr>
              <a:t>We’ve also had a chance to hear about cool inventors and entrepreneurs like </a:t>
            </a:r>
            <a:r>
              <a:rPr lang="en-US" dirty="0" err="1">
                <a:latin typeface="Comic Sans MS" panose="030F0702030302020204" pitchFamily="66" charset="0"/>
              </a:rPr>
              <a:t>Mikaila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en-US" dirty="0" err="1">
                <a:latin typeface="Comic Sans MS" panose="030F0702030302020204" pitchFamily="66" charset="0"/>
              </a:rPr>
              <a:t>Orianna</a:t>
            </a:r>
            <a:r>
              <a:rPr lang="en-US" dirty="0">
                <a:latin typeface="Comic Sans MS" panose="030F0702030302020204" pitchFamily="66" charset="0"/>
              </a:rPr>
              <a:t>, Aaron, and more.</a:t>
            </a:r>
          </a:p>
        </p:txBody>
      </p:sp>
    </p:spTree>
    <p:extLst>
      <p:ext uri="{BB962C8B-B14F-4D97-AF65-F5344CB8AC3E}">
        <p14:creationId xmlns:p14="http://schemas.microsoft.com/office/powerpoint/2010/main" val="3386044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A82A9-FAF1-03B8-1C49-6D71F639218A}"/>
              </a:ext>
            </a:extLst>
          </p:cNvPr>
          <p:cNvSpPr txBox="1"/>
          <p:nvPr/>
        </p:nvSpPr>
        <p:spPr>
          <a:xfrm>
            <a:off x="318353" y="182103"/>
            <a:ext cx="11627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j-lt"/>
              </a:rPr>
              <a:t>Session 9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912A786-62A3-A1E2-3592-6E3C9188056C}"/>
              </a:ext>
            </a:extLst>
          </p:cNvPr>
          <p:cNvSpPr txBox="1">
            <a:spLocks/>
          </p:cNvSpPr>
          <p:nvPr/>
        </p:nvSpPr>
        <p:spPr>
          <a:xfrm>
            <a:off x="1736506" y="919482"/>
            <a:ext cx="8791575" cy="5651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>
                <a:solidFill>
                  <a:srgbClr val="0070C0"/>
                </a:solidFill>
                <a:latin typeface="Franklin Gothic Book" panose="020B0503020102020204" pitchFamily="34" charset="0"/>
              </a:rPr>
              <a:t>Innovation Challenge</a:t>
            </a:r>
            <a:endParaRPr lang="en-US" b="1" dirty="0">
              <a:solidFill>
                <a:srgbClr val="0070C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73B1B-3CBA-E119-E8E2-11192F6AB4FA}"/>
              </a:ext>
            </a:extLst>
          </p:cNvPr>
          <p:cNvSpPr txBox="1">
            <a:spLocks/>
          </p:cNvSpPr>
          <p:nvPr/>
        </p:nvSpPr>
        <p:spPr>
          <a:xfrm>
            <a:off x="949234" y="1885684"/>
            <a:ext cx="10371909" cy="24686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Now it’s time for your ideas, and your solutions, to take center stage!</a:t>
            </a:r>
          </a:p>
        </p:txBody>
      </p:sp>
    </p:spTree>
    <p:extLst>
      <p:ext uri="{BB962C8B-B14F-4D97-AF65-F5344CB8AC3E}">
        <p14:creationId xmlns:p14="http://schemas.microsoft.com/office/powerpoint/2010/main" val="1400517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A82A9-FAF1-03B8-1C49-6D71F639218A}"/>
              </a:ext>
            </a:extLst>
          </p:cNvPr>
          <p:cNvSpPr txBox="1"/>
          <p:nvPr/>
        </p:nvSpPr>
        <p:spPr>
          <a:xfrm>
            <a:off x="318353" y="182103"/>
            <a:ext cx="11627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j-lt"/>
              </a:rPr>
              <a:t>Session 9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912A786-62A3-A1E2-3592-6E3C9188056C}"/>
              </a:ext>
            </a:extLst>
          </p:cNvPr>
          <p:cNvSpPr txBox="1">
            <a:spLocks/>
          </p:cNvSpPr>
          <p:nvPr/>
        </p:nvSpPr>
        <p:spPr>
          <a:xfrm>
            <a:off x="1736506" y="919482"/>
            <a:ext cx="8791575" cy="5651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>
                <a:solidFill>
                  <a:srgbClr val="0070C0"/>
                </a:solidFill>
                <a:latin typeface="Franklin Gothic Book" panose="020B0503020102020204" pitchFamily="34" charset="0"/>
              </a:rPr>
              <a:t>Innovation Challenge</a:t>
            </a:r>
            <a:endParaRPr lang="en-US" b="1" dirty="0">
              <a:solidFill>
                <a:srgbClr val="0070C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73B1B-3CBA-E119-E8E2-11192F6AB4FA}"/>
              </a:ext>
            </a:extLst>
          </p:cNvPr>
          <p:cNvSpPr txBox="1">
            <a:spLocks/>
          </p:cNvSpPr>
          <p:nvPr/>
        </p:nvSpPr>
        <p:spPr>
          <a:xfrm>
            <a:off x="949234" y="1885684"/>
            <a:ext cx="10371909" cy="24686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Design, or redesign, a community space that is functional and works with the living ecosystem in the area.</a:t>
            </a:r>
          </a:p>
        </p:txBody>
      </p:sp>
    </p:spTree>
    <p:extLst>
      <p:ext uri="{BB962C8B-B14F-4D97-AF65-F5344CB8AC3E}">
        <p14:creationId xmlns:p14="http://schemas.microsoft.com/office/powerpoint/2010/main" val="4016312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A82A9-FAF1-03B8-1C49-6D71F639218A}"/>
              </a:ext>
            </a:extLst>
          </p:cNvPr>
          <p:cNvSpPr txBox="1"/>
          <p:nvPr/>
        </p:nvSpPr>
        <p:spPr>
          <a:xfrm>
            <a:off x="318353" y="182103"/>
            <a:ext cx="11627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j-lt"/>
              </a:rPr>
              <a:t>Session 9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912A786-62A3-A1E2-3592-6E3C9188056C}"/>
              </a:ext>
            </a:extLst>
          </p:cNvPr>
          <p:cNvSpPr txBox="1">
            <a:spLocks/>
          </p:cNvSpPr>
          <p:nvPr/>
        </p:nvSpPr>
        <p:spPr>
          <a:xfrm>
            <a:off x="1736506" y="919482"/>
            <a:ext cx="8791575" cy="5651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>
                <a:solidFill>
                  <a:srgbClr val="0070C0"/>
                </a:solidFill>
                <a:latin typeface="Franklin Gothic Book" panose="020B0503020102020204" pitchFamily="34" charset="0"/>
              </a:rPr>
              <a:t>Innovation Challenge</a:t>
            </a:r>
            <a:endParaRPr lang="en-US" b="1" dirty="0">
              <a:solidFill>
                <a:srgbClr val="0070C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BC7C376-38C6-CAAF-CBA3-4D30BD96A546}"/>
              </a:ext>
            </a:extLst>
          </p:cNvPr>
          <p:cNvSpPr txBox="1">
            <a:spLocks/>
          </p:cNvSpPr>
          <p:nvPr/>
        </p:nvSpPr>
        <p:spPr>
          <a:xfrm>
            <a:off x="726400" y="1484632"/>
            <a:ext cx="10739199" cy="48586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>
                <a:latin typeface="Comic Sans MS" panose="030F0702030302020204" pitchFamily="66" charset="0"/>
              </a:rPr>
              <a:t>How it works:</a:t>
            </a:r>
          </a:p>
          <a:p>
            <a:pPr marL="914400" lvl="1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Comic Sans MS" panose="030F0702030302020204" pitchFamily="66" charset="0"/>
              </a:rPr>
              <a:t>Decide if you want to design or redesign a community space.</a:t>
            </a:r>
          </a:p>
          <a:p>
            <a:pPr marL="914400" lvl="1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Comic Sans MS" panose="030F0702030302020204" pitchFamily="66" charset="0"/>
              </a:rPr>
              <a:t>Form a group of 1 – 3 people who want to work on the same prompt as you do. </a:t>
            </a:r>
          </a:p>
          <a:p>
            <a:pPr marL="914400" lvl="1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Comic Sans MS" panose="030F0702030302020204" pitchFamily="66" charset="0"/>
              </a:rPr>
              <a:t>As a group, brainstorm as many ideas as you can think of connected with your challenge </a:t>
            </a:r>
          </a:p>
          <a:p>
            <a:pPr marL="914400" lvl="1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Comic Sans MS" panose="030F0702030302020204" pitchFamily="66" charset="0"/>
              </a:rPr>
              <a:t>As a group, select which ideas you’ll use in your invention or innovation.</a:t>
            </a:r>
          </a:p>
          <a:p>
            <a:pPr marL="914400" lvl="1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Comic Sans MS" panose="030F0702030302020204" pitchFamily="66" charset="0"/>
              </a:rPr>
              <a:t>Sketch out your invention. You’ll have space and time to make a few revisions.</a:t>
            </a:r>
          </a:p>
          <a:p>
            <a:pPr marL="914400" lvl="1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Comic Sans MS" panose="030F0702030302020204" pitchFamily="66" charset="0"/>
              </a:rPr>
              <a:t>Build a prototype of your invention. </a:t>
            </a:r>
          </a:p>
        </p:txBody>
      </p:sp>
    </p:spTree>
    <p:extLst>
      <p:ext uri="{BB962C8B-B14F-4D97-AF65-F5344CB8AC3E}">
        <p14:creationId xmlns:p14="http://schemas.microsoft.com/office/powerpoint/2010/main" val="634517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A82A9-FAF1-03B8-1C49-6D71F639218A}"/>
              </a:ext>
            </a:extLst>
          </p:cNvPr>
          <p:cNvSpPr txBox="1"/>
          <p:nvPr/>
        </p:nvSpPr>
        <p:spPr>
          <a:xfrm>
            <a:off x="318353" y="182103"/>
            <a:ext cx="11627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j-lt"/>
              </a:rPr>
              <a:t>Session 9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912A786-62A3-A1E2-3592-6E3C9188056C}"/>
              </a:ext>
            </a:extLst>
          </p:cNvPr>
          <p:cNvSpPr txBox="1">
            <a:spLocks/>
          </p:cNvSpPr>
          <p:nvPr/>
        </p:nvSpPr>
        <p:spPr>
          <a:xfrm>
            <a:off x="1736506" y="919482"/>
            <a:ext cx="8791575" cy="5651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Innovation Challenge: Brainstorming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6BFF9F-3B5F-E18C-A528-E8D2EB9F8D14}"/>
              </a:ext>
            </a:extLst>
          </p:cNvPr>
          <p:cNvSpPr txBox="1"/>
          <p:nvPr/>
        </p:nvSpPr>
        <p:spPr>
          <a:xfrm>
            <a:off x="1332411" y="2255520"/>
            <a:ext cx="10110652" cy="2729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2200" dirty="0">
                <a:latin typeface="Comic Sans MS" panose="030F0702030302020204" pitchFamily="66" charset="0"/>
              </a:rPr>
              <a:t>This is when you write down or draw as many ideas as you can. </a:t>
            </a:r>
          </a:p>
          <a:p>
            <a:pPr algn="ctr">
              <a:lnSpc>
                <a:spcPct val="150000"/>
              </a:lnSpc>
            </a:pPr>
            <a:r>
              <a:rPr lang="en-US" sz="2200" b="1" dirty="0">
                <a:latin typeface="Comic Sans MS" panose="030F0702030302020204" pitchFamily="66" charset="0"/>
              </a:rPr>
              <a:t>The goal of brainstorming is to come up with as many ideas as possible. </a:t>
            </a:r>
          </a:p>
          <a:p>
            <a:pPr algn="ctr">
              <a:lnSpc>
                <a:spcPct val="150000"/>
              </a:lnSpc>
            </a:pPr>
            <a:endParaRPr lang="en-US" sz="2200" b="1" dirty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US" sz="2200" dirty="0">
                <a:latin typeface="Comic Sans MS" panose="030F0702030302020204" pitchFamily="66" charset="0"/>
              </a:rPr>
              <a:t>Try not to think of ideas as “good” or “bad”—even the wildest ideas can spark new ideas. </a:t>
            </a:r>
          </a:p>
        </p:txBody>
      </p:sp>
    </p:spTree>
    <p:extLst>
      <p:ext uri="{BB962C8B-B14F-4D97-AF65-F5344CB8AC3E}">
        <p14:creationId xmlns:p14="http://schemas.microsoft.com/office/powerpoint/2010/main" val="266348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A82A9-FAF1-03B8-1C49-6D71F639218A}"/>
              </a:ext>
            </a:extLst>
          </p:cNvPr>
          <p:cNvSpPr txBox="1"/>
          <p:nvPr/>
        </p:nvSpPr>
        <p:spPr>
          <a:xfrm>
            <a:off x="318353" y="182103"/>
            <a:ext cx="11627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j-lt"/>
              </a:rPr>
              <a:t>Session 9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912A786-62A3-A1E2-3592-6E3C9188056C}"/>
              </a:ext>
            </a:extLst>
          </p:cNvPr>
          <p:cNvSpPr txBox="1">
            <a:spLocks/>
          </p:cNvSpPr>
          <p:nvPr/>
        </p:nvSpPr>
        <p:spPr>
          <a:xfrm>
            <a:off x="1736506" y="919482"/>
            <a:ext cx="8791575" cy="5651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Innovation Challenge: Idea selection and initial design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rgbClr val="0070C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6BFF9F-3B5F-E18C-A528-E8D2EB9F8D14}"/>
              </a:ext>
            </a:extLst>
          </p:cNvPr>
          <p:cNvSpPr txBox="1"/>
          <p:nvPr/>
        </p:nvSpPr>
        <p:spPr>
          <a:xfrm>
            <a:off x="1654629" y="2255520"/>
            <a:ext cx="9736182" cy="1045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>
                <a:latin typeface="Comic Sans MS" panose="030F0702030302020204" pitchFamily="66" charset="0"/>
              </a:rPr>
              <a:t>Pick out your favorite ideas and make an initial picture (a labeled sketch) of your innovation. </a:t>
            </a:r>
          </a:p>
        </p:txBody>
      </p:sp>
    </p:spTree>
    <p:extLst>
      <p:ext uri="{BB962C8B-B14F-4D97-AF65-F5344CB8AC3E}">
        <p14:creationId xmlns:p14="http://schemas.microsoft.com/office/powerpoint/2010/main" val="3086468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A82A9-FAF1-03B8-1C49-6D71F639218A}"/>
              </a:ext>
            </a:extLst>
          </p:cNvPr>
          <p:cNvSpPr txBox="1"/>
          <p:nvPr/>
        </p:nvSpPr>
        <p:spPr>
          <a:xfrm>
            <a:off x="318353" y="182103"/>
            <a:ext cx="11627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j-lt"/>
              </a:rPr>
              <a:t>Session 10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912A786-62A3-A1E2-3592-6E3C9188056C}"/>
              </a:ext>
            </a:extLst>
          </p:cNvPr>
          <p:cNvSpPr txBox="1">
            <a:spLocks/>
          </p:cNvSpPr>
          <p:nvPr/>
        </p:nvSpPr>
        <p:spPr>
          <a:xfrm>
            <a:off x="1736506" y="919482"/>
            <a:ext cx="8791575" cy="5651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Innovation Challenge: Design and build your prototype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rgbClr val="0070C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FDBA09-AD27-FCAF-63FA-DC2ED25EB717}"/>
              </a:ext>
            </a:extLst>
          </p:cNvPr>
          <p:cNvSpPr txBox="1"/>
          <p:nvPr/>
        </p:nvSpPr>
        <p:spPr>
          <a:xfrm>
            <a:off x="1654629" y="2255520"/>
            <a:ext cx="9736182" cy="831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Comic Sans MS" panose="030F0702030302020204" pitchFamily="66" charset="0"/>
              </a:rPr>
              <a:t>Get building!</a:t>
            </a:r>
          </a:p>
        </p:txBody>
      </p:sp>
    </p:spTree>
    <p:extLst>
      <p:ext uri="{BB962C8B-B14F-4D97-AF65-F5344CB8AC3E}">
        <p14:creationId xmlns:p14="http://schemas.microsoft.com/office/powerpoint/2010/main" val="4294797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55884</TotalTime>
  <Words>475</Words>
  <Application>Microsoft Office PowerPoint</Application>
  <PresentationFormat>Widescreen</PresentationFormat>
  <Paragraphs>91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Franklin Gothic Book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Collaborative Communities -Session Slides</dc:title>
  <dc:creator>Kath Geramita</dc:creator>
  <cp:lastModifiedBy>Kath Geramita</cp:lastModifiedBy>
  <cp:revision>142</cp:revision>
  <cp:lastPrinted>2024-11-08T19:13:36Z</cp:lastPrinted>
  <dcterms:created xsi:type="dcterms:W3CDTF">2022-10-14T01:14:11Z</dcterms:created>
  <dcterms:modified xsi:type="dcterms:W3CDTF">2024-11-08T22:01:02Z</dcterms:modified>
</cp:coreProperties>
</file>